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93455" r:id="rId4"/>
  </p:sldMasterIdLst>
  <p:notesMasterIdLst>
    <p:notesMasterId r:id="rId29"/>
  </p:notesMasterIdLst>
  <p:handoutMasterIdLst>
    <p:handoutMasterId r:id="rId30"/>
  </p:handoutMasterIdLst>
  <p:sldIdLst>
    <p:sldId id="383" r:id="rId5"/>
    <p:sldId id="415" r:id="rId6"/>
    <p:sldId id="416" r:id="rId7"/>
    <p:sldId id="380" r:id="rId8"/>
    <p:sldId id="296" r:id="rId9"/>
    <p:sldId id="395" r:id="rId10"/>
    <p:sldId id="396" r:id="rId11"/>
    <p:sldId id="389" r:id="rId12"/>
    <p:sldId id="390" r:id="rId13"/>
    <p:sldId id="391" r:id="rId14"/>
    <p:sldId id="419" r:id="rId15"/>
    <p:sldId id="317" r:id="rId16"/>
    <p:sldId id="315" r:id="rId17"/>
    <p:sldId id="394" r:id="rId18"/>
    <p:sldId id="393" r:id="rId19"/>
    <p:sldId id="387" r:id="rId20"/>
    <p:sldId id="388" r:id="rId21"/>
    <p:sldId id="384" r:id="rId22"/>
    <p:sldId id="386" r:id="rId23"/>
    <p:sldId id="385" r:id="rId24"/>
    <p:sldId id="417" r:id="rId25"/>
    <p:sldId id="418" r:id="rId26"/>
    <p:sldId id="432" r:id="rId27"/>
    <p:sldId id="272" r:id="rId28"/>
  </p:sldIdLst>
  <p:sldSz cx="9144000" cy="5143500" type="screen16x9"/>
  <p:notesSz cx="6799263" cy="99298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0F6F649E-9E12-41E3-9EF5-77B13B993FEE}">
          <p14:sldIdLst>
            <p14:sldId id="383"/>
            <p14:sldId id="415"/>
            <p14:sldId id="416"/>
            <p14:sldId id="380"/>
            <p14:sldId id="296"/>
            <p14:sldId id="395"/>
            <p14:sldId id="396"/>
            <p14:sldId id="389"/>
            <p14:sldId id="390"/>
            <p14:sldId id="391"/>
            <p14:sldId id="419"/>
            <p14:sldId id="317"/>
            <p14:sldId id="315"/>
            <p14:sldId id="394"/>
            <p14:sldId id="393"/>
            <p14:sldId id="387"/>
            <p14:sldId id="388"/>
            <p14:sldId id="384"/>
            <p14:sldId id="386"/>
            <p14:sldId id="385"/>
            <p14:sldId id="417"/>
            <p14:sldId id="418"/>
            <p14:sldId id="432"/>
            <p14:sldId id="272"/>
          </p14:sldIdLst>
        </p14:section>
      </p14:sectionLst>
    </p:ext>
    <p:ext uri="{EFAFB233-063F-42B5-8137-9DF3F51BA10A}">
      <p15:sldGuideLst xmlns:p15="http://schemas.microsoft.com/office/powerpoint/2012/main">
        <p15:guide id="4" orient="horz" pos="804" userDrawn="1">
          <p15:clr>
            <a:srgbClr val="A4A3A4"/>
          </p15:clr>
        </p15:guide>
        <p15:guide id="5" orient="horz" pos="395" userDrawn="1">
          <p15:clr>
            <a:srgbClr val="A4A3A4"/>
          </p15:clr>
        </p15:guide>
        <p15:guide id="6" pos="521"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i-lin Chan" initials="SC" lastIdx="5" clrIdx="0">
    <p:extLst>
      <p:ext uri="{19B8F6BF-5375-455C-9EA6-DF929625EA0E}">
        <p15:presenceInfo xmlns:p15="http://schemas.microsoft.com/office/powerpoint/2012/main" userId="S::shilc@axis.com::0edd6d82-1689-4c63-83df-edb6ebb3249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A5A59"/>
    <a:srgbClr val="213081"/>
    <a:srgbClr val="0092D2"/>
    <a:srgbClr val="78B2E9"/>
    <a:srgbClr val="157BD9"/>
    <a:srgbClr val="1190E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384" autoAdjust="0"/>
    <p:restoredTop sz="72927" autoAdjust="0"/>
  </p:normalViewPr>
  <p:slideViewPr>
    <p:cSldViewPr snapToGrid="0" snapToObjects="1">
      <p:cViewPr varScale="1">
        <p:scale>
          <a:sx n="98" d="100"/>
          <a:sy n="98" d="100"/>
        </p:scale>
        <p:origin x="715" y="72"/>
      </p:cViewPr>
      <p:guideLst>
        <p:guide orient="horz" pos="804"/>
        <p:guide orient="horz" pos="395"/>
        <p:guide pos="521"/>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aci Renner" userId="252ae684-5b49-4bdd-99bd-93fe86ecf37b" providerId="ADAL" clId="{1F42AD0D-3744-4DC9-958D-F94D8C0D3BA0}"/>
    <pc:docChg chg="delSld delSection modSection">
      <pc:chgData name="Traci Renner" userId="252ae684-5b49-4bdd-99bd-93fe86ecf37b" providerId="ADAL" clId="{1F42AD0D-3744-4DC9-958D-F94D8C0D3BA0}" dt="2024-11-30T15:05:27.735" v="26" actId="17851"/>
      <pc:docMkLst>
        <pc:docMk/>
      </pc:docMkLst>
      <pc:sldChg chg="del">
        <pc:chgData name="Traci Renner" userId="252ae684-5b49-4bdd-99bd-93fe86ecf37b" providerId="ADAL" clId="{1F42AD0D-3744-4DC9-958D-F94D8C0D3BA0}" dt="2024-11-30T15:05:09.166" v="8" actId="47"/>
        <pc:sldMkLst>
          <pc:docMk/>
          <pc:sldMk cId="1840270122" sldId="397"/>
        </pc:sldMkLst>
      </pc:sldChg>
      <pc:sldChg chg="del">
        <pc:chgData name="Traci Renner" userId="252ae684-5b49-4bdd-99bd-93fe86ecf37b" providerId="ADAL" clId="{1F42AD0D-3744-4DC9-958D-F94D8C0D3BA0}" dt="2024-11-30T15:05:09.758" v="9" actId="47"/>
        <pc:sldMkLst>
          <pc:docMk/>
          <pc:sldMk cId="1902619510" sldId="398"/>
        </pc:sldMkLst>
      </pc:sldChg>
      <pc:sldChg chg="del">
        <pc:chgData name="Traci Renner" userId="252ae684-5b49-4bdd-99bd-93fe86ecf37b" providerId="ADAL" clId="{1F42AD0D-3744-4DC9-958D-F94D8C0D3BA0}" dt="2024-11-30T15:05:10.375" v="10" actId="47"/>
        <pc:sldMkLst>
          <pc:docMk/>
          <pc:sldMk cId="625967731" sldId="399"/>
        </pc:sldMkLst>
      </pc:sldChg>
      <pc:sldChg chg="del">
        <pc:chgData name="Traci Renner" userId="252ae684-5b49-4bdd-99bd-93fe86ecf37b" providerId="ADAL" clId="{1F42AD0D-3744-4DC9-958D-F94D8C0D3BA0}" dt="2024-11-30T15:05:10.958" v="11" actId="47"/>
        <pc:sldMkLst>
          <pc:docMk/>
          <pc:sldMk cId="2786868313" sldId="400"/>
        </pc:sldMkLst>
      </pc:sldChg>
      <pc:sldChg chg="del">
        <pc:chgData name="Traci Renner" userId="252ae684-5b49-4bdd-99bd-93fe86ecf37b" providerId="ADAL" clId="{1F42AD0D-3744-4DC9-958D-F94D8C0D3BA0}" dt="2024-11-30T15:05:11.581" v="12" actId="47"/>
        <pc:sldMkLst>
          <pc:docMk/>
          <pc:sldMk cId="2470942606" sldId="401"/>
        </pc:sldMkLst>
      </pc:sldChg>
      <pc:sldChg chg="del">
        <pc:chgData name="Traci Renner" userId="252ae684-5b49-4bdd-99bd-93fe86ecf37b" providerId="ADAL" clId="{1F42AD0D-3744-4DC9-958D-F94D8C0D3BA0}" dt="2024-11-30T15:05:12.554" v="13" actId="47"/>
        <pc:sldMkLst>
          <pc:docMk/>
          <pc:sldMk cId="2384396652" sldId="402"/>
        </pc:sldMkLst>
      </pc:sldChg>
      <pc:sldChg chg="del">
        <pc:chgData name="Traci Renner" userId="252ae684-5b49-4bdd-99bd-93fe86ecf37b" providerId="ADAL" clId="{1F42AD0D-3744-4DC9-958D-F94D8C0D3BA0}" dt="2024-11-30T15:05:13.334" v="14" actId="47"/>
        <pc:sldMkLst>
          <pc:docMk/>
          <pc:sldMk cId="14756594" sldId="403"/>
        </pc:sldMkLst>
      </pc:sldChg>
      <pc:sldChg chg="del">
        <pc:chgData name="Traci Renner" userId="252ae684-5b49-4bdd-99bd-93fe86ecf37b" providerId="ADAL" clId="{1F42AD0D-3744-4DC9-958D-F94D8C0D3BA0}" dt="2024-11-30T15:05:14.252" v="15" actId="47"/>
        <pc:sldMkLst>
          <pc:docMk/>
          <pc:sldMk cId="2756986400" sldId="404"/>
        </pc:sldMkLst>
      </pc:sldChg>
      <pc:sldChg chg="del">
        <pc:chgData name="Traci Renner" userId="252ae684-5b49-4bdd-99bd-93fe86ecf37b" providerId="ADAL" clId="{1F42AD0D-3744-4DC9-958D-F94D8C0D3BA0}" dt="2024-11-30T15:05:14.950" v="16" actId="47"/>
        <pc:sldMkLst>
          <pc:docMk/>
          <pc:sldMk cId="2397432986" sldId="405"/>
        </pc:sldMkLst>
      </pc:sldChg>
      <pc:sldChg chg="del">
        <pc:chgData name="Traci Renner" userId="252ae684-5b49-4bdd-99bd-93fe86ecf37b" providerId="ADAL" clId="{1F42AD0D-3744-4DC9-958D-F94D8C0D3BA0}" dt="2024-11-30T15:05:15.803" v="17" actId="47"/>
        <pc:sldMkLst>
          <pc:docMk/>
          <pc:sldMk cId="2175315044" sldId="406"/>
        </pc:sldMkLst>
      </pc:sldChg>
      <pc:sldChg chg="del">
        <pc:chgData name="Traci Renner" userId="252ae684-5b49-4bdd-99bd-93fe86ecf37b" providerId="ADAL" clId="{1F42AD0D-3744-4DC9-958D-F94D8C0D3BA0}" dt="2024-11-30T15:05:16.629" v="18" actId="47"/>
        <pc:sldMkLst>
          <pc:docMk/>
          <pc:sldMk cId="2965969162" sldId="407"/>
        </pc:sldMkLst>
      </pc:sldChg>
      <pc:sldChg chg="del">
        <pc:chgData name="Traci Renner" userId="252ae684-5b49-4bdd-99bd-93fe86ecf37b" providerId="ADAL" clId="{1F42AD0D-3744-4DC9-958D-F94D8C0D3BA0}" dt="2024-11-30T15:05:17.532" v="19" actId="47"/>
        <pc:sldMkLst>
          <pc:docMk/>
          <pc:sldMk cId="777005988" sldId="408"/>
        </pc:sldMkLst>
      </pc:sldChg>
      <pc:sldChg chg="del">
        <pc:chgData name="Traci Renner" userId="252ae684-5b49-4bdd-99bd-93fe86ecf37b" providerId="ADAL" clId="{1F42AD0D-3744-4DC9-958D-F94D8C0D3BA0}" dt="2024-11-30T15:05:18.296" v="20" actId="47"/>
        <pc:sldMkLst>
          <pc:docMk/>
          <pc:sldMk cId="3596862895" sldId="409"/>
        </pc:sldMkLst>
      </pc:sldChg>
      <pc:sldChg chg="del">
        <pc:chgData name="Traci Renner" userId="252ae684-5b49-4bdd-99bd-93fe86ecf37b" providerId="ADAL" clId="{1F42AD0D-3744-4DC9-958D-F94D8C0D3BA0}" dt="2024-11-30T15:05:19.001" v="21" actId="47"/>
        <pc:sldMkLst>
          <pc:docMk/>
          <pc:sldMk cId="3842488033" sldId="410"/>
        </pc:sldMkLst>
      </pc:sldChg>
      <pc:sldChg chg="del">
        <pc:chgData name="Traci Renner" userId="252ae684-5b49-4bdd-99bd-93fe86ecf37b" providerId="ADAL" clId="{1F42AD0D-3744-4DC9-958D-F94D8C0D3BA0}" dt="2024-11-30T15:05:19.917" v="22" actId="47"/>
        <pc:sldMkLst>
          <pc:docMk/>
          <pc:sldMk cId="2528510085" sldId="411"/>
        </pc:sldMkLst>
      </pc:sldChg>
      <pc:sldChg chg="del">
        <pc:chgData name="Traci Renner" userId="252ae684-5b49-4bdd-99bd-93fe86ecf37b" providerId="ADAL" clId="{1F42AD0D-3744-4DC9-958D-F94D8C0D3BA0}" dt="2024-11-30T15:05:21.291" v="23" actId="47"/>
        <pc:sldMkLst>
          <pc:docMk/>
          <pc:sldMk cId="2450076389" sldId="412"/>
        </pc:sldMkLst>
      </pc:sldChg>
      <pc:sldChg chg="del">
        <pc:chgData name="Traci Renner" userId="252ae684-5b49-4bdd-99bd-93fe86ecf37b" providerId="ADAL" clId="{1F42AD0D-3744-4DC9-958D-F94D8C0D3BA0}" dt="2024-11-30T15:05:22.122" v="24" actId="47"/>
        <pc:sldMkLst>
          <pc:docMk/>
          <pc:sldMk cId="3080710218" sldId="413"/>
        </pc:sldMkLst>
      </pc:sldChg>
      <pc:sldChg chg="del">
        <pc:chgData name="Traci Renner" userId="252ae684-5b49-4bdd-99bd-93fe86ecf37b" providerId="ADAL" clId="{1F42AD0D-3744-4DC9-958D-F94D8C0D3BA0}" dt="2024-11-30T15:05:23.192" v="25" actId="47"/>
        <pc:sldMkLst>
          <pc:docMk/>
          <pc:sldMk cId="3205718455" sldId="414"/>
        </pc:sldMkLst>
      </pc:sldChg>
      <pc:sldChg chg="del">
        <pc:chgData name="Traci Renner" userId="252ae684-5b49-4bdd-99bd-93fe86ecf37b" providerId="ADAL" clId="{1F42AD0D-3744-4DC9-958D-F94D8C0D3BA0}" dt="2024-11-30T15:05:01.456" v="0" actId="47"/>
        <pc:sldMkLst>
          <pc:docMk/>
          <pc:sldMk cId="2304647142" sldId="420"/>
        </pc:sldMkLst>
      </pc:sldChg>
      <pc:sldChg chg="del">
        <pc:chgData name="Traci Renner" userId="252ae684-5b49-4bdd-99bd-93fe86ecf37b" providerId="ADAL" clId="{1F42AD0D-3744-4DC9-958D-F94D8C0D3BA0}" dt="2024-11-30T15:05:02.171" v="1" actId="47"/>
        <pc:sldMkLst>
          <pc:docMk/>
          <pc:sldMk cId="747980508" sldId="421"/>
        </pc:sldMkLst>
      </pc:sldChg>
      <pc:sldChg chg="del">
        <pc:chgData name="Traci Renner" userId="252ae684-5b49-4bdd-99bd-93fe86ecf37b" providerId="ADAL" clId="{1F42AD0D-3744-4DC9-958D-F94D8C0D3BA0}" dt="2024-11-30T15:05:02.840" v="2" actId="47"/>
        <pc:sldMkLst>
          <pc:docMk/>
          <pc:sldMk cId="3531431748" sldId="423"/>
        </pc:sldMkLst>
      </pc:sldChg>
      <pc:sldChg chg="del">
        <pc:chgData name="Traci Renner" userId="252ae684-5b49-4bdd-99bd-93fe86ecf37b" providerId="ADAL" clId="{1F42AD0D-3744-4DC9-958D-F94D8C0D3BA0}" dt="2024-11-30T15:05:03.479" v="3" actId="47"/>
        <pc:sldMkLst>
          <pc:docMk/>
          <pc:sldMk cId="3644710749" sldId="425"/>
        </pc:sldMkLst>
      </pc:sldChg>
      <pc:sldChg chg="del">
        <pc:chgData name="Traci Renner" userId="252ae684-5b49-4bdd-99bd-93fe86ecf37b" providerId="ADAL" clId="{1F42AD0D-3744-4DC9-958D-F94D8C0D3BA0}" dt="2024-11-30T15:05:04.242" v="4" actId="47"/>
        <pc:sldMkLst>
          <pc:docMk/>
          <pc:sldMk cId="3997720826" sldId="427"/>
        </pc:sldMkLst>
      </pc:sldChg>
      <pc:sldChg chg="del">
        <pc:chgData name="Traci Renner" userId="252ae684-5b49-4bdd-99bd-93fe86ecf37b" providerId="ADAL" clId="{1F42AD0D-3744-4DC9-958D-F94D8C0D3BA0}" dt="2024-11-30T15:05:05.026" v="5" actId="47"/>
        <pc:sldMkLst>
          <pc:docMk/>
          <pc:sldMk cId="3096812305" sldId="429"/>
        </pc:sldMkLst>
      </pc:sldChg>
      <pc:sldChg chg="del">
        <pc:chgData name="Traci Renner" userId="252ae684-5b49-4bdd-99bd-93fe86ecf37b" providerId="ADAL" clId="{1F42AD0D-3744-4DC9-958D-F94D8C0D3BA0}" dt="2024-11-30T15:05:05.621" v="6" actId="47"/>
        <pc:sldMkLst>
          <pc:docMk/>
          <pc:sldMk cId="2289302485" sldId="430"/>
        </pc:sldMkLst>
      </pc:sldChg>
      <pc:sldChg chg="del">
        <pc:chgData name="Traci Renner" userId="252ae684-5b49-4bdd-99bd-93fe86ecf37b" providerId="ADAL" clId="{1F42AD0D-3744-4DC9-958D-F94D8C0D3BA0}" dt="2024-11-30T15:05:06.749" v="7" actId="47"/>
        <pc:sldMkLst>
          <pc:docMk/>
          <pc:sldMk cId="1654062142" sldId="43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347" cy="496491"/>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51342" y="0"/>
            <a:ext cx="2946347" cy="496491"/>
          </a:xfrm>
          <a:prstGeom prst="rect">
            <a:avLst/>
          </a:prstGeom>
        </p:spPr>
        <p:txBody>
          <a:bodyPr vert="horz" lIns="91440" tIns="45720" rIns="91440" bIns="45720" rtlCol="0"/>
          <a:lstStyle>
            <a:lvl1pPr algn="r">
              <a:defRPr sz="1200"/>
            </a:lvl1pPr>
          </a:lstStyle>
          <a:p>
            <a:fld id="{85CDF574-8F2B-5043-B7A8-35C67F3986AE}" type="datetimeFigureOut">
              <a:rPr lang="en-US" smtClean="0"/>
              <a:pPr/>
              <a:t>11/30/2024</a:t>
            </a:fld>
            <a:endParaRPr lang="en-US" dirty="0"/>
          </a:p>
        </p:txBody>
      </p:sp>
      <p:sp>
        <p:nvSpPr>
          <p:cNvPr id="4" name="Footer Placeholder 3"/>
          <p:cNvSpPr>
            <a:spLocks noGrp="1"/>
          </p:cNvSpPr>
          <p:nvPr>
            <p:ph type="ftr" sz="quarter" idx="2"/>
          </p:nvPr>
        </p:nvSpPr>
        <p:spPr>
          <a:xfrm>
            <a:off x="0" y="9431599"/>
            <a:ext cx="2946347" cy="496491"/>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51342" y="9431599"/>
            <a:ext cx="2946347" cy="496491"/>
          </a:xfrm>
          <a:prstGeom prst="rect">
            <a:avLst/>
          </a:prstGeom>
        </p:spPr>
        <p:txBody>
          <a:bodyPr vert="horz" lIns="91440" tIns="45720" rIns="91440" bIns="45720" rtlCol="0" anchor="b"/>
          <a:lstStyle>
            <a:lvl1pPr algn="r">
              <a:defRPr sz="1200"/>
            </a:lvl1pPr>
          </a:lstStyle>
          <a:p>
            <a:fld id="{CE0B9731-1F4B-7140-8E77-3BD02B1CD64A}" type="slidenum">
              <a:rPr lang="en-US" smtClean="0"/>
              <a:pPr/>
              <a:t>‹#›</a:t>
            </a:fld>
            <a:endParaRPr lang="en-US" dirty="0"/>
          </a:p>
        </p:txBody>
      </p:sp>
    </p:spTree>
    <p:extLst>
      <p:ext uri="{BB962C8B-B14F-4D97-AF65-F5344CB8AC3E}">
        <p14:creationId xmlns:p14="http://schemas.microsoft.com/office/powerpoint/2010/main" val="413671659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347" cy="496491"/>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51342" y="0"/>
            <a:ext cx="2946347" cy="496491"/>
          </a:xfrm>
          <a:prstGeom prst="rect">
            <a:avLst/>
          </a:prstGeom>
        </p:spPr>
        <p:txBody>
          <a:bodyPr vert="horz" lIns="91440" tIns="45720" rIns="91440" bIns="45720" rtlCol="0"/>
          <a:lstStyle>
            <a:lvl1pPr algn="r">
              <a:defRPr sz="1200"/>
            </a:lvl1pPr>
          </a:lstStyle>
          <a:p>
            <a:fld id="{B3B2A7B8-4C5F-604B-A9D8-EF7673F802C6}" type="datetimeFigureOut">
              <a:rPr lang="en-US" smtClean="0"/>
              <a:pPr/>
              <a:t>11/30/2024</a:t>
            </a:fld>
            <a:endParaRPr lang="en-US" dirty="0"/>
          </a:p>
        </p:txBody>
      </p:sp>
      <p:sp>
        <p:nvSpPr>
          <p:cNvPr id="4" name="Slide Image Placeholder 3"/>
          <p:cNvSpPr>
            <a:spLocks noGrp="1" noRot="1" noChangeAspect="1"/>
          </p:cNvSpPr>
          <p:nvPr>
            <p:ph type="sldImg" idx="2"/>
          </p:nvPr>
        </p:nvSpPr>
        <p:spPr>
          <a:xfrm>
            <a:off x="90488" y="744538"/>
            <a:ext cx="6618287" cy="372427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927" y="4716661"/>
            <a:ext cx="5439410" cy="4468416"/>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1599"/>
            <a:ext cx="2946347" cy="496491"/>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51342" y="9431599"/>
            <a:ext cx="2946347" cy="496491"/>
          </a:xfrm>
          <a:prstGeom prst="rect">
            <a:avLst/>
          </a:prstGeom>
        </p:spPr>
        <p:txBody>
          <a:bodyPr vert="horz" lIns="91440" tIns="45720" rIns="91440" bIns="45720" rtlCol="0" anchor="b"/>
          <a:lstStyle>
            <a:lvl1pPr algn="r">
              <a:defRPr sz="1200"/>
            </a:lvl1pPr>
          </a:lstStyle>
          <a:p>
            <a:fld id="{B3C8E694-4966-5143-A4E8-B8227A385C8A}" type="slidenum">
              <a:rPr lang="en-US" smtClean="0"/>
              <a:pPr/>
              <a:t>‹#›</a:t>
            </a:fld>
            <a:endParaRPr lang="en-US" dirty="0"/>
          </a:p>
        </p:txBody>
      </p:sp>
    </p:spTree>
    <p:extLst>
      <p:ext uri="{BB962C8B-B14F-4D97-AF65-F5344CB8AC3E}">
        <p14:creationId xmlns:p14="http://schemas.microsoft.com/office/powerpoint/2010/main" val="443855170"/>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ln>
                  <a:noFill/>
                </a:ln>
                <a:solidFill>
                  <a:schemeClr val="bg1"/>
                </a:solidFill>
                <a:effectLst/>
                <a:latin typeface="+mn-lt"/>
                <a:ea typeface="+mn-ea"/>
                <a:cs typeface="+mn-cs"/>
              </a:rPr>
              <a:t>©All rights reserved. Please obtain permission for the use of any ONVIF artwork. Any ONVIF artwork must be credited to ONVIF.</a:t>
            </a:r>
          </a:p>
          <a:p>
            <a:endParaRPr lang="en-US" sz="1200" b="0" i="0" kern="1200" dirty="0">
              <a:ln>
                <a:noFill/>
              </a:ln>
              <a:solidFill>
                <a:schemeClr val="bg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3C8E694-4966-5143-A4E8-B8227A385C8A}" type="slidenum">
              <a:rPr lang="en-US" smtClean="0"/>
              <a:pPr/>
              <a:t>1</a:t>
            </a:fld>
            <a:endParaRPr lang="en-US" dirty="0"/>
          </a:p>
        </p:txBody>
      </p:sp>
    </p:spTree>
    <p:extLst>
      <p:ext uri="{BB962C8B-B14F-4D97-AF65-F5344CB8AC3E}">
        <p14:creationId xmlns:p14="http://schemas.microsoft.com/office/powerpoint/2010/main" val="27829240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3C8E694-4966-5143-A4E8-B8227A385C8A}" type="slidenum">
              <a:rPr lang="en-US" smtClean="0"/>
              <a:pPr/>
              <a:t>2</a:t>
            </a:fld>
            <a:endParaRPr lang="en-US" dirty="0"/>
          </a:p>
        </p:txBody>
      </p:sp>
    </p:spTree>
    <p:extLst>
      <p:ext uri="{BB962C8B-B14F-4D97-AF65-F5344CB8AC3E}">
        <p14:creationId xmlns:p14="http://schemas.microsoft.com/office/powerpoint/2010/main" val="41763768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3C8E694-4966-5143-A4E8-B8227A385C8A}" type="slidenum">
              <a:rPr lang="en-US" smtClean="0"/>
              <a:pPr/>
              <a:t>3</a:t>
            </a:fld>
            <a:endParaRPr lang="en-US" dirty="0"/>
          </a:p>
        </p:txBody>
      </p:sp>
    </p:spTree>
    <p:extLst>
      <p:ext uri="{BB962C8B-B14F-4D97-AF65-F5344CB8AC3E}">
        <p14:creationId xmlns:p14="http://schemas.microsoft.com/office/powerpoint/2010/main" val="9280605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3C8E694-4966-5143-A4E8-B8227A385C8A}" type="slidenum">
              <a:rPr lang="en-US" smtClean="0"/>
              <a:pPr/>
              <a:t>4</a:t>
            </a:fld>
            <a:endParaRPr lang="en-US" dirty="0"/>
          </a:p>
        </p:txBody>
      </p:sp>
    </p:spTree>
    <p:extLst>
      <p:ext uri="{BB962C8B-B14F-4D97-AF65-F5344CB8AC3E}">
        <p14:creationId xmlns:p14="http://schemas.microsoft.com/office/powerpoint/2010/main" val="537355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B3C8E694-4966-5143-A4E8-B8227A385C8A}" type="slidenum">
              <a:rPr lang="en-US" smtClean="0"/>
              <a:pPr/>
              <a:t>5</a:t>
            </a:fld>
            <a:endParaRPr lang="en-US" dirty="0"/>
          </a:p>
        </p:txBody>
      </p:sp>
    </p:spTree>
    <p:extLst>
      <p:ext uri="{BB962C8B-B14F-4D97-AF65-F5344CB8AC3E}">
        <p14:creationId xmlns:p14="http://schemas.microsoft.com/office/powerpoint/2010/main" val="1047996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B3C8E694-4966-5143-A4E8-B8227A385C8A}" type="slidenum">
              <a:rPr lang="en-US" smtClean="0"/>
              <a:pPr/>
              <a:t>6</a:t>
            </a:fld>
            <a:endParaRPr lang="en-US" dirty="0"/>
          </a:p>
        </p:txBody>
      </p:sp>
    </p:spTree>
    <p:extLst>
      <p:ext uri="{BB962C8B-B14F-4D97-AF65-F5344CB8AC3E}">
        <p14:creationId xmlns:p14="http://schemas.microsoft.com/office/powerpoint/2010/main" val="41383885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B3C8E694-4966-5143-A4E8-B8227A385C8A}" type="slidenum">
              <a:rPr lang="en-US" smtClean="0"/>
              <a:pPr/>
              <a:t>7</a:t>
            </a:fld>
            <a:endParaRPr lang="en-US" dirty="0"/>
          </a:p>
        </p:txBody>
      </p:sp>
    </p:spTree>
    <p:extLst>
      <p:ext uri="{BB962C8B-B14F-4D97-AF65-F5344CB8AC3E}">
        <p14:creationId xmlns:p14="http://schemas.microsoft.com/office/powerpoint/2010/main" val="25709471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zh-CN" altLang="en-US" b="0" i="0" dirty="0">
                <a:solidFill>
                  <a:srgbClr val="2A2B2E"/>
                </a:solidFill>
                <a:effectLst/>
                <a:latin typeface="PingFang SC"/>
              </a:rPr>
              <a:t>正如我们所知，用于安全和安全、商业智能和物联网设备的分析应用正在兴起。 </a:t>
            </a:r>
          </a:p>
          <a:p>
            <a:pPr algn="l"/>
            <a:r>
              <a:rPr lang="zh-CN" altLang="en-US" b="0" i="0" dirty="0">
                <a:solidFill>
                  <a:srgbClr val="2A2B2E"/>
                </a:solidFill>
                <a:effectLst/>
                <a:latin typeface="PingFang SC"/>
              </a:rPr>
              <a:t>例子：</a:t>
            </a:r>
            <a:r>
              <a:rPr lang="en-US" altLang="zh-CN" b="0" i="0" dirty="0">
                <a:solidFill>
                  <a:srgbClr val="2A2B2E"/>
                </a:solidFill>
                <a:effectLst/>
                <a:latin typeface="PingFang SC"/>
              </a:rPr>
              <a:t> </a:t>
            </a:r>
          </a:p>
          <a:p>
            <a:pPr algn="l"/>
            <a:r>
              <a:rPr lang="zh-CN" altLang="en-US" b="0" i="0" dirty="0">
                <a:solidFill>
                  <a:srgbClr val="2A2B2E"/>
                </a:solidFill>
                <a:effectLst/>
                <a:latin typeface="PingFang SC"/>
              </a:rPr>
              <a:t>在安防领域，我们有支持对象检测、分类和跟踪的应用程序。使用案例包括周边或区域保护，尾随和停车违规检测。 </a:t>
            </a:r>
          </a:p>
          <a:p>
            <a:pPr algn="l"/>
            <a:r>
              <a:rPr lang="zh-CN" altLang="en-US" b="0" i="0" dirty="0">
                <a:solidFill>
                  <a:srgbClr val="2A2B2E"/>
                </a:solidFill>
                <a:effectLst/>
                <a:latin typeface="PingFang SC"/>
              </a:rPr>
              <a:t>在商业智能中，示例包括人员计数、占用估计、商店监控以及商店流量和车辆流量分析 </a:t>
            </a:r>
          </a:p>
          <a:p>
            <a:pPr algn="l"/>
            <a:r>
              <a:rPr lang="zh-CN" altLang="en-US" b="0" i="0" dirty="0">
                <a:solidFill>
                  <a:srgbClr val="2A2B2E"/>
                </a:solidFill>
                <a:effectLst/>
                <a:latin typeface="PingFang SC"/>
              </a:rPr>
              <a:t>在物联网中，应用包括智能建筑管理 </a:t>
            </a:r>
          </a:p>
          <a:p>
            <a:pPr algn="l"/>
            <a:r>
              <a:rPr lang="zh-CN" altLang="en-US" b="0" i="0" dirty="0">
                <a:solidFill>
                  <a:srgbClr val="2A2B2E"/>
                </a:solidFill>
                <a:effectLst/>
                <a:latin typeface="PingFang SC"/>
              </a:rPr>
              <a:t>分析应用程序可以提供元数据，为系统提供智能。在视频的上下文中，元数据</a:t>
            </a:r>
            <a:r>
              <a:rPr lang="en-US" altLang="zh-CN" b="0" i="0" dirty="0">
                <a:solidFill>
                  <a:srgbClr val="2A2B2E"/>
                </a:solidFill>
                <a:effectLst/>
                <a:latin typeface="PingFang SC"/>
              </a:rPr>
              <a:t>(</a:t>
            </a:r>
            <a:r>
              <a:rPr lang="zh-CN" altLang="en-US" b="0" i="0" dirty="0">
                <a:solidFill>
                  <a:srgbClr val="2A2B2E"/>
                </a:solidFill>
                <a:effectLst/>
                <a:latin typeface="PingFang SC"/>
              </a:rPr>
              <a:t>可以是各种对象分类</a:t>
            </a:r>
            <a:r>
              <a:rPr lang="en-US" altLang="zh-CN" b="0" i="0" dirty="0">
                <a:solidFill>
                  <a:srgbClr val="2A2B2E"/>
                </a:solidFill>
                <a:effectLst/>
                <a:latin typeface="PingFang SC"/>
              </a:rPr>
              <a:t>)</a:t>
            </a:r>
            <a:r>
              <a:rPr lang="zh-CN" altLang="en-US" b="0" i="0" dirty="0">
                <a:solidFill>
                  <a:srgbClr val="2A2B2E"/>
                </a:solidFill>
                <a:effectLst/>
                <a:latin typeface="PingFang SC"/>
              </a:rPr>
              <a:t>是帮助标记场景中元素的数据。 </a:t>
            </a:r>
          </a:p>
          <a:p>
            <a:pPr algn="l"/>
            <a:r>
              <a:rPr lang="zh-CN" altLang="en-US" b="0" i="0" dirty="0">
                <a:solidFill>
                  <a:srgbClr val="2A2B2E"/>
                </a:solidFill>
                <a:effectLst/>
                <a:latin typeface="PingFang SC"/>
              </a:rPr>
              <a:t>元数据可以用来突出显示视频流中的特定对象</a:t>
            </a:r>
            <a:r>
              <a:rPr lang="en-US" altLang="zh-CN" b="0" i="0" dirty="0">
                <a:solidFill>
                  <a:srgbClr val="2A2B2E"/>
                </a:solidFill>
                <a:effectLst/>
                <a:latin typeface="PingFang SC"/>
              </a:rPr>
              <a:t>——</a:t>
            </a:r>
            <a:r>
              <a:rPr lang="zh-CN" altLang="en-US" b="0" i="0" dirty="0">
                <a:solidFill>
                  <a:srgbClr val="2A2B2E"/>
                </a:solidFill>
                <a:effectLst/>
                <a:latin typeface="PingFang SC"/>
              </a:rPr>
              <a:t>它可以包括在零售商店中使用人和地理位置元数据的热映射，以及在停车场中使用车辆和地理位置元数据的车辆映射。元数据还可以用于触发自动响应</a:t>
            </a:r>
            <a:r>
              <a:rPr lang="en-US" altLang="zh-CN" b="0" i="0" dirty="0">
                <a:solidFill>
                  <a:srgbClr val="2A2B2E"/>
                </a:solidFill>
                <a:effectLst/>
                <a:latin typeface="PingFang SC"/>
              </a:rPr>
              <a:t>(</a:t>
            </a:r>
            <a:r>
              <a:rPr lang="zh-CN" altLang="en-US" b="0" i="0" dirty="0">
                <a:solidFill>
                  <a:srgbClr val="2A2B2E"/>
                </a:solidFill>
                <a:effectLst/>
                <a:latin typeface="PingFang SC"/>
              </a:rPr>
              <a:t>取决于系统的设置方式</a:t>
            </a:r>
            <a:r>
              <a:rPr lang="en-US" altLang="zh-CN" b="0" i="0" dirty="0">
                <a:solidFill>
                  <a:srgbClr val="2A2B2E"/>
                </a:solidFill>
                <a:effectLst/>
                <a:latin typeface="PingFang SC"/>
              </a:rPr>
              <a:t>)</a:t>
            </a:r>
            <a:r>
              <a:rPr lang="zh-CN" altLang="en-US" b="0" i="0" dirty="0">
                <a:solidFill>
                  <a:srgbClr val="2A2B2E"/>
                </a:solidFill>
                <a:effectLst/>
                <a:latin typeface="PingFang SC"/>
              </a:rPr>
              <a:t>，并有效地存储和搜索感兴趣的视频内容。 </a:t>
            </a:r>
          </a:p>
          <a:p>
            <a:pPr algn="l"/>
            <a:r>
              <a:rPr lang="en-US" altLang="zh-CN" b="0" i="0" dirty="0">
                <a:solidFill>
                  <a:srgbClr val="2A2B2E"/>
                </a:solidFill>
                <a:effectLst/>
                <a:latin typeface="PingFang SC"/>
              </a:rPr>
              <a:t>ONVIF</a:t>
            </a:r>
            <a:r>
              <a:rPr lang="zh-CN" altLang="en-US" b="0" i="0" dirty="0">
                <a:solidFill>
                  <a:srgbClr val="2A2B2E"/>
                </a:solidFill>
                <a:effectLst/>
                <a:latin typeface="PingFang SC"/>
              </a:rPr>
              <a:t>成员认为，行业和市场可以从元数据和事件的标准化中受益，这样系统中的更多元素可以协同工作，而不受品牌的影响。</a:t>
            </a:r>
            <a:r>
              <a:rPr lang="en-US" altLang="zh-CN" b="0" i="0" dirty="0">
                <a:solidFill>
                  <a:srgbClr val="2A2B2E"/>
                </a:solidFill>
                <a:effectLst/>
                <a:latin typeface="PingFang SC"/>
              </a:rPr>
              <a:t>ONVIF Profile M</a:t>
            </a:r>
            <a:r>
              <a:rPr lang="zh-CN" altLang="en-US" b="0" i="0" dirty="0">
                <a:solidFill>
                  <a:srgbClr val="2A2B2E"/>
                </a:solidFill>
                <a:effectLst/>
                <a:latin typeface="PingFang SC"/>
              </a:rPr>
              <a:t>于</a:t>
            </a:r>
            <a:r>
              <a:rPr lang="en-US" altLang="zh-CN" b="0" i="0" dirty="0">
                <a:solidFill>
                  <a:srgbClr val="2A2B2E"/>
                </a:solidFill>
                <a:effectLst/>
                <a:latin typeface="PingFang SC"/>
              </a:rPr>
              <a:t>2021</a:t>
            </a:r>
            <a:r>
              <a:rPr lang="zh-CN" altLang="en-US" b="0" i="0" dirty="0">
                <a:solidFill>
                  <a:srgbClr val="2A2B2E"/>
                </a:solidFill>
                <a:effectLst/>
                <a:latin typeface="PingFang SC"/>
              </a:rPr>
              <a:t>年</a:t>
            </a:r>
            <a:r>
              <a:rPr lang="en-US" altLang="zh-CN" b="0" i="0" dirty="0">
                <a:solidFill>
                  <a:srgbClr val="2A2B2E"/>
                </a:solidFill>
                <a:effectLst/>
                <a:latin typeface="PingFang SC"/>
              </a:rPr>
              <a:t>6</a:t>
            </a:r>
            <a:r>
              <a:rPr lang="zh-CN" altLang="en-US" b="0" i="0" dirty="0">
                <a:solidFill>
                  <a:srgbClr val="2A2B2E"/>
                </a:solidFill>
                <a:effectLst/>
                <a:latin typeface="PingFang SC"/>
              </a:rPr>
              <a:t>月</a:t>
            </a:r>
            <a:r>
              <a:rPr lang="en-US" altLang="zh-CN" b="0" i="0" dirty="0">
                <a:solidFill>
                  <a:srgbClr val="2A2B2E"/>
                </a:solidFill>
                <a:effectLst/>
                <a:latin typeface="PingFang SC"/>
              </a:rPr>
              <a:t>30</a:t>
            </a:r>
            <a:r>
              <a:rPr lang="zh-CN" altLang="en-US" b="0" i="0" dirty="0">
                <a:solidFill>
                  <a:srgbClr val="2A2B2E"/>
                </a:solidFill>
                <a:effectLst/>
                <a:latin typeface="PingFang SC"/>
              </a:rPr>
              <a:t>日发布。 </a:t>
            </a:r>
          </a:p>
          <a:p>
            <a:pPr algn="l"/>
            <a:r>
              <a:rPr lang="zh-CN" altLang="en-US" b="0" i="0" dirty="0">
                <a:solidFill>
                  <a:srgbClr val="2A2B2E"/>
                </a:solidFill>
                <a:effectLst/>
                <a:latin typeface="PingFang SC"/>
              </a:rPr>
              <a:t>那么</a:t>
            </a:r>
            <a:r>
              <a:rPr lang="en-US" altLang="zh-CN" b="0" i="0" dirty="0">
                <a:solidFill>
                  <a:srgbClr val="2A2B2E"/>
                </a:solidFill>
                <a:effectLst/>
                <a:latin typeface="PingFang SC"/>
              </a:rPr>
              <a:t>ONVIF Profile M</a:t>
            </a:r>
            <a:r>
              <a:rPr lang="zh-CN" altLang="en-US" b="0" i="0" dirty="0">
                <a:solidFill>
                  <a:srgbClr val="2A2B2E"/>
                </a:solidFill>
                <a:effectLst/>
                <a:latin typeface="PingFang SC"/>
              </a:rPr>
              <a:t>如何满足分析应用程序的互操作性需求呢</a:t>
            </a:r>
            <a:r>
              <a:rPr lang="en-US" altLang="zh-CN" b="0" i="0" dirty="0">
                <a:solidFill>
                  <a:srgbClr val="2A2B2E"/>
                </a:solidFill>
                <a:effectLst/>
                <a:latin typeface="PingFang SC"/>
              </a:rPr>
              <a:t>?</a:t>
            </a:r>
          </a:p>
          <a:p>
            <a:pPr defTabSz="457120">
              <a:defRPr/>
            </a:pPr>
            <a:endParaRPr lang="en-US" dirty="0"/>
          </a:p>
        </p:txBody>
      </p:sp>
      <p:sp>
        <p:nvSpPr>
          <p:cNvPr id="4" name="Slide Number Placeholder 3"/>
          <p:cNvSpPr>
            <a:spLocks noGrp="1"/>
          </p:cNvSpPr>
          <p:nvPr>
            <p:ph type="sldNum" sz="quarter" idx="10"/>
          </p:nvPr>
        </p:nvSpPr>
        <p:spPr/>
        <p:txBody>
          <a:bodyPr/>
          <a:lstStyle/>
          <a:p>
            <a:fld id="{B3C8E694-4966-5143-A4E8-B8227A385C8A}" type="slidenum">
              <a:rPr lang="en-US" smtClean="0"/>
              <a:pPr/>
              <a:t>8</a:t>
            </a:fld>
            <a:endParaRPr lang="en-US" dirty="0"/>
          </a:p>
        </p:txBody>
      </p:sp>
    </p:spTree>
    <p:extLst>
      <p:ext uri="{BB962C8B-B14F-4D97-AF65-F5344CB8AC3E}">
        <p14:creationId xmlns:p14="http://schemas.microsoft.com/office/powerpoint/2010/main" val="11992911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altLang="zh-CN" b="0" i="0" dirty="0">
                <a:solidFill>
                  <a:srgbClr val="2A2B2E"/>
                </a:solidFill>
                <a:effectLst/>
                <a:latin typeface="PingFang SC"/>
              </a:rPr>
              <a:t>ONVIF Profile M</a:t>
            </a:r>
            <a:r>
              <a:rPr lang="zh-CN" altLang="en-US" b="0" i="0" dirty="0">
                <a:solidFill>
                  <a:srgbClr val="2A2B2E"/>
                </a:solidFill>
                <a:effectLst/>
                <a:latin typeface="PingFang SC"/>
              </a:rPr>
              <a:t>支持分析应用程序 </a:t>
            </a:r>
          </a:p>
          <a:p>
            <a:pPr algn="l"/>
            <a:r>
              <a:rPr lang="zh-CN" altLang="en-US" b="0" i="0" dirty="0">
                <a:solidFill>
                  <a:srgbClr val="2A2B2E"/>
                </a:solidFill>
                <a:effectLst/>
                <a:latin typeface="PingFang SC"/>
              </a:rPr>
              <a:t>用于特定对象的标准化元数据和用于通用对象分类的标准化容器</a:t>
            </a:r>
            <a:r>
              <a:rPr lang="en-US" altLang="zh-CN" b="0" i="0" dirty="0">
                <a:solidFill>
                  <a:srgbClr val="2A2B2E"/>
                </a:solidFill>
                <a:effectLst/>
                <a:latin typeface="PingFang SC"/>
              </a:rPr>
              <a:t>(</a:t>
            </a:r>
            <a:r>
              <a:rPr lang="zh-CN" altLang="en-US" b="0" i="0" dirty="0">
                <a:solidFill>
                  <a:srgbClr val="2A2B2E"/>
                </a:solidFill>
                <a:effectLst/>
                <a:latin typeface="PingFang SC"/>
              </a:rPr>
              <a:t>详见幻灯片</a:t>
            </a:r>
            <a:r>
              <a:rPr lang="en-US" altLang="zh-CN" b="0" i="0" dirty="0">
                <a:solidFill>
                  <a:srgbClr val="2A2B2E"/>
                </a:solidFill>
                <a:effectLst/>
                <a:latin typeface="PingFang SC"/>
              </a:rPr>
              <a:t>5)</a:t>
            </a:r>
            <a:r>
              <a:rPr lang="zh-CN" altLang="en-US" b="0" i="0" dirty="0">
                <a:solidFill>
                  <a:srgbClr val="2A2B2E"/>
                </a:solidFill>
                <a:effectLst/>
                <a:latin typeface="PingFang SC"/>
              </a:rPr>
              <a:t>。 </a:t>
            </a:r>
          </a:p>
          <a:p>
            <a:pPr algn="l"/>
            <a:r>
              <a:rPr lang="zh-CN" altLang="en-US" b="0" i="0" dirty="0">
                <a:solidFill>
                  <a:srgbClr val="2A2B2E"/>
                </a:solidFill>
                <a:effectLst/>
                <a:latin typeface="PingFang SC"/>
              </a:rPr>
              <a:t>针对特定分析应用程序的标准化事件主题</a:t>
            </a:r>
            <a:r>
              <a:rPr lang="en-US" altLang="zh-CN" b="0" i="0" dirty="0">
                <a:solidFill>
                  <a:srgbClr val="2A2B2E"/>
                </a:solidFill>
                <a:effectLst/>
                <a:latin typeface="PingFang SC"/>
              </a:rPr>
              <a:t>(</a:t>
            </a:r>
            <a:r>
              <a:rPr lang="zh-CN" altLang="en-US" b="0" i="0" dirty="0">
                <a:solidFill>
                  <a:srgbClr val="2A2B2E"/>
                </a:solidFill>
                <a:effectLst/>
                <a:latin typeface="PingFang SC"/>
              </a:rPr>
              <a:t>详见幻灯片</a:t>
            </a:r>
            <a:r>
              <a:rPr lang="en-US" altLang="zh-CN" b="0" i="0" dirty="0">
                <a:solidFill>
                  <a:srgbClr val="2A2B2E"/>
                </a:solidFill>
                <a:effectLst/>
                <a:latin typeface="PingFang SC"/>
              </a:rPr>
              <a:t>6)</a:t>
            </a:r>
            <a:r>
              <a:rPr lang="zh-CN" altLang="en-US" b="0" i="0" dirty="0">
                <a:solidFill>
                  <a:srgbClr val="2A2B2E"/>
                </a:solidFill>
                <a:effectLst/>
                <a:latin typeface="PingFang SC"/>
              </a:rPr>
              <a:t>。 </a:t>
            </a:r>
          </a:p>
          <a:p>
            <a:pPr algn="l"/>
            <a:r>
              <a:rPr lang="zh-CN" altLang="en-US" b="0" i="0" dirty="0">
                <a:solidFill>
                  <a:srgbClr val="2A2B2E"/>
                </a:solidFill>
                <a:effectLst/>
                <a:latin typeface="PingFang SC"/>
              </a:rPr>
              <a:t>用于流式分析元数据和发送事件的标准化接口</a:t>
            </a:r>
            <a:r>
              <a:rPr lang="en-US" altLang="zh-CN" b="0" i="0" dirty="0">
                <a:solidFill>
                  <a:srgbClr val="2A2B2E"/>
                </a:solidFill>
                <a:effectLst/>
                <a:latin typeface="PingFang SC"/>
              </a:rPr>
              <a:t>(</a:t>
            </a:r>
            <a:r>
              <a:rPr lang="zh-CN" altLang="en-US" b="0" i="0" dirty="0">
                <a:solidFill>
                  <a:srgbClr val="2A2B2E"/>
                </a:solidFill>
                <a:effectLst/>
                <a:latin typeface="PingFang SC"/>
              </a:rPr>
              <a:t>详见幻灯片</a:t>
            </a:r>
            <a:r>
              <a:rPr lang="en-US" altLang="zh-CN" b="0" i="0" dirty="0">
                <a:solidFill>
                  <a:srgbClr val="2A2B2E"/>
                </a:solidFill>
                <a:effectLst/>
                <a:latin typeface="PingFang SC"/>
              </a:rPr>
              <a:t>7)</a:t>
            </a:r>
            <a:r>
              <a:rPr lang="zh-CN" altLang="en-US" b="0" i="0" dirty="0">
                <a:solidFill>
                  <a:srgbClr val="2A2B2E"/>
                </a:solidFill>
                <a:effectLst/>
                <a:latin typeface="PingFang SC"/>
              </a:rPr>
              <a:t>。 </a:t>
            </a:r>
          </a:p>
          <a:p>
            <a:pPr algn="l"/>
            <a:r>
              <a:rPr lang="zh-CN" altLang="en-US" b="0" i="0" dirty="0">
                <a:solidFill>
                  <a:srgbClr val="2A2B2E"/>
                </a:solidFill>
                <a:effectLst/>
                <a:latin typeface="PingFang SC"/>
              </a:rPr>
              <a:t>概要文件</a:t>
            </a:r>
            <a:r>
              <a:rPr lang="en-US" altLang="zh-CN" b="0" i="0" dirty="0">
                <a:solidFill>
                  <a:srgbClr val="2A2B2E"/>
                </a:solidFill>
                <a:effectLst/>
                <a:latin typeface="PingFang SC"/>
              </a:rPr>
              <a:t>M</a:t>
            </a:r>
            <a:r>
              <a:rPr lang="zh-CN" altLang="en-US" b="0" i="0" dirty="0">
                <a:solidFill>
                  <a:srgbClr val="2A2B2E"/>
                </a:solidFill>
                <a:effectLst/>
                <a:latin typeface="PingFang SC"/>
              </a:rPr>
              <a:t>本质上旨在标准化接口，这些接口指定设备</a:t>
            </a:r>
            <a:r>
              <a:rPr lang="en-US" altLang="zh-CN" b="0" i="0" dirty="0">
                <a:solidFill>
                  <a:srgbClr val="2A2B2E"/>
                </a:solidFill>
                <a:effectLst/>
                <a:latin typeface="PingFang SC"/>
              </a:rPr>
              <a:t>/</a:t>
            </a:r>
            <a:r>
              <a:rPr lang="zh-CN" altLang="en-US" b="0" i="0" dirty="0">
                <a:solidFill>
                  <a:srgbClr val="2A2B2E"/>
                </a:solidFill>
                <a:effectLst/>
                <a:latin typeface="PingFang SC"/>
              </a:rPr>
              <a:t>客户端应该如何发送</a:t>
            </a:r>
            <a:r>
              <a:rPr lang="en-US" altLang="zh-CN" b="0" i="0" dirty="0">
                <a:solidFill>
                  <a:srgbClr val="2A2B2E"/>
                </a:solidFill>
                <a:effectLst/>
                <a:latin typeface="PingFang SC"/>
              </a:rPr>
              <a:t>/</a:t>
            </a:r>
            <a:r>
              <a:rPr lang="zh-CN" altLang="en-US" b="0" i="0" dirty="0">
                <a:solidFill>
                  <a:srgbClr val="2A2B2E"/>
                </a:solidFill>
                <a:effectLst/>
                <a:latin typeface="PingFang SC"/>
              </a:rPr>
              <a:t>检索和解释分析元数据，以及处理事件。关于这些要点的更多信息将在后面的幻灯片中讨论。 </a:t>
            </a:r>
          </a:p>
          <a:p>
            <a:pPr algn="l"/>
            <a:r>
              <a:rPr lang="zh-CN" altLang="en-US" b="0" i="0" dirty="0">
                <a:solidFill>
                  <a:srgbClr val="2A2B2E"/>
                </a:solidFill>
                <a:effectLst/>
                <a:latin typeface="PingFang SC"/>
              </a:rPr>
              <a:t>符合配置文件</a:t>
            </a:r>
            <a:r>
              <a:rPr lang="en-US" altLang="zh-CN" b="0" i="0" dirty="0">
                <a:solidFill>
                  <a:srgbClr val="2A2B2E"/>
                </a:solidFill>
                <a:effectLst/>
                <a:latin typeface="PingFang SC"/>
              </a:rPr>
              <a:t>M</a:t>
            </a:r>
            <a:r>
              <a:rPr lang="zh-CN" altLang="en-US" b="0" i="0" dirty="0">
                <a:solidFill>
                  <a:srgbClr val="2A2B2E"/>
                </a:solidFill>
                <a:effectLst/>
                <a:latin typeface="PingFang SC"/>
              </a:rPr>
              <a:t>的设备可以是</a:t>
            </a:r>
            <a:r>
              <a:rPr lang="en-US" altLang="zh-CN" b="0" i="0" dirty="0">
                <a:solidFill>
                  <a:srgbClr val="2A2B2E"/>
                </a:solidFill>
                <a:effectLst/>
                <a:latin typeface="PingFang SC"/>
              </a:rPr>
              <a:t>IP</a:t>
            </a:r>
            <a:r>
              <a:rPr lang="zh-CN" altLang="en-US" b="0" i="0" dirty="0">
                <a:solidFill>
                  <a:srgbClr val="2A2B2E"/>
                </a:solidFill>
                <a:effectLst/>
                <a:latin typeface="PingFang SC"/>
              </a:rPr>
              <a:t>摄像机或具有分析功能的服务</a:t>
            </a:r>
            <a:r>
              <a:rPr lang="en-US" altLang="zh-CN" b="0" i="0" dirty="0">
                <a:solidFill>
                  <a:srgbClr val="2A2B2E"/>
                </a:solidFill>
                <a:effectLst/>
                <a:latin typeface="PingFang SC"/>
              </a:rPr>
              <a:t>(</a:t>
            </a:r>
            <a:r>
              <a:rPr lang="zh-CN" altLang="en-US" b="0" i="0" dirty="0">
                <a:solidFill>
                  <a:srgbClr val="2A2B2E"/>
                </a:solidFill>
                <a:effectLst/>
                <a:latin typeface="PingFang SC"/>
              </a:rPr>
              <a:t>例如基于服务器或云的应用程序</a:t>
            </a:r>
            <a:r>
              <a:rPr lang="en-US" altLang="zh-CN" b="0" i="0" dirty="0">
                <a:solidFill>
                  <a:srgbClr val="2A2B2E"/>
                </a:solidFill>
                <a:effectLst/>
                <a:latin typeface="PingFang SC"/>
              </a:rPr>
              <a:t>)</a:t>
            </a:r>
            <a:r>
              <a:rPr lang="zh-CN" altLang="en-US" b="0" i="0" dirty="0">
                <a:solidFill>
                  <a:srgbClr val="2A2B2E"/>
                </a:solidFill>
                <a:effectLst/>
                <a:latin typeface="PingFang SC"/>
              </a:rPr>
              <a:t>，可以使用配置文件</a:t>
            </a:r>
            <a:r>
              <a:rPr lang="en-US" altLang="zh-CN" b="0" i="0" dirty="0">
                <a:solidFill>
                  <a:srgbClr val="2A2B2E"/>
                </a:solidFill>
                <a:effectLst/>
                <a:latin typeface="PingFang SC"/>
              </a:rPr>
              <a:t>M</a:t>
            </a:r>
            <a:r>
              <a:rPr lang="zh-CN" altLang="en-US" b="0" i="0" dirty="0">
                <a:solidFill>
                  <a:srgbClr val="2A2B2E"/>
                </a:solidFill>
                <a:effectLst/>
                <a:latin typeface="PingFang SC"/>
              </a:rPr>
              <a:t>接口通过</a:t>
            </a:r>
            <a:r>
              <a:rPr lang="en-US" altLang="zh-CN" b="0" i="0" dirty="0">
                <a:solidFill>
                  <a:srgbClr val="2A2B2E"/>
                </a:solidFill>
                <a:effectLst/>
                <a:latin typeface="PingFang SC"/>
              </a:rPr>
              <a:t>IP</a:t>
            </a:r>
            <a:r>
              <a:rPr lang="zh-CN" altLang="en-US" b="0" i="0" dirty="0">
                <a:solidFill>
                  <a:srgbClr val="2A2B2E"/>
                </a:solidFill>
                <a:effectLst/>
                <a:latin typeface="PingFang SC"/>
              </a:rPr>
              <a:t>网络向客户端发送元数据。 </a:t>
            </a:r>
          </a:p>
          <a:p>
            <a:pPr algn="l"/>
            <a:r>
              <a:rPr lang="zh-CN" altLang="en-US" b="0" i="0" dirty="0">
                <a:solidFill>
                  <a:srgbClr val="2A2B2E"/>
                </a:solidFill>
                <a:effectLst/>
                <a:latin typeface="PingFang SC"/>
              </a:rPr>
              <a:t>注意，</a:t>
            </a:r>
            <a:r>
              <a:rPr lang="en-US" altLang="zh-CN" b="0" i="0" dirty="0">
                <a:solidFill>
                  <a:srgbClr val="2A2B2E"/>
                </a:solidFill>
                <a:effectLst/>
                <a:latin typeface="PingFang SC"/>
              </a:rPr>
              <a:t>Profile M</a:t>
            </a:r>
            <a:r>
              <a:rPr lang="zh-CN" altLang="en-US" b="0" i="0" dirty="0">
                <a:solidFill>
                  <a:srgbClr val="2A2B2E"/>
                </a:solidFill>
                <a:effectLst/>
                <a:latin typeface="PingFang SC"/>
              </a:rPr>
              <a:t>规范故意放宽了对设备</a:t>
            </a:r>
            <a:r>
              <a:rPr lang="en-US" altLang="zh-CN" b="0" i="0" dirty="0">
                <a:solidFill>
                  <a:srgbClr val="2A2B2E"/>
                </a:solidFill>
                <a:effectLst/>
                <a:latin typeface="PingFang SC"/>
              </a:rPr>
              <a:t>/</a:t>
            </a:r>
            <a:r>
              <a:rPr lang="zh-CN" altLang="en-US" b="0" i="0" dirty="0">
                <a:solidFill>
                  <a:srgbClr val="2A2B2E"/>
                </a:solidFill>
                <a:effectLst/>
                <a:latin typeface="PingFang SC"/>
              </a:rPr>
              <a:t>网络</a:t>
            </a:r>
            <a:r>
              <a:rPr lang="en-US" altLang="zh-CN" b="0" i="0" dirty="0">
                <a:solidFill>
                  <a:srgbClr val="2A2B2E"/>
                </a:solidFill>
                <a:effectLst/>
                <a:latin typeface="PingFang SC"/>
              </a:rPr>
              <a:t>/</a:t>
            </a:r>
            <a:r>
              <a:rPr lang="zh-CN" altLang="en-US" b="0" i="0" dirty="0">
                <a:solidFill>
                  <a:srgbClr val="2A2B2E"/>
                </a:solidFill>
                <a:effectLst/>
                <a:latin typeface="PingFang SC"/>
              </a:rPr>
              <a:t>系统管理的要求，以使各种基于软件的分析解决方案能够成为符合</a:t>
            </a:r>
            <a:r>
              <a:rPr lang="en-US" altLang="zh-CN" b="0" i="0" dirty="0">
                <a:solidFill>
                  <a:srgbClr val="2A2B2E"/>
                </a:solidFill>
                <a:effectLst/>
                <a:latin typeface="PingFang SC"/>
              </a:rPr>
              <a:t>Profile M</a:t>
            </a:r>
            <a:r>
              <a:rPr lang="zh-CN" altLang="en-US" b="0" i="0" dirty="0">
                <a:solidFill>
                  <a:srgbClr val="2A2B2E"/>
                </a:solidFill>
                <a:effectLst/>
                <a:latin typeface="PingFang SC"/>
              </a:rPr>
              <a:t>的设备。 </a:t>
            </a:r>
          </a:p>
          <a:p>
            <a:pPr algn="l"/>
            <a:r>
              <a:rPr lang="zh-CN" altLang="en-US" b="0" i="0" dirty="0">
                <a:solidFill>
                  <a:srgbClr val="2A2B2E"/>
                </a:solidFill>
                <a:effectLst/>
                <a:latin typeface="PingFang SC"/>
              </a:rPr>
              <a:t>符合配置文件</a:t>
            </a:r>
            <a:r>
              <a:rPr lang="en-US" altLang="zh-CN" b="0" i="0" dirty="0">
                <a:solidFill>
                  <a:srgbClr val="2A2B2E"/>
                </a:solidFill>
                <a:effectLst/>
                <a:latin typeface="PingFang SC"/>
              </a:rPr>
              <a:t>M</a:t>
            </a:r>
            <a:r>
              <a:rPr lang="zh-CN" altLang="en-US" b="0" i="0" dirty="0">
                <a:solidFill>
                  <a:srgbClr val="2A2B2E"/>
                </a:solidFill>
                <a:effectLst/>
                <a:latin typeface="PingFang SC"/>
              </a:rPr>
              <a:t>的客户端可以是视频管理软件</a:t>
            </a:r>
            <a:r>
              <a:rPr lang="en-US" altLang="zh-CN" b="0" i="0" dirty="0">
                <a:solidFill>
                  <a:srgbClr val="2A2B2E"/>
                </a:solidFill>
                <a:effectLst/>
                <a:latin typeface="PingFang SC"/>
              </a:rPr>
              <a:t>(VMS)</a:t>
            </a:r>
            <a:r>
              <a:rPr lang="zh-CN" altLang="en-US" b="0" i="0" dirty="0">
                <a:solidFill>
                  <a:srgbClr val="2A2B2E"/>
                </a:solidFill>
                <a:effectLst/>
                <a:latin typeface="PingFang SC"/>
              </a:rPr>
              <a:t>程序、网络视频录像机</a:t>
            </a:r>
            <a:r>
              <a:rPr lang="en-US" altLang="zh-CN" b="0" i="0" dirty="0">
                <a:solidFill>
                  <a:srgbClr val="2A2B2E"/>
                </a:solidFill>
                <a:effectLst/>
                <a:latin typeface="PingFang SC"/>
              </a:rPr>
              <a:t>(NVR)</a:t>
            </a:r>
            <a:r>
              <a:rPr lang="zh-CN" altLang="en-US" b="0" i="0" dirty="0">
                <a:solidFill>
                  <a:srgbClr val="2A2B2E"/>
                </a:solidFill>
                <a:effectLst/>
                <a:latin typeface="PingFang SC"/>
              </a:rPr>
              <a:t>或基于服务器或云的服务，它们可以利用配置文件</a:t>
            </a:r>
            <a:r>
              <a:rPr lang="en-US" altLang="zh-CN" b="0" i="0" dirty="0">
                <a:solidFill>
                  <a:srgbClr val="2A2B2E"/>
                </a:solidFill>
                <a:effectLst/>
                <a:latin typeface="PingFang SC"/>
              </a:rPr>
              <a:t>M</a:t>
            </a:r>
            <a:r>
              <a:rPr lang="zh-CN" altLang="en-US" b="0" i="0" dirty="0">
                <a:solidFill>
                  <a:srgbClr val="2A2B2E"/>
                </a:solidFill>
                <a:effectLst/>
                <a:latin typeface="PingFang SC"/>
              </a:rPr>
              <a:t>接口配置、请求和控制来自配置文件</a:t>
            </a:r>
            <a:r>
              <a:rPr lang="en-US" altLang="zh-CN" b="0" i="0" dirty="0">
                <a:solidFill>
                  <a:srgbClr val="2A2B2E"/>
                </a:solidFill>
                <a:effectLst/>
                <a:latin typeface="PingFang SC"/>
              </a:rPr>
              <a:t>M</a:t>
            </a:r>
            <a:r>
              <a:rPr lang="zh-CN" altLang="en-US" b="0" i="0" dirty="0">
                <a:solidFill>
                  <a:srgbClr val="2A2B2E"/>
                </a:solidFill>
                <a:effectLst/>
                <a:latin typeface="PingFang SC"/>
              </a:rPr>
              <a:t>设备或服务的元数据通过</a:t>
            </a:r>
            <a:r>
              <a:rPr lang="en-US" altLang="zh-CN" b="0" i="0" dirty="0">
                <a:solidFill>
                  <a:srgbClr val="2A2B2E"/>
                </a:solidFill>
                <a:effectLst/>
                <a:latin typeface="PingFang SC"/>
              </a:rPr>
              <a:t>IP</a:t>
            </a:r>
            <a:r>
              <a:rPr lang="zh-CN" altLang="en-US" b="0" i="0" dirty="0">
                <a:solidFill>
                  <a:srgbClr val="2A2B2E"/>
                </a:solidFill>
                <a:effectLst/>
                <a:latin typeface="PingFang SC"/>
              </a:rPr>
              <a:t>网络的流。</a:t>
            </a:r>
          </a:p>
          <a:p>
            <a:endParaRPr lang="sv-SE" dirty="0"/>
          </a:p>
        </p:txBody>
      </p:sp>
      <p:sp>
        <p:nvSpPr>
          <p:cNvPr id="4" name="Slide Number Placeholder 3"/>
          <p:cNvSpPr>
            <a:spLocks noGrp="1"/>
          </p:cNvSpPr>
          <p:nvPr>
            <p:ph type="sldNum" sz="quarter" idx="5"/>
          </p:nvPr>
        </p:nvSpPr>
        <p:spPr/>
        <p:txBody>
          <a:bodyPr/>
          <a:lstStyle/>
          <a:p>
            <a:fld id="{B3C8E694-4966-5143-A4E8-B8227A385C8A}" type="slidenum">
              <a:rPr lang="en-US" smtClean="0"/>
              <a:pPr/>
              <a:t>9</a:t>
            </a:fld>
            <a:endParaRPr lang="en-US" dirty="0"/>
          </a:p>
        </p:txBody>
      </p:sp>
    </p:spTree>
    <p:extLst>
      <p:ext uri="{BB962C8B-B14F-4D97-AF65-F5344CB8AC3E}">
        <p14:creationId xmlns:p14="http://schemas.microsoft.com/office/powerpoint/2010/main" val="22818762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altLang="zh-CN" b="0" i="0" dirty="0">
                <a:solidFill>
                  <a:srgbClr val="2A2B2E"/>
                </a:solidFill>
                <a:effectLst/>
                <a:latin typeface="PingFang SC"/>
              </a:rPr>
              <a:t>ONVIF Profile M</a:t>
            </a:r>
            <a:r>
              <a:rPr lang="zh-CN" altLang="en-US" b="0" i="0" dirty="0">
                <a:solidFill>
                  <a:srgbClr val="2A2B2E"/>
                </a:solidFill>
                <a:effectLst/>
                <a:latin typeface="PingFang SC"/>
              </a:rPr>
              <a:t>使系统集成商可以更轻松地将来自符合标准的设备</a:t>
            </a:r>
            <a:r>
              <a:rPr lang="en-US" altLang="zh-CN" b="0" i="0" dirty="0">
                <a:solidFill>
                  <a:srgbClr val="2A2B2E"/>
                </a:solidFill>
                <a:effectLst/>
                <a:latin typeface="PingFang SC"/>
              </a:rPr>
              <a:t>/</a:t>
            </a:r>
            <a:r>
              <a:rPr lang="zh-CN" altLang="en-US" b="0" i="0" dirty="0">
                <a:solidFill>
                  <a:srgbClr val="2A2B2E"/>
                </a:solidFill>
                <a:effectLst/>
                <a:latin typeface="PingFang SC"/>
              </a:rPr>
              <a:t>服务的分析解决方案与符合标准的客户端集成在一起，以解决安全、安全和运营效率需求。 </a:t>
            </a:r>
          </a:p>
          <a:p>
            <a:pPr algn="l"/>
            <a:r>
              <a:rPr lang="zh-CN" altLang="en-US" b="0" i="0" dirty="0">
                <a:solidFill>
                  <a:srgbClr val="2A2B2E"/>
                </a:solidFill>
                <a:effectLst/>
                <a:latin typeface="PingFang SC"/>
              </a:rPr>
              <a:t>配置文件</a:t>
            </a:r>
            <a:r>
              <a:rPr lang="en-US" altLang="zh-CN" b="0" i="0" dirty="0">
                <a:solidFill>
                  <a:srgbClr val="2A2B2E"/>
                </a:solidFill>
                <a:effectLst/>
                <a:latin typeface="PingFang SC"/>
              </a:rPr>
              <a:t>M</a:t>
            </a:r>
            <a:r>
              <a:rPr lang="zh-CN" altLang="en-US" b="0" i="0" dirty="0">
                <a:solidFill>
                  <a:srgbClr val="2A2B2E"/>
                </a:solidFill>
                <a:effectLst/>
                <a:latin typeface="PingFang SC"/>
              </a:rPr>
              <a:t>还指定了</a:t>
            </a:r>
            <a:r>
              <a:rPr lang="en-US" altLang="zh-CN" b="0" i="0" dirty="0">
                <a:solidFill>
                  <a:srgbClr val="2A2B2E"/>
                </a:solidFill>
                <a:effectLst/>
                <a:latin typeface="PingFang SC"/>
              </a:rPr>
              <a:t>MQTT</a:t>
            </a:r>
            <a:r>
              <a:rPr lang="zh-CN" altLang="en-US" b="0" i="0" dirty="0">
                <a:solidFill>
                  <a:srgbClr val="2A2B2E"/>
                </a:solidFill>
                <a:effectLst/>
                <a:latin typeface="PingFang SC"/>
              </a:rPr>
              <a:t>上的事件处理，支持与物联网平台的连接，以支持物联网应用程序。</a:t>
            </a:r>
            <a:r>
              <a:rPr lang="en-US" altLang="zh-CN" b="0" i="0" dirty="0">
                <a:solidFill>
                  <a:srgbClr val="2A2B2E"/>
                </a:solidFill>
                <a:effectLst/>
                <a:latin typeface="PingFang SC"/>
              </a:rPr>
              <a:t>(</a:t>
            </a:r>
            <a:r>
              <a:rPr lang="zh-CN" altLang="en-US" b="0" i="0" dirty="0">
                <a:solidFill>
                  <a:srgbClr val="2A2B2E"/>
                </a:solidFill>
                <a:effectLst/>
                <a:latin typeface="PingFang SC"/>
              </a:rPr>
              <a:t>见幻灯片</a:t>
            </a:r>
            <a:r>
              <a:rPr lang="en-US" altLang="zh-CN" b="0" i="0" dirty="0">
                <a:solidFill>
                  <a:srgbClr val="2A2B2E"/>
                </a:solidFill>
                <a:effectLst/>
                <a:latin typeface="PingFang SC"/>
              </a:rPr>
              <a:t>7</a:t>
            </a:r>
            <a:r>
              <a:rPr lang="zh-CN" altLang="en-US" b="0" i="0" dirty="0">
                <a:solidFill>
                  <a:srgbClr val="2A2B2E"/>
                </a:solidFill>
                <a:effectLst/>
                <a:latin typeface="PingFang SC"/>
              </a:rPr>
              <a:t>和</a:t>
            </a:r>
            <a:r>
              <a:rPr lang="en-US" altLang="zh-CN" b="0" i="0" dirty="0">
                <a:solidFill>
                  <a:srgbClr val="2A2B2E"/>
                </a:solidFill>
                <a:effectLst/>
                <a:latin typeface="PingFang SC"/>
              </a:rPr>
              <a:t>8</a:t>
            </a:r>
            <a:r>
              <a:rPr lang="zh-CN" altLang="en-US" b="0" i="0" dirty="0">
                <a:solidFill>
                  <a:srgbClr val="2A2B2E"/>
                </a:solidFill>
                <a:effectLst/>
                <a:latin typeface="PingFang SC"/>
              </a:rPr>
              <a:t>。</a:t>
            </a:r>
            <a:r>
              <a:rPr lang="en-US" altLang="zh-CN" b="0" i="0" dirty="0">
                <a:solidFill>
                  <a:srgbClr val="2A2B2E"/>
                </a:solidFill>
                <a:effectLst/>
                <a:latin typeface="PingFang SC"/>
              </a:rPr>
              <a:t>) </a:t>
            </a:r>
          </a:p>
          <a:p>
            <a:pPr algn="l"/>
            <a:r>
              <a:rPr lang="zh-CN" altLang="en-US" b="0" i="0" dirty="0">
                <a:solidFill>
                  <a:srgbClr val="2A2B2E"/>
                </a:solidFill>
                <a:effectLst/>
                <a:latin typeface="PingFang SC"/>
              </a:rPr>
              <a:t>因为集成变得更容易，作为系统集成商和最终用户，您将有更多的产品选择。您将可以灵活地混合和匹配来自不同供应商的一致性产品，并实现更智能的应用程序。 </a:t>
            </a:r>
          </a:p>
          <a:p>
            <a:pPr algn="l"/>
            <a:r>
              <a:rPr lang="zh-CN" altLang="en-US" b="0" i="0" dirty="0">
                <a:solidFill>
                  <a:srgbClr val="2A2B2E"/>
                </a:solidFill>
                <a:effectLst/>
                <a:latin typeface="PingFang SC"/>
              </a:rPr>
              <a:t>这不仅为传统的相机和</a:t>
            </a:r>
            <a:r>
              <a:rPr lang="en-US" altLang="zh-CN" b="0" i="0" dirty="0">
                <a:solidFill>
                  <a:srgbClr val="2A2B2E"/>
                </a:solidFill>
                <a:effectLst/>
                <a:latin typeface="PingFang SC"/>
              </a:rPr>
              <a:t>VMS</a:t>
            </a:r>
            <a:r>
              <a:rPr lang="zh-CN" altLang="en-US" b="0" i="0" dirty="0">
                <a:solidFill>
                  <a:srgbClr val="2A2B2E"/>
                </a:solidFill>
                <a:effectLst/>
                <a:latin typeface="PingFang SC"/>
              </a:rPr>
              <a:t>供应商提供了扩展的市场机会，也为具有分析功能的解决方案</a:t>
            </a:r>
            <a:r>
              <a:rPr lang="en-US" altLang="zh-CN" b="0" i="0" dirty="0">
                <a:solidFill>
                  <a:srgbClr val="2A2B2E"/>
                </a:solidFill>
                <a:effectLst/>
                <a:latin typeface="PingFang SC"/>
              </a:rPr>
              <a:t>(</a:t>
            </a:r>
            <a:r>
              <a:rPr lang="zh-CN" altLang="en-US" b="0" i="0" dirty="0">
                <a:solidFill>
                  <a:srgbClr val="2A2B2E"/>
                </a:solidFill>
                <a:effectLst/>
                <a:latin typeface="PingFang SC"/>
              </a:rPr>
              <a:t>可能是基于边缘、服务器或云的解决方案</a:t>
            </a:r>
            <a:r>
              <a:rPr lang="en-US" altLang="zh-CN" b="0" i="0" dirty="0">
                <a:solidFill>
                  <a:srgbClr val="2A2B2E"/>
                </a:solidFill>
                <a:effectLst/>
                <a:latin typeface="PingFang SC"/>
              </a:rPr>
              <a:t>)</a:t>
            </a:r>
            <a:r>
              <a:rPr lang="zh-CN" altLang="en-US" b="0" i="0" dirty="0">
                <a:solidFill>
                  <a:srgbClr val="2A2B2E"/>
                </a:solidFill>
                <a:effectLst/>
                <a:latin typeface="PingFang SC"/>
              </a:rPr>
              <a:t>的独立开发者提供了机会。因为这样的配置文件</a:t>
            </a:r>
            <a:r>
              <a:rPr lang="en-US" altLang="zh-CN" b="0" i="0" dirty="0">
                <a:solidFill>
                  <a:srgbClr val="2A2B2E"/>
                </a:solidFill>
                <a:effectLst/>
                <a:latin typeface="PingFang SC"/>
              </a:rPr>
              <a:t>M</a:t>
            </a:r>
            <a:r>
              <a:rPr lang="zh-CN" altLang="en-US" b="0" i="0" dirty="0">
                <a:solidFill>
                  <a:srgbClr val="2A2B2E"/>
                </a:solidFill>
                <a:effectLst/>
                <a:latin typeface="PingFang SC"/>
              </a:rPr>
              <a:t>设备或服务将具有广泛的兼容性，这将鼓励应用程序的数量和类型的进一步增长，这将为最终用户带来更多的选择。 </a:t>
            </a:r>
          </a:p>
          <a:p>
            <a:pPr algn="l"/>
            <a:r>
              <a:rPr lang="zh-CN" altLang="en-US" b="0" i="0" dirty="0">
                <a:solidFill>
                  <a:srgbClr val="2A2B2E"/>
                </a:solidFill>
                <a:effectLst/>
                <a:latin typeface="PingFang SC"/>
              </a:rPr>
              <a:t>配置文件</a:t>
            </a:r>
            <a:r>
              <a:rPr lang="en-US" altLang="zh-CN" b="0" i="0" dirty="0">
                <a:solidFill>
                  <a:srgbClr val="2A2B2E"/>
                </a:solidFill>
                <a:effectLst/>
                <a:latin typeface="PingFang SC"/>
              </a:rPr>
              <a:t>M</a:t>
            </a:r>
            <a:r>
              <a:rPr lang="zh-CN" altLang="en-US" b="0" i="0" dirty="0">
                <a:solidFill>
                  <a:srgbClr val="2A2B2E"/>
                </a:solidFill>
                <a:effectLst/>
                <a:latin typeface="PingFang SC"/>
              </a:rPr>
              <a:t>可以与其他</a:t>
            </a:r>
            <a:r>
              <a:rPr lang="en-US" altLang="zh-CN" b="0" i="0" dirty="0">
                <a:solidFill>
                  <a:srgbClr val="2A2B2E"/>
                </a:solidFill>
                <a:effectLst/>
                <a:latin typeface="PingFang SC"/>
              </a:rPr>
              <a:t>ONVIF</a:t>
            </a:r>
            <a:r>
              <a:rPr lang="zh-CN" altLang="en-US" b="0" i="0" dirty="0">
                <a:solidFill>
                  <a:srgbClr val="2A2B2E"/>
                </a:solidFill>
                <a:effectLst/>
                <a:latin typeface="PingFang SC"/>
              </a:rPr>
              <a:t>视频和门禁配置文件结合使用，形成基于</a:t>
            </a:r>
            <a:r>
              <a:rPr lang="en-US" altLang="zh-CN" b="0" i="0" dirty="0">
                <a:solidFill>
                  <a:srgbClr val="2A2B2E"/>
                </a:solidFill>
                <a:effectLst/>
                <a:latin typeface="PingFang SC"/>
              </a:rPr>
              <a:t>ONVIF</a:t>
            </a:r>
            <a:r>
              <a:rPr lang="zh-CN" altLang="en-US" b="0" i="0" dirty="0">
                <a:solidFill>
                  <a:srgbClr val="2A2B2E"/>
                </a:solidFill>
                <a:effectLst/>
                <a:latin typeface="PingFang SC"/>
              </a:rPr>
              <a:t>接口的集成系统。 </a:t>
            </a:r>
          </a:p>
          <a:p>
            <a:pPr algn="l"/>
            <a:r>
              <a:rPr lang="zh-CN" altLang="en-US" b="0" i="0" dirty="0">
                <a:solidFill>
                  <a:srgbClr val="2A2B2E"/>
                </a:solidFill>
                <a:effectLst/>
                <a:latin typeface="PingFang SC"/>
              </a:rPr>
              <a:t>在产品中支持</a:t>
            </a:r>
            <a:r>
              <a:rPr lang="en-US" altLang="zh-CN" b="0" i="0" dirty="0">
                <a:solidFill>
                  <a:srgbClr val="2A2B2E"/>
                </a:solidFill>
                <a:effectLst/>
                <a:latin typeface="PingFang SC"/>
              </a:rPr>
              <a:t>ONVIF</a:t>
            </a:r>
            <a:r>
              <a:rPr lang="zh-CN" altLang="en-US" b="0" i="0" dirty="0">
                <a:solidFill>
                  <a:srgbClr val="2A2B2E"/>
                </a:solidFill>
                <a:effectLst/>
                <a:latin typeface="PingFang SC"/>
              </a:rPr>
              <a:t>配置文件意味着您，作为最终用户，不会被锁定在任何特定的品牌中。这就像拥有一份保险单，为您的系统提供更安全的投资。</a:t>
            </a:r>
          </a:p>
          <a:p>
            <a:endParaRPr lang="en-US" sz="1200" dirty="0">
              <a:solidFill>
                <a:srgbClr val="0092D2"/>
              </a:solidFill>
            </a:endParaRPr>
          </a:p>
        </p:txBody>
      </p:sp>
      <p:sp>
        <p:nvSpPr>
          <p:cNvPr id="4" name="Slide Number Placeholder 3"/>
          <p:cNvSpPr>
            <a:spLocks noGrp="1"/>
          </p:cNvSpPr>
          <p:nvPr>
            <p:ph type="sldNum" sz="quarter" idx="10"/>
          </p:nvPr>
        </p:nvSpPr>
        <p:spPr/>
        <p:txBody>
          <a:bodyPr/>
          <a:lstStyle/>
          <a:p>
            <a:fld id="{B3C8E694-4966-5143-A4E8-B8227A385C8A}" type="slidenum">
              <a:rPr lang="en-US" smtClean="0"/>
              <a:pPr/>
              <a:t>10</a:t>
            </a:fld>
            <a:endParaRPr lang="en-US" dirty="0"/>
          </a:p>
        </p:txBody>
      </p:sp>
    </p:spTree>
    <p:extLst>
      <p:ext uri="{BB962C8B-B14F-4D97-AF65-F5344CB8AC3E}">
        <p14:creationId xmlns:p14="http://schemas.microsoft.com/office/powerpoint/2010/main" val="34788520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altLang="zh-CN" b="0" i="0" dirty="0">
                <a:solidFill>
                  <a:srgbClr val="2A2B2E"/>
                </a:solidFill>
                <a:effectLst/>
                <a:latin typeface="PingFang SC"/>
              </a:rPr>
              <a:t>ONVIF Profile M</a:t>
            </a:r>
            <a:r>
              <a:rPr lang="zh-CN" altLang="en-US" b="0" i="0" dirty="0">
                <a:solidFill>
                  <a:srgbClr val="2A2B2E"/>
                </a:solidFill>
                <a:effectLst/>
                <a:latin typeface="PingFang SC"/>
              </a:rPr>
              <a:t>支持允许用户配置分析应用程序设置的接口。</a:t>
            </a:r>
            <a:r>
              <a:rPr lang="en-US" altLang="zh-CN" b="0" i="0" dirty="0">
                <a:solidFill>
                  <a:srgbClr val="2A2B2E"/>
                </a:solidFill>
                <a:effectLst/>
                <a:latin typeface="PingFang SC"/>
              </a:rPr>
              <a:t>(</a:t>
            </a:r>
            <a:r>
              <a:rPr lang="zh-CN" altLang="en-US" b="0" i="0" dirty="0">
                <a:solidFill>
                  <a:srgbClr val="2A2B2E"/>
                </a:solidFill>
                <a:effectLst/>
                <a:latin typeface="PingFang SC"/>
              </a:rPr>
              <a:t>通过</a:t>
            </a:r>
            <a:r>
              <a:rPr lang="en-US" altLang="zh-CN" b="0" i="0" dirty="0">
                <a:solidFill>
                  <a:srgbClr val="2A2B2E"/>
                </a:solidFill>
                <a:effectLst/>
                <a:latin typeface="PingFang SC"/>
              </a:rPr>
              <a:t>ONVIF</a:t>
            </a:r>
            <a:r>
              <a:rPr lang="zh-CN" altLang="en-US" b="0" i="0" dirty="0">
                <a:solidFill>
                  <a:srgbClr val="2A2B2E"/>
                </a:solidFill>
                <a:effectLst/>
                <a:latin typeface="PingFang SC"/>
              </a:rPr>
              <a:t>接口暴露的设置选项的范围取决于制造商。</a:t>
            </a:r>
            <a:r>
              <a:rPr lang="en-US" altLang="zh-CN" b="0" i="0" dirty="0">
                <a:solidFill>
                  <a:srgbClr val="2A2B2E"/>
                </a:solidFill>
                <a:effectLst/>
                <a:latin typeface="PingFang SC"/>
              </a:rPr>
              <a:t>) </a:t>
            </a:r>
          </a:p>
          <a:p>
            <a:pPr algn="l"/>
            <a:r>
              <a:rPr lang="zh-CN" altLang="en-US" b="0" i="0" dirty="0">
                <a:solidFill>
                  <a:srgbClr val="2A2B2E"/>
                </a:solidFill>
                <a:effectLst/>
                <a:latin typeface="PingFang SC"/>
              </a:rPr>
              <a:t>分析应用程序还应该能够告诉客户端支持哪些元数据。 </a:t>
            </a:r>
          </a:p>
          <a:p>
            <a:pPr algn="l"/>
            <a:r>
              <a:rPr lang="zh-CN" altLang="en-US" b="0" i="0" dirty="0">
                <a:solidFill>
                  <a:srgbClr val="2A2B2E"/>
                </a:solidFill>
                <a:effectLst/>
                <a:latin typeface="PingFang SC"/>
              </a:rPr>
              <a:t>分析元数据可以是通用类型或 </a:t>
            </a:r>
          </a:p>
          <a:p>
            <a:pPr algn="l"/>
            <a:r>
              <a:rPr lang="zh-CN" altLang="en-US" b="0" i="0" dirty="0">
                <a:solidFill>
                  <a:srgbClr val="2A2B2E"/>
                </a:solidFill>
                <a:effectLst/>
                <a:latin typeface="PingFang SC"/>
              </a:rPr>
              <a:t>指定的类型，如地理位置、车辆、车牌、人脸和人体。 </a:t>
            </a:r>
          </a:p>
          <a:p>
            <a:pPr algn="l"/>
            <a:r>
              <a:rPr lang="zh-CN" altLang="en-US" b="0" i="0" dirty="0">
                <a:solidFill>
                  <a:srgbClr val="2A2B2E"/>
                </a:solidFill>
                <a:effectLst/>
                <a:latin typeface="PingFang SC"/>
              </a:rPr>
              <a:t>对于泛型对象分类，</a:t>
            </a:r>
            <a:r>
              <a:rPr lang="en-US" altLang="zh-CN" b="0" i="0" dirty="0">
                <a:solidFill>
                  <a:srgbClr val="2A2B2E"/>
                </a:solidFill>
                <a:effectLst/>
                <a:latin typeface="PingFang SC"/>
              </a:rPr>
              <a:t>ONVIF</a:t>
            </a:r>
            <a:r>
              <a:rPr lang="zh-CN" altLang="en-US" b="0" i="0" dirty="0">
                <a:solidFill>
                  <a:srgbClr val="2A2B2E"/>
                </a:solidFill>
                <a:effectLst/>
                <a:latin typeface="PingFang SC"/>
              </a:rPr>
              <a:t>提供了一个泛型容器。设备制造商可以编写分析程序来对任何对象进行分类，然后使用</a:t>
            </a:r>
            <a:r>
              <a:rPr lang="en-US" altLang="zh-CN" b="0" i="0" dirty="0">
                <a:solidFill>
                  <a:srgbClr val="2A2B2E"/>
                </a:solidFill>
                <a:effectLst/>
                <a:latin typeface="PingFang SC"/>
              </a:rPr>
              <a:t>ONVIF</a:t>
            </a:r>
            <a:r>
              <a:rPr lang="zh-CN" altLang="en-US" b="0" i="0" dirty="0">
                <a:solidFill>
                  <a:srgbClr val="2A2B2E"/>
                </a:solidFill>
                <a:effectLst/>
                <a:latin typeface="PingFang SC"/>
              </a:rPr>
              <a:t>通用容器将元数据发送到客户端。一致性客户机只需向设备查询受支持的元数据，客户机就可以使用设备支持的元数据，并允许用户在设备支持的元数据中进行选择。 </a:t>
            </a:r>
          </a:p>
          <a:p>
            <a:pPr algn="l"/>
            <a:r>
              <a:rPr lang="zh-CN" altLang="en-US" b="0" i="0" dirty="0">
                <a:solidFill>
                  <a:srgbClr val="2A2B2E"/>
                </a:solidFill>
                <a:effectLst/>
                <a:latin typeface="PingFang SC"/>
              </a:rPr>
              <a:t>由于专有分析可能以不同的形式提供元数据输出，因此</a:t>
            </a:r>
            <a:r>
              <a:rPr lang="en-US" altLang="zh-CN" b="0" i="0" dirty="0">
                <a:solidFill>
                  <a:srgbClr val="2A2B2E"/>
                </a:solidFill>
                <a:effectLst/>
                <a:latin typeface="PingFang SC"/>
              </a:rPr>
              <a:t>ONVIF</a:t>
            </a:r>
            <a:r>
              <a:rPr lang="zh-CN" altLang="en-US" b="0" i="0" dirty="0">
                <a:solidFill>
                  <a:srgbClr val="2A2B2E"/>
                </a:solidFill>
                <a:effectLst/>
                <a:latin typeface="PingFang SC"/>
              </a:rPr>
              <a:t>指定了最常见的规范对象。 </a:t>
            </a:r>
          </a:p>
          <a:p>
            <a:pPr algn="l"/>
            <a:r>
              <a:rPr lang="en-US" altLang="zh-CN" b="0" i="0" dirty="0">
                <a:solidFill>
                  <a:srgbClr val="2A2B2E"/>
                </a:solidFill>
                <a:effectLst/>
                <a:latin typeface="PingFang SC"/>
              </a:rPr>
              <a:t>1)</a:t>
            </a:r>
            <a:r>
              <a:rPr lang="zh-CN" altLang="en-US" b="0" i="0" dirty="0">
                <a:solidFill>
                  <a:srgbClr val="2A2B2E"/>
                </a:solidFill>
                <a:effectLst/>
                <a:latin typeface="PingFang SC"/>
              </a:rPr>
              <a:t>地理位置</a:t>
            </a:r>
            <a:r>
              <a:rPr lang="en-US" altLang="zh-CN" b="0" i="0" dirty="0">
                <a:solidFill>
                  <a:srgbClr val="2A2B2E"/>
                </a:solidFill>
                <a:effectLst/>
                <a:latin typeface="PingFang SC"/>
              </a:rPr>
              <a:t>-</a:t>
            </a:r>
            <a:r>
              <a:rPr lang="zh-CN" altLang="en-US" b="0" i="0" dirty="0">
                <a:solidFill>
                  <a:srgbClr val="2A2B2E"/>
                </a:solidFill>
                <a:effectLst/>
                <a:latin typeface="PingFang SC"/>
              </a:rPr>
              <a:t>由</a:t>
            </a:r>
            <a:r>
              <a:rPr lang="en-US" altLang="zh-CN" b="0" i="0" dirty="0">
                <a:solidFill>
                  <a:srgbClr val="2A2B2E"/>
                </a:solidFill>
                <a:effectLst/>
                <a:latin typeface="PingFang SC"/>
              </a:rPr>
              <a:t>PTZ</a:t>
            </a:r>
            <a:r>
              <a:rPr lang="zh-CN" altLang="en-US" b="0" i="0" dirty="0">
                <a:solidFill>
                  <a:srgbClr val="2A2B2E"/>
                </a:solidFill>
                <a:effectLst/>
                <a:latin typeface="PingFang SC"/>
              </a:rPr>
              <a:t>摄像机识别的被检测物体的位置细节，或安装固定摄像机的位置 </a:t>
            </a:r>
          </a:p>
          <a:p>
            <a:pPr algn="l"/>
            <a:r>
              <a:rPr lang="en-US" altLang="zh-CN" b="0" i="0" dirty="0">
                <a:solidFill>
                  <a:srgbClr val="2A2B2E"/>
                </a:solidFill>
                <a:effectLst/>
                <a:latin typeface="PingFang SC"/>
              </a:rPr>
              <a:t>2)</a:t>
            </a:r>
            <a:r>
              <a:rPr lang="zh-CN" altLang="en-US" b="0" i="0" dirty="0">
                <a:solidFill>
                  <a:srgbClr val="2A2B2E"/>
                </a:solidFill>
                <a:effectLst/>
                <a:latin typeface="PingFang SC"/>
              </a:rPr>
              <a:t>车辆</a:t>
            </a:r>
            <a:r>
              <a:rPr lang="en-US" altLang="zh-CN" b="0" i="0" dirty="0">
                <a:solidFill>
                  <a:srgbClr val="2A2B2E"/>
                </a:solidFill>
                <a:effectLst/>
                <a:latin typeface="PingFang SC"/>
              </a:rPr>
              <a:t>-</a:t>
            </a:r>
            <a:r>
              <a:rPr lang="zh-CN" altLang="en-US" b="0" i="0" dirty="0">
                <a:solidFill>
                  <a:srgbClr val="2A2B2E"/>
                </a:solidFill>
                <a:effectLst/>
                <a:latin typeface="PingFang SC"/>
              </a:rPr>
              <a:t>车辆类型和信息</a:t>
            </a:r>
            <a:r>
              <a:rPr lang="en-US" altLang="zh-CN" b="0" i="0" dirty="0">
                <a:solidFill>
                  <a:srgbClr val="2A2B2E"/>
                </a:solidFill>
                <a:effectLst/>
                <a:latin typeface="PingFang SC"/>
              </a:rPr>
              <a:t>(</a:t>
            </a:r>
            <a:r>
              <a:rPr lang="zh-CN" altLang="en-US" b="0" i="0" dirty="0">
                <a:solidFill>
                  <a:srgbClr val="2A2B2E"/>
                </a:solidFill>
                <a:effectLst/>
                <a:latin typeface="PingFang SC"/>
              </a:rPr>
              <a:t>车辆类型：汽车，公共汽车，卡车，摩托车，自行车由</a:t>
            </a:r>
            <a:r>
              <a:rPr lang="en-US" altLang="zh-CN" b="0" i="0" dirty="0">
                <a:solidFill>
                  <a:srgbClr val="2A2B2E"/>
                </a:solidFill>
                <a:effectLst/>
                <a:latin typeface="PingFang SC"/>
              </a:rPr>
              <a:t>ONVIF</a:t>
            </a:r>
            <a:r>
              <a:rPr lang="zh-CN" altLang="en-US" b="0" i="0" dirty="0">
                <a:solidFill>
                  <a:srgbClr val="2A2B2E"/>
                </a:solidFill>
                <a:effectLst/>
                <a:latin typeface="PingFang SC"/>
              </a:rPr>
              <a:t>指定。车辆信息：品牌、型号等可由设备制造商在打开的</a:t>
            </a:r>
            <a:r>
              <a:rPr lang="en-US" altLang="zh-CN" b="0" i="0" dirty="0">
                <a:solidFill>
                  <a:srgbClr val="2A2B2E"/>
                </a:solidFill>
                <a:effectLst/>
                <a:latin typeface="PingFang SC"/>
              </a:rPr>
              <a:t>ONVIF</a:t>
            </a:r>
            <a:r>
              <a:rPr lang="zh-CN" altLang="en-US" b="0" i="0" dirty="0">
                <a:solidFill>
                  <a:srgbClr val="2A2B2E"/>
                </a:solidFill>
                <a:effectLst/>
                <a:latin typeface="PingFang SC"/>
              </a:rPr>
              <a:t>容器中设置。 </a:t>
            </a:r>
          </a:p>
          <a:p>
            <a:pPr algn="l"/>
            <a:r>
              <a:rPr lang="en-US" altLang="zh-CN" b="0" i="0" dirty="0">
                <a:solidFill>
                  <a:srgbClr val="2A2B2E"/>
                </a:solidFill>
                <a:effectLst/>
                <a:latin typeface="PingFang SC"/>
              </a:rPr>
              <a:t>3)</a:t>
            </a:r>
            <a:r>
              <a:rPr lang="zh-CN" altLang="en-US" b="0" i="0" dirty="0">
                <a:solidFill>
                  <a:srgbClr val="2A2B2E"/>
                </a:solidFill>
                <a:effectLst/>
                <a:latin typeface="PingFang SC"/>
              </a:rPr>
              <a:t>车牌</a:t>
            </a:r>
            <a:r>
              <a:rPr lang="en-US" altLang="zh-CN" b="0" i="0" dirty="0">
                <a:solidFill>
                  <a:srgbClr val="2A2B2E"/>
                </a:solidFill>
                <a:effectLst/>
                <a:latin typeface="PingFang SC"/>
              </a:rPr>
              <a:t>——</a:t>
            </a:r>
            <a:r>
              <a:rPr lang="zh-CN" altLang="en-US" b="0" i="0" dirty="0">
                <a:solidFill>
                  <a:srgbClr val="2A2B2E"/>
                </a:solidFill>
                <a:effectLst/>
                <a:latin typeface="PingFang SC"/>
              </a:rPr>
              <a:t>车牌号码、类型</a:t>
            </a:r>
            <a:r>
              <a:rPr lang="en-US" altLang="zh-CN" b="0" i="0" dirty="0">
                <a:solidFill>
                  <a:srgbClr val="2A2B2E"/>
                </a:solidFill>
                <a:effectLst/>
                <a:latin typeface="PingFang SC"/>
              </a:rPr>
              <a:t>(</a:t>
            </a:r>
            <a:r>
              <a:rPr lang="zh-CN" altLang="en-US" b="0" i="0" dirty="0">
                <a:solidFill>
                  <a:srgbClr val="2A2B2E"/>
                </a:solidFill>
                <a:effectLst/>
                <a:latin typeface="PingFang SC"/>
              </a:rPr>
              <a:t>普通</a:t>
            </a:r>
            <a:r>
              <a:rPr lang="en-US" altLang="zh-CN" b="0" i="0" dirty="0">
                <a:solidFill>
                  <a:srgbClr val="2A2B2E"/>
                </a:solidFill>
                <a:effectLst/>
                <a:latin typeface="PingFang SC"/>
              </a:rPr>
              <a:t>/</a:t>
            </a:r>
            <a:r>
              <a:rPr lang="zh-CN" altLang="en-US" b="0" i="0" dirty="0">
                <a:solidFill>
                  <a:srgbClr val="2A2B2E"/>
                </a:solidFill>
                <a:effectLst/>
                <a:latin typeface="PingFang SC"/>
              </a:rPr>
              <a:t>警用</a:t>
            </a:r>
            <a:r>
              <a:rPr lang="en-US" altLang="zh-CN" b="0" i="0" dirty="0">
                <a:solidFill>
                  <a:srgbClr val="2A2B2E"/>
                </a:solidFill>
                <a:effectLst/>
                <a:latin typeface="PingFang SC"/>
              </a:rPr>
              <a:t>/</a:t>
            </a:r>
            <a:r>
              <a:rPr lang="zh-CN" altLang="en-US" b="0" i="0" dirty="0">
                <a:solidFill>
                  <a:srgbClr val="2A2B2E"/>
                </a:solidFill>
                <a:effectLst/>
                <a:latin typeface="PingFang SC"/>
              </a:rPr>
              <a:t>外交</a:t>
            </a:r>
            <a:r>
              <a:rPr lang="en-US" altLang="zh-CN" b="0" i="0" dirty="0">
                <a:solidFill>
                  <a:srgbClr val="2A2B2E"/>
                </a:solidFill>
                <a:effectLst/>
                <a:latin typeface="PingFang SC"/>
              </a:rPr>
              <a:t>/</a:t>
            </a:r>
            <a:r>
              <a:rPr lang="zh-CN" altLang="en-US" b="0" i="0" dirty="0">
                <a:solidFill>
                  <a:srgbClr val="2A2B2E"/>
                </a:solidFill>
                <a:effectLst/>
                <a:latin typeface="PingFang SC"/>
              </a:rPr>
              <a:t>临时</a:t>
            </a:r>
            <a:r>
              <a:rPr lang="en-US" altLang="zh-CN" b="0" i="0" dirty="0">
                <a:solidFill>
                  <a:srgbClr val="2A2B2E"/>
                </a:solidFill>
                <a:effectLst/>
                <a:latin typeface="PingFang SC"/>
              </a:rPr>
              <a:t>)</a:t>
            </a:r>
            <a:r>
              <a:rPr lang="zh-CN" altLang="en-US" b="0" i="0" dirty="0">
                <a:solidFill>
                  <a:srgbClr val="2A2B2E"/>
                </a:solidFill>
                <a:effectLst/>
                <a:latin typeface="PingFang SC"/>
              </a:rPr>
              <a:t>、国家或发证单位 </a:t>
            </a:r>
          </a:p>
          <a:p>
            <a:pPr algn="l"/>
            <a:r>
              <a:rPr lang="en-US" altLang="zh-CN" b="0" i="0" dirty="0">
                <a:solidFill>
                  <a:srgbClr val="2A2B2E"/>
                </a:solidFill>
                <a:effectLst/>
                <a:latin typeface="PingFang SC"/>
              </a:rPr>
              <a:t>4)</a:t>
            </a:r>
            <a:r>
              <a:rPr lang="zh-CN" altLang="en-US" b="0" i="0" dirty="0">
                <a:solidFill>
                  <a:srgbClr val="2A2B2E"/>
                </a:solidFill>
                <a:effectLst/>
                <a:latin typeface="PingFang SC"/>
              </a:rPr>
              <a:t>人脸 </a:t>
            </a:r>
          </a:p>
          <a:p>
            <a:pPr algn="l"/>
            <a:r>
              <a:rPr lang="en-US" altLang="zh-CN" b="0" i="0" dirty="0">
                <a:solidFill>
                  <a:srgbClr val="2A2B2E"/>
                </a:solidFill>
                <a:effectLst/>
                <a:latin typeface="PingFang SC"/>
              </a:rPr>
              <a:t>5)</a:t>
            </a:r>
            <a:r>
              <a:rPr lang="zh-CN" altLang="en-US" b="0" i="0" dirty="0">
                <a:solidFill>
                  <a:srgbClr val="2A2B2E"/>
                </a:solidFill>
                <a:effectLst/>
                <a:latin typeface="PingFang SC"/>
              </a:rPr>
              <a:t>人体 </a:t>
            </a:r>
          </a:p>
          <a:p>
            <a:pPr algn="l"/>
            <a:r>
              <a:rPr lang="zh-CN" altLang="en-US" b="0" i="0" dirty="0">
                <a:solidFill>
                  <a:srgbClr val="2A2B2E"/>
                </a:solidFill>
                <a:effectLst/>
                <a:latin typeface="PingFang SC"/>
              </a:rPr>
              <a:t>元数据用例：</a:t>
            </a:r>
            <a:r>
              <a:rPr lang="en-US" altLang="zh-CN" b="0" i="0" dirty="0">
                <a:solidFill>
                  <a:srgbClr val="2A2B2E"/>
                </a:solidFill>
                <a:effectLst/>
                <a:latin typeface="PingFang SC"/>
              </a:rPr>
              <a:t> </a:t>
            </a:r>
          </a:p>
          <a:p>
            <a:pPr algn="l"/>
            <a:r>
              <a:rPr lang="en-US" altLang="zh-CN" b="0" i="0" dirty="0">
                <a:solidFill>
                  <a:srgbClr val="2A2B2E"/>
                </a:solidFill>
                <a:effectLst/>
                <a:latin typeface="PingFang SC"/>
              </a:rPr>
              <a:t>1)</a:t>
            </a:r>
            <a:r>
              <a:rPr lang="zh-CN" altLang="en-US" b="0" i="0" dirty="0">
                <a:solidFill>
                  <a:srgbClr val="2A2B2E"/>
                </a:solidFill>
                <a:effectLst/>
                <a:latin typeface="PingFang SC"/>
              </a:rPr>
              <a:t>元数据可以在视频流中以感兴趣对象周围的方框的形式可视化地显示。这些可以帮助提醒保安潜在的威胁，使反应更快、更有效。 </a:t>
            </a:r>
          </a:p>
          <a:p>
            <a:pPr algn="l"/>
            <a:r>
              <a:rPr lang="en-US" altLang="zh-CN" b="0" i="0" dirty="0">
                <a:solidFill>
                  <a:srgbClr val="2A2B2E"/>
                </a:solidFill>
                <a:effectLst/>
                <a:latin typeface="PingFang SC"/>
              </a:rPr>
              <a:t>2)</a:t>
            </a:r>
            <a:r>
              <a:rPr lang="zh-CN" altLang="en-US" b="0" i="0" dirty="0">
                <a:solidFill>
                  <a:srgbClr val="2A2B2E"/>
                </a:solidFill>
                <a:effectLst/>
                <a:latin typeface="PingFang SC"/>
              </a:rPr>
              <a:t>人力和地理位置元数据可用于绘制零售商店的热门区域。 </a:t>
            </a:r>
          </a:p>
          <a:p>
            <a:pPr algn="l"/>
            <a:r>
              <a:rPr lang="en-US" altLang="zh-CN" b="0" i="0" dirty="0">
                <a:solidFill>
                  <a:srgbClr val="2A2B2E"/>
                </a:solidFill>
                <a:effectLst/>
                <a:latin typeface="PingFang SC"/>
              </a:rPr>
              <a:t>3)</a:t>
            </a:r>
            <a:r>
              <a:rPr lang="zh-CN" altLang="en-US" b="0" i="0" dirty="0">
                <a:solidFill>
                  <a:srgbClr val="2A2B2E"/>
                </a:solidFill>
                <a:effectLst/>
                <a:latin typeface="PingFang SC"/>
              </a:rPr>
              <a:t>同样，车辆和地理位置元数据可用于识别停车场的开放空间。 </a:t>
            </a:r>
          </a:p>
          <a:p>
            <a:pPr algn="l"/>
            <a:r>
              <a:rPr lang="en-US" altLang="zh-CN" b="0" i="0" dirty="0">
                <a:solidFill>
                  <a:srgbClr val="2A2B2E"/>
                </a:solidFill>
                <a:effectLst/>
                <a:latin typeface="PingFang SC"/>
              </a:rPr>
              <a:t>4)</a:t>
            </a:r>
            <a:r>
              <a:rPr lang="zh-CN" altLang="en-US" b="0" i="0" dirty="0">
                <a:solidFill>
                  <a:srgbClr val="2A2B2E"/>
                </a:solidFill>
                <a:effectLst/>
                <a:latin typeface="PingFang SC"/>
              </a:rPr>
              <a:t>元数据可用于取证搜索。例如，在某一特定时间，这条路上是否有特定的车牌号码</a:t>
            </a:r>
            <a:r>
              <a:rPr lang="en-US" altLang="zh-CN" b="0" i="0" dirty="0">
                <a:solidFill>
                  <a:srgbClr val="2A2B2E"/>
                </a:solidFill>
                <a:effectLst/>
                <a:latin typeface="PingFang SC"/>
              </a:rPr>
              <a:t>?</a:t>
            </a:r>
          </a:p>
          <a:p>
            <a:pPr marL="0" indent="0">
              <a:buFontTx/>
              <a:buNone/>
            </a:pPr>
            <a:endParaRPr lang="en-US" sz="1200" b="1" i="0" kern="1200" baseline="0" dirty="0">
              <a:solidFill>
                <a:schemeClr val="tx1"/>
              </a:solidFill>
              <a:effectLst/>
              <a:latin typeface="+mn-lt"/>
              <a:ea typeface="+mn-ea"/>
              <a:cs typeface="+mn-cs"/>
            </a:endParaRPr>
          </a:p>
          <a:p>
            <a:endParaRPr lang="sv-SE" dirty="0"/>
          </a:p>
        </p:txBody>
      </p:sp>
      <p:sp>
        <p:nvSpPr>
          <p:cNvPr id="4" name="Slide Number Placeholder 3"/>
          <p:cNvSpPr>
            <a:spLocks noGrp="1"/>
          </p:cNvSpPr>
          <p:nvPr>
            <p:ph type="sldNum" sz="quarter" idx="5"/>
          </p:nvPr>
        </p:nvSpPr>
        <p:spPr/>
        <p:txBody>
          <a:bodyPr/>
          <a:lstStyle/>
          <a:p>
            <a:fld id="{B3C8E694-4966-5143-A4E8-B8227A385C8A}" type="slidenum">
              <a:rPr lang="en-US" smtClean="0"/>
              <a:pPr/>
              <a:t>12</a:t>
            </a:fld>
            <a:endParaRPr lang="en-US" dirty="0"/>
          </a:p>
        </p:txBody>
      </p:sp>
    </p:spTree>
    <p:extLst>
      <p:ext uri="{BB962C8B-B14F-4D97-AF65-F5344CB8AC3E}">
        <p14:creationId xmlns:p14="http://schemas.microsoft.com/office/powerpoint/2010/main" val="28825353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zh-CN" altLang="en-US" b="0" i="0" dirty="0">
                <a:solidFill>
                  <a:srgbClr val="2A2B2E"/>
                </a:solidFill>
                <a:effectLst/>
                <a:latin typeface="PingFang SC"/>
              </a:rPr>
              <a:t>除了标准化元数据以使其能够被一致的客户端理解之外，</a:t>
            </a:r>
            <a:r>
              <a:rPr lang="en-US" altLang="zh-CN" b="0" i="0" dirty="0">
                <a:solidFill>
                  <a:srgbClr val="2A2B2E"/>
                </a:solidFill>
                <a:effectLst/>
                <a:latin typeface="PingFang SC"/>
              </a:rPr>
              <a:t>Profile M</a:t>
            </a:r>
            <a:r>
              <a:rPr lang="zh-CN" altLang="en-US" b="0" i="0" dirty="0">
                <a:solidFill>
                  <a:srgbClr val="2A2B2E"/>
                </a:solidFill>
                <a:effectLst/>
                <a:latin typeface="PingFang SC"/>
              </a:rPr>
              <a:t>还为特定的分析应用程序指定了事件。 </a:t>
            </a:r>
          </a:p>
          <a:p>
            <a:pPr algn="l"/>
            <a:r>
              <a:rPr lang="zh-CN" altLang="en-US" b="0" i="0" dirty="0">
                <a:solidFill>
                  <a:srgbClr val="2A2B2E"/>
                </a:solidFill>
                <a:effectLst/>
                <a:latin typeface="PingFang SC"/>
              </a:rPr>
              <a:t>这些分析应用程序是：</a:t>
            </a:r>
            <a:r>
              <a:rPr lang="en-US" altLang="zh-CN" b="0" i="0" dirty="0">
                <a:solidFill>
                  <a:srgbClr val="2A2B2E"/>
                </a:solidFill>
                <a:effectLst/>
                <a:latin typeface="PingFang SC"/>
              </a:rPr>
              <a:t> </a:t>
            </a:r>
          </a:p>
          <a:p>
            <a:pPr algn="l"/>
            <a:r>
              <a:rPr lang="en-US" altLang="zh-CN" b="0" i="0" dirty="0">
                <a:solidFill>
                  <a:srgbClr val="2A2B2E"/>
                </a:solidFill>
                <a:effectLst/>
                <a:latin typeface="PingFang SC"/>
              </a:rPr>
              <a:t>1)</a:t>
            </a:r>
            <a:r>
              <a:rPr lang="zh-CN" altLang="en-US" b="0" i="0" dirty="0">
                <a:solidFill>
                  <a:srgbClr val="2A2B2E"/>
                </a:solidFill>
                <a:effectLst/>
                <a:latin typeface="PingFang SC"/>
              </a:rPr>
              <a:t>用于物体计数的线交叉计数器 </a:t>
            </a:r>
          </a:p>
          <a:p>
            <a:pPr algn="l"/>
            <a:r>
              <a:rPr lang="en-US" altLang="zh-CN" b="0" i="0" dirty="0">
                <a:solidFill>
                  <a:srgbClr val="2A2B2E"/>
                </a:solidFill>
                <a:effectLst/>
                <a:latin typeface="PingFang SC"/>
              </a:rPr>
              <a:t>2)</a:t>
            </a:r>
            <a:r>
              <a:rPr lang="zh-CN" altLang="en-US" b="0" i="0" dirty="0">
                <a:solidFill>
                  <a:srgbClr val="2A2B2E"/>
                </a:solidFill>
                <a:effectLst/>
                <a:latin typeface="PingFang SC"/>
              </a:rPr>
              <a:t>车牌识别 </a:t>
            </a:r>
          </a:p>
          <a:p>
            <a:pPr algn="l"/>
            <a:r>
              <a:rPr lang="en-US" altLang="zh-CN" b="0" i="0" dirty="0">
                <a:solidFill>
                  <a:srgbClr val="2A2B2E"/>
                </a:solidFill>
                <a:effectLst/>
                <a:latin typeface="PingFang SC"/>
              </a:rPr>
              <a:t>3)</a:t>
            </a:r>
            <a:r>
              <a:rPr lang="zh-CN" altLang="en-US" b="0" i="0" dirty="0">
                <a:solidFill>
                  <a:srgbClr val="2A2B2E"/>
                </a:solidFill>
                <a:effectLst/>
                <a:latin typeface="PingFang SC"/>
              </a:rPr>
              <a:t>面部识别 </a:t>
            </a:r>
          </a:p>
          <a:p>
            <a:pPr algn="l"/>
            <a:r>
              <a:rPr lang="zh-CN" altLang="en-US" b="0" i="0" dirty="0">
                <a:solidFill>
                  <a:srgbClr val="2A2B2E"/>
                </a:solidFill>
                <a:effectLst/>
                <a:latin typeface="PingFang SC"/>
              </a:rPr>
              <a:t>需要明确的是，概要文件</a:t>
            </a:r>
            <a:r>
              <a:rPr lang="en-US" altLang="zh-CN" b="0" i="0" dirty="0">
                <a:solidFill>
                  <a:srgbClr val="2A2B2E"/>
                </a:solidFill>
                <a:effectLst/>
                <a:latin typeface="PingFang SC"/>
              </a:rPr>
              <a:t>M</a:t>
            </a:r>
            <a:r>
              <a:rPr lang="zh-CN" altLang="en-US" b="0" i="0" dirty="0">
                <a:solidFill>
                  <a:srgbClr val="2A2B2E"/>
                </a:solidFill>
                <a:effectLst/>
                <a:latin typeface="PingFang SC"/>
              </a:rPr>
              <a:t>并不确保或提供这些应用程序。它只是为这样的分析提供事件接口，以便一致的客户端</a:t>
            </a:r>
            <a:r>
              <a:rPr lang="en-US" altLang="zh-CN" b="0" i="0" dirty="0">
                <a:solidFill>
                  <a:srgbClr val="2A2B2E"/>
                </a:solidFill>
                <a:effectLst/>
                <a:latin typeface="PingFang SC"/>
              </a:rPr>
              <a:t>(</a:t>
            </a:r>
            <a:r>
              <a:rPr lang="zh-CN" altLang="en-US" b="0" i="0" dirty="0">
                <a:solidFill>
                  <a:srgbClr val="2A2B2E"/>
                </a:solidFill>
                <a:effectLst/>
                <a:latin typeface="PingFang SC"/>
              </a:rPr>
              <a:t>用户</a:t>
            </a:r>
            <a:r>
              <a:rPr lang="en-US" altLang="zh-CN" b="0" i="0" dirty="0">
                <a:solidFill>
                  <a:srgbClr val="2A2B2E"/>
                </a:solidFill>
                <a:effectLst/>
                <a:latin typeface="PingFang SC"/>
              </a:rPr>
              <a:t>)</a:t>
            </a:r>
            <a:r>
              <a:rPr lang="zh-CN" altLang="en-US" b="0" i="0" dirty="0">
                <a:solidFill>
                  <a:srgbClr val="2A2B2E"/>
                </a:solidFill>
                <a:effectLst/>
                <a:latin typeface="PingFang SC"/>
              </a:rPr>
              <a:t>可以决定系统应该如何响应这样的事件。对标准化事件主题和事件处理的支持使集成商更容易使用</a:t>
            </a:r>
            <a:r>
              <a:rPr lang="en-US" altLang="zh-CN" b="0" i="0" dirty="0">
                <a:solidFill>
                  <a:srgbClr val="2A2B2E"/>
                </a:solidFill>
                <a:effectLst/>
                <a:latin typeface="PingFang SC"/>
              </a:rPr>
              <a:t>ONVIF</a:t>
            </a:r>
            <a:r>
              <a:rPr lang="zh-CN" altLang="en-US" b="0" i="0" dirty="0">
                <a:solidFill>
                  <a:srgbClr val="2A2B2E"/>
                </a:solidFill>
                <a:effectLst/>
                <a:latin typeface="PingFang SC"/>
              </a:rPr>
              <a:t>接口。 </a:t>
            </a:r>
          </a:p>
          <a:p>
            <a:pPr algn="l"/>
            <a:r>
              <a:rPr lang="zh-CN" altLang="en-US" b="0" i="0" dirty="0">
                <a:solidFill>
                  <a:srgbClr val="2A2B2E"/>
                </a:solidFill>
                <a:effectLst/>
                <a:latin typeface="PingFang SC"/>
              </a:rPr>
              <a:t>注意，此类分析应用程序的事件在概要文件</a:t>
            </a:r>
            <a:r>
              <a:rPr lang="en-US" altLang="zh-CN" b="0" i="0" dirty="0">
                <a:solidFill>
                  <a:srgbClr val="2A2B2E"/>
                </a:solidFill>
                <a:effectLst/>
                <a:latin typeface="PingFang SC"/>
              </a:rPr>
              <a:t>M</a:t>
            </a:r>
            <a:r>
              <a:rPr lang="zh-CN" altLang="en-US" b="0" i="0" dirty="0">
                <a:solidFill>
                  <a:srgbClr val="2A2B2E"/>
                </a:solidFill>
                <a:effectLst/>
                <a:latin typeface="PingFang SC"/>
              </a:rPr>
              <a:t>中被设置为有条件的。这意味着，如果一个一致性产品以专有的方式支持诸如车牌识别之类的分析，那么也应该有用于该分析的概要文件</a:t>
            </a:r>
            <a:r>
              <a:rPr lang="en-US" altLang="zh-CN" b="0" i="0" dirty="0">
                <a:solidFill>
                  <a:srgbClr val="2A2B2E"/>
                </a:solidFill>
                <a:effectLst/>
                <a:latin typeface="PingFang SC"/>
              </a:rPr>
              <a:t>M</a:t>
            </a:r>
            <a:r>
              <a:rPr lang="zh-CN" altLang="en-US" b="0" i="0" dirty="0">
                <a:solidFill>
                  <a:srgbClr val="2A2B2E"/>
                </a:solidFill>
                <a:effectLst/>
                <a:latin typeface="PingFang SC"/>
              </a:rPr>
              <a:t>事件接口。 </a:t>
            </a:r>
          </a:p>
          <a:p>
            <a:pPr algn="l"/>
            <a:r>
              <a:rPr lang="zh-CN" altLang="en-US" b="0" i="0" dirty="0">
                <a:solidFill>
                  <a:srgbClr val="2A2B2E"/>
                </a:solidFill>
                <a:effectLst/>
                <a:latin typeface="PingFang SC"/>
              </a:rPr>
              <a:t>可以通过这些接口发送的事件包括标准的</a:t>
            </a:r>
            <a:r>
              <a:rPr lang="en-US" altLang="zh-CN" b="0" i="0" dirty="0">
                <a:solidFill>
                  <a:srgbClr val="2A2B2E"/>
                </a:solidFill>
                <a:effectLst/>
                <a:latin typeface="PingFang SC"/>
              </a:rPr>
              <a:t>ONVIF</a:t>
            </a:r>
            <a:r>
              <a:rPr lang="zh-CN" altLang="en-US" b="0" i="0" dirty="0">
                <a:solidFill>
                  <a:srgbClr val="2A2B2E"/>
                </a:solidFill>
                <a:effectLst/>
                <a:latin typeface="PingFang SC"/>
              </a:rPr>
              <a:t>事件和来自特定分析的事件，例如用于停车场访问控制的车牌识别。</a:t>
            </a:r>
          </a:p>
        </p:txBody>
      </p:sp>
      <p:sp>
        <p:nvSpPr>
          <p:cNvPr id="4" name="Slide Number Placeholder 3"/>
          <p:cNvSpPr>
            <a:spLocks noGrp="1"/>
          </p:cNvSpPr>
          <p:nvPr>
            <p:ph type="sldNum" sz="quarter" idx="10"/>
          </p:nvPr>
        </p:nvSpPr>
        <p:spPr/>
        <p:txBody>
          <a:bodyPr/>
          <a:lstStyle/>
          <a:p>
            <a:fld id="{B3C8E694-4966-5143-A4E8-B8227A385C8A}" type="slidenum">
              <a:rPr lang="en-US" smtClean="0"/>
              <a:pPr/>
              <a:t>13</a:t>
            </a:fld>
            <a:endParaRPr lang="en-US" dirty="0"/>
          </a:p>
        </p:txBody>
      </p:sp>
    </p:spTree>
    <p:extLst>
      <p:ext uri="{BB962C8B-B14F-4D97-AF65-F5344CB8AC3E}">
        <p14:creationId xmlns:p14="http://schemas.microsoft.com/office/powerpoint/2010/main" val="11751414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zh-CN" altLang="en-US" b="0" i="0" dirty="0">
                <a:solidFill>
                  <a:srgbClr val="2A2B2E"/>
                </a:solidFill>
                <a:effectLst/>
                <a:latin typeface="PingFang SC"/>
              </a:rPr>
              <a:t>支持</a:t>
            </a:r>
            <a:r>
              <a:rPr lang="en-US" altLang="zh-CN" b="0" i="0" dirty="0">
                <a:solidFill>
                  <a:srgbClr val="2A2B2E"/>
                </a:solidFill>
                <a:effectLst/>
                <a:latin typeface="PingFang SC"/>
              </a:rPr>
              <a:t>MQTT</a:t>
            </a:r>
            <a:r>
              <a:rPr lang="zh-CN" altLang="en-US" b="0" i="0" dirty="0">
                <a:solidFill>
                  <a:srgbClr val="2A2B2E"/>
                </a:solidFill>
                <a:effectLst/>
                <a:latin typeface="PingFang SC"/>
              </a:rPr>
              <a:t>的配置文件</a:t>
            </a:r>
            <a:r>
              <a:rPr lang="en-US" altLang="zh-CN" b="0" i="0" dirty="0">
                <a:solidFill>
                  <a:srgbClr val="2A2B2E"/>
                </a:solidFill>
                <a:effectLst/>
                <a:latin typeface="PingFang SC"/>
              </a:rPr>
              <a:t>M</a:t>
            </a:r>
            <a:r>
              <a:rPr lang="zh-CN" altLang="en-US" b="0" i="0" dirty="0">
                <a:solidFill>
                  <a:srgbClr val="2A2B2E"/>
                </a:solidFill>
                <a:effectLst/>
                <a:latin typeface="PingFang SC"/>
              </a:rPr>
              <a:t>设备或客户端也可以与物联网平台</a:t>
            </a:r>
            <a:r>
              <a:rPr lang="en-US" altLang="zh-CN" b="0" i="0" dirty="0">
                <a:solidFill>
                  <a:srgbClr val="2A2B2E"/>
                </a:solidFill>
                <a:effectLst/>
                <a:latin typeface="PingFang SC"/>
              </a:rPr>
              <a:t>/</a:t>
            </a:r>
            <a:r>
              <a:rPr lang="zh-CN" altLang="en-US" b="0" i="0" dirty="0">
                <a:solidFill>
                  <a:srgbClr val="2A2B2E"/>
                </a:solidFill>
                <a:effectLst/>
                <a:latin typeface="PingFang SC"/>
              </a:rPr>
              <a:t>应用程序通信，然后物联网平台</a:t>
            </a:r>
            <a:r>
              <a:rPr lang="en-US" altLang="zh-CN" b="0" i="0" dirty="0">
                <a:solidFill>
                  <a:srgbClr val="2A2B2E"/>
                </a:solidFill>
                <a:effectLst/>
                <a:latin typeface="PingFang SC"/>
              </a:rPr>
              <a:t>/</a:t>
            </a:r>
            <a:r>
              <a:rPr lang="zh-CN" altLang="en-US" b="0" i="0" dirty="0">
                <a:solidFill>
                  <a:srgbClr val="2A2B2E"/>
                </a:solidFill>
                <a:effectLst/>
                <a:latin typeface="PingFang SC"/>
              </a:rPr>
              <a:t>应用程序可以与物联网服务或设备通信。 </a:t>
            </a:r>
          </a:p>
          <a:p>
            <a:pPr algn="l"/>
            <a:r>
              <a:rPr lang="zh-CN" altLang="en-US" b="0" i="0" dirty="0">
                <a:solidFill>
                  <a:srgbClr val="2A2B2E"/>
                </a:solidFill>
                <a:effectLst/>
                <a:latin typeface="PingFang SC"/>
              </a:rPr>
              <a:t>用例：</a:t>
            </a:r>
            <a:r>
              <a:rPr lang="en-US" altLang="zh-CN" b="0" i="0" dirty="0">
                <a:solidFill>
                  <a:srgbClr val="2A2B2E"/>
                </a:solidFill>
                <a:effectLst/>
                <a:latin typeface="PingFang SC"/>
              </a:rPr>
              <a:t> </a:t>
            </a:r>
          </a:p>
          <a:p>
            <a:pPr algn="l"/>
            <a:r>
              <a:rPr lang="zh-CN" altLang="en-US" b="0" i="0" dirty="0">
                <a:solidFill>
                  <a:srgbClr val="2A2B2E"/>
                </a:solidFill>
                <a:effectLst/>
                <a:latin typeface="PingFang SC"/>
              </a:rPr>
              <a:t>物联网用例的一个例子是室温控制，其中</a:t>
            </a:r>
            <a:r>
              <a:rPr lang="en-US" altLang="zh-CN" b="0" i="0" dirty="0">
                <a:solidFill>
                  <a:srgbClr val="2A2B2E"/>
                </a:solidFill>
                <a:effectLst/>
                <a:latin typeface="PingFang SC"/>
              </a:rPr>
              <a:t>Profile M</a:t>
            </a:r>
            <a:r>
              <a:rPr lang="zh-CN" altLang="en-US" b="0" i="0" dirty="0">
                <a:solidFill>
                  <a:srgbClr val="2A2B2E"/>
                </a:solidFill>
                <a:effectLst/>
                <a:latin typeface="PingFang SC"/>
              </a:rPr>
              <a:t>摄像机</a:t>
            </a:r>
            <a:r>
              <a:rPr lang="en-US" altLang="zh-CN" b="0" i="0" dirty="0">
                <a:solidFill>
                  <a:srgbClr val="2A2B2E"/>
                </a:solidFill>
                <a:effectLst/>
                <a:latin typeface="PingFang SC"/>
              </a:rPr>
              <a:t>(</a:t>
            </a:r>
            <a:r>
              <a:rPr lang="zh-CN" altLang="en-US" b="0" i="0" dirty="0">
                <a:solidFill>
                  <a:srgbClr val="2A2B2E"/>
                </a:solidFill>
                <a:effectLst/>
                <a:latin typeface="PingFang SC"/>
              </a:rPr>
              <a:t>支持</a:t>
            </a:r>
            <a:r>
              <a:rPr lang="en-US" altLang="zh-CN" b="0" i="0" dirty="0">
                <a:solidFill>
                  <a:srgbClr val="2A2B2E"/>
                </a:solidFill>
                <a:effectLst/>
                <a:latin typeface="PingFang SC"/>
              </a:rPr>
              <a:t>MQTT)</a:t>
            </a:r>
            <a:r>
              <a:rPr lang="zh-CN" altLang="en-US" b="0" i="0" dirty="0">
                <a:solidFill>
                  <a:srgbClr val="2A2B2E"/>
                </a:solidFill>
                <a:effectLst/>
                <a:latin typeface="PingFang SC"/>
              </a:rPr>
              <a:t>检测房间内的人员，并通过</a:t>
            </a:r>
            <a:r>
              <a:rPr lang="en-US" altLang="zh-CN" b="0" i="0" dirty="0">
                <a:solidFill>
                  <a:srgbClr val="2A2B2E"/>
                </a:solidFill>
                <a:effectLst/>
                <a:latin typeface="PingFang SC"/>
              </a:rPr>
              <a:t>MQTT</a:t>
            </a:r>
            <a:r>
              <a:rPr lang="zh-CN" altLang="en-US" b="0" i="0" dirty="0">
                <a:solidFill>
                  <a:srgbClr val="2A2B2E"/>
                </a:solidFill>
                <a:effectLst/>
                <a:latin typeface="PingFang SC"/>
              </a:rPr>
              <a:t>将</a:t>
            </a:r>
            <a:r>
              <a:rPr lang="en-US" altLang="zh-CN" b="0" i="0" dirty="0">
                <a:solidFill>
                  <a:srgbClr val="2A2B2E"/>
                </a:solidFill>
                <a:effectLst/>
                <a:latin typeface="PingFang SC"/>
              </a:rPr>
              <a:t>ONVIF</a:t>
            </a:r>
            <a:r>
              <a:rPr lang="zh-CN" altLang="en-US" b="0" i="0" dirty="0">
                <a:solidFill>
                  <a:srgbClr val="2A2B2E"/>
                </a:solidFill>
                <a:effectLst/>
                <a:latin typeface="PingFang SC"/>
              </a:rPr>
              <a:t>事件发送到物联网平台或应用程序，进而触发智能恒温器来调整室温。 </a:t>
            </a:r>
          </a:p>
          <a:p>
            <a:pPr algn="l"/>
            <a:r>
              <a:rPr lang="zh-CN" altLang="en-US" b="0" i="0" dirty="0">
                <a:solidFill>
                  <a:srgbClr val="2A2B2E"/>
                </a:solidFill>
                <a:effectLst/>
                <a:latin typeface="PingFang SC"/>
              </a:rPr>
              <a:t>技术细节：</a:t>
            </a:r>
            <a:r>
              <a:rPr lang="en-US" altLang="zh-CN" b="0" i="0" dirty="0">
                <a:solidFill>
                  <a:srgbClr val="2A2B2E"/>
                </a:solidFill>
                <a:effectLst/>
                <a:latin typeface="PingFang SC"/>
              </a:rPr>
              <a:t> </a:t>
            </a:r>
          </a:p>
          <a:p>
            <a:pPr algn="l"/>
            <a:r>
              <a:rPr lang="zh-CN" altLang="en-US" b="0" i="0" dirty="0">
                <a:solidFill>
                  <a:srgbClr val="2A2B2E"/>
                </a:solidFill>
                <a:effectLst/>
                <a:latin typeface="PingFang SC"/>
              </a:rPr>
              <a:t>具有</a:t>
            </a:r>
            <a:r>
              <a:rPr lang="en-US" altLang="zh-CN" b="0" i="0" dirty="0">
                <a:solidFill>
                  <a:srgbClr val="2A2B2E"/>
                </a:solidFill>
                <a:effectLst/>
                <a:latin typeface="PingFang SC"/>
              </a:rPr>
              <a:t>MQTT</a:t>
            </a:r>
            <a:r>
              <a:rPr lang="zh-CN" altLang="en-US" b="0" i="0" dirty="0">
                <a:solidFill>
                  <a:srgbClr val="2A2B2E"/>
                </a:solidFill>
                <a:effectLst/>
                <a:latin typeface="PingFang SC"/>
              </a:rPr>
              <a:t>的符合配置文件</a:t>
            </a:r>
            <a:r>
              <a:rPr lang="en-US" altLang="zh-CN" b="0" i="0" dirty="0">
                <a:solidFill>
                  <a:srgbClr val="2A2B2E"/>
                </a:solidFill>
                <a:effectLst/>
                <a:latin typeface="PingFang SC"/>
              </a:rPr>
              <a:t>M</a:t>
            </a:r>
            <a:r>
              <a:rPr lang="zh-CN" altLang="en-US" b="0" i="0" dirty="0">
                <a:solidFill>
                  <a:srgbClr val="2A2B2E"/>
                </a:solidFill>
                <a:effectLst/>
                <a:latin typeface="PingFang SC"/>
              </a:rPr>
              <a:t>的设备应该支持以下内容：</a:t>
            </a:r>
            <a:r>
              <a:rPr lang="en-US" altLang="zh-CN" b="0" i="0" dirty="0">
                <a:solidFill>
                  <a:srgbClr val="2A2B2E"/>
                </a:solidFill>
                <a:effectLst/>
                <a:latin typeface="PingFang SC"/>
              </a:rPr>
              <a:t> </a:t>
            </a:r>
          </a:p>
          <a:p>
            <a:pPr algn="l"/>
            <a:r>
              <a:rPr lang="zh-CN" altLang="en-US" b="0" i="0" dirty="0">
                <a:solidFill>
                  <a:srgbClr val="2A2B2E"/>
                </a:solidFill>
                <a:effectLst/>
                <a:latin typeface="PingFang SC"/>
              </a:rPr>
              <a:t>支持主题的检索 </a:t>
            </a:r>
          </a:p>
          <a:p>
            <a:pPr algn="l"/>
            <a:r>
              <a:rPr lang="zh-CN" altLang="en-US" b="0" i="0" dirty="0">
                <a:solidFill>
                  <a:srgbClr val="2A2B2E"/>
                </a:solidFill>
                <a:effectLst/>
                <a:latin typeface="PingFang SC"/>
              </a:rPr>
              <a:t>事件过滤</a:t>
            </a:r>
            <a:r>
              <a:rPr lang="en-US" altLang="zh-CN" b="0" i="0" dirty="0">
                <a:solidFill>
                  <a:srgbClr val="2A2B2E"/>
                </a:solidFill>
                <a:effectLst/>
                <a:latin typeface="PingFang SC"/>
              </a:rPr>
              <a:t>(ONVIF</a:t>
            </a:r>
            <a:r>
              <a:rPr lang="zh-CN" altLang="en-US" b="0" i="0" dirty="0">
                <a:solidFill>
                  <a:srgbClr val="2A2B2E"/>
                </a:solidFill>
                <a:effectLst/>
                <a:latin typeface="PingFang SC"/>
              </a:rPr>
              <a:t>核心规范中描述的</a:t>
            </a:r>
            <a:r>
              <a:rPr lang="en-US" altLang="zh-CN" b="0" i="0" dirty="0" err="1">
                <a:solidFill>
                  <a:srgbClr val="2A2B2E"/>
                </a:solidFill>
                <a:effectLst/>
                <a:latin typeface="PingFang SC"/>
              </a:rPr>
              <a:t>TopicFilter</a:t>
            </a:r>
            <a:r>
              <a:rPr lang="en-US" altLang="zh-CN" b="0" i="0" dirty="0">
                <a:solidFill>
                  <a:srgbClr val="2A2B2E"/>
                </a:solidFill>
                <a:effectLst/>
                <a:latin typeface="PingFang SC"/>
              </a:rPr>
              <a:t>) </a:t>
            </a:r>
          </a:p>
          <a:p>
            <a:pPr algn="l"/>
            <a:r>
              <a:rPr lang="zh-CN" altLang="en-US" b="0" i="0" dirty="0">
                <a:solidFill>
                  <a:srgbClr val="2A2B2E"/>
                </a:solidFill>
                <a:effectLst/>
                <a:latin typeface="PingFang SC"/>
              </a:rPr>
              <a:t>事件代理配置列表 </a:t>
            </a:r>
          </a:p>
          <a:p>
            <a:pPr algn="l"/>
            <a:r>
              <a:rPr lang="zh-CN" altLang="en-US" b="0" i="0" dirty="0">
                <a:solidFill>
                  <a:srgbClr val="2A2B2E"/>
                </a:solidFill>
                <a:effectLst/>
                <a:latin typeface="PingFang SC"/>
              </a:rPr>
              <a:t>添加和更改</a:t>
            </a:r>
            <a:r>
              <a:rPr lang="en-US" altLang="zh-CN" b="0" i="0" dirty="0">
                <a:solidFill>
                  <a:srgbClr val="2A2B2E"/>
                </a:solidFill>
                <a:effectLst/>
                <a:latin typeface="PingFang SC"/>
              </a:rPr>
              <a:t>MQTT</a:t>
            </a:r>
            <a:r>
              <a:rPr lang="zh-CN" altLang="en-US" b="0" i="0" dirty="0">
                <a:solidFill>
                  <a:srgbClr val="2A2B2E"/>
                </a:solidFill>
                <a:effectLst/>
                <a:latin typeface="PingFang SC"/>
              </a:rPr>
              <a:t>代理的配置 </a:t>
            </a:r>
          </a:p>
          <a:p>
            <a:pPr algn="l"/>
            <a:r>
              <a:rPr lang="zh-CN" altLang="en-US" b="0" i="0" dirty="0">
                <a:solidFill>
                  <a:srgbClr val="2A2B2E"/>
                </a:solidFill>
                <a:effectLst/>
                <a:latin typeface="PingFang SC"/>
              </a:rPr>
              <a:t>删除事件代理</a:t>
            </a:r>
          </a:p>
          <a:p>
            <a:pPr defTabSz="457120">
              <a:defRPr/>
            </a:pPr>
            <a:endParaRPr lang="en-US" dirty="0"/>
          </a:p>
        </p:txBody>
      </p:sp>
      <p:sp>
        <p:nvSpPr>
          <p:cNvPr id="4" name="Slide Number Placeholder 3"/>
          <p:cNvSpPr>
            <a:spLocks noGrp="1"/>
          </p:cNvSpPr>
          <p:nvPr>
            <p:ph type="sldNum" sz="quarter" idx="10"/>
          </p:nvPr>
        </p:nvSpPr>
        <p:spPr/>
        <p:txBody>
          <a:bodyPr/>
          <a:lstStyle/>
          <a:p>
            <a:fld id="{B3C8E694-4966-5143-A4E8-B8227A385C8A}" type="slidenum">
              <a:rPr lang="en-US" smtClean="0"/>
              <a:pPr/>
              <a:t>14</a:t>
            </a:fld>
            <a:endParaRPr lang="en-US" dirty="0"/>
          </a:p>
        </p:txBody>
      </p:sp>
    </p:spTree>
    <p:extLst>
      <p:ext uri="{BB962C8B-B14F-4D97-AF65-F5344CB8AC3E}">
        <p14:creationId xmlns:p14="http://schemas.microsoft.com/office/powerpoint/2010/main" val="38017625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zh-CN" altLang="en-US" b="0" i="0" dirty="0">
                <a:solidFill>
                  <a:srgbClr val="2A2B2E"/>
                </a:solidFill>
                <a:effectLst/>
                <a:latin typeface="PingFang SC"/>
              </a:rPr>
              <a:t>除了为特定的分析应用程序标准化元数据和事件之外，</a:t>
            </a:r>
            <a:r>
              <a:rPr lang="en-US" altLang="zh-CN" b="0" i="0" dirty="0">
                <a:solidFill>
                  <a:srgbClr val="2A2B2E"/>
                </a:solidFill>
                <a:effectLst/>
                <a:latin typeface="PingFang SC"/>
              </a:rPr>
              <a:t>Profile M</a:t>
            </a:r>
            <a:r>
              <a:rPr lang="zh-CN" altLang="en-US" b="0" i="0" dirty="0">
                <a:solidFill>
                  <a:srgbClr val="2A2B2E"/>
                </a:solidFill>
                <a:effectLst/>
                <a:latin typeface="PingFang SC"/>
              </a:rPr>
              <a:t>还指定了标准接口，用于如何将来自一致设备的数据传输到一致的客户端。 </a:t>
            </a:r>
          </a:p>
          <a:p>
            <a:pPr algn="l"/>
            <a:r>
              <a:rPr lang="zh-CN" altLang="en-US" b="0" i="0" dirty="0">
                <a:solidFill>
                  <a:srgbClr val="2A2B2E"/>
                </a:solidFill>
                <a:effectLst/>
                <a:latin typeface="PingFang SC"/>
              </a:rPr>
              <a:t>所有符合</a:t>
            </a:r>
            <a:r>
              <a:rPr lang="en-US" altLang="zh-CN" b="0" i="0" dirty="0">
                <a:solidFill>
                  <a:srgbClr val="2A2B2E"/>
                </a:solidFill>
                <a:effectLst/>
                <a:latin typeface="PingFang SC"/>
              </a:rPr>
              <a:t>Profile M</a:t>
            </a:r>
            <a:r>
              <a:rPr lang="zh-CN" altLang="en-US" b="0" i="0" dirty="0">
                <a:solidFill>
                  <a:srgbClr val="2A2B2E"/>
                </a:solidFill>
                <a:effectLst/>
                <a:latin typeface="PingFang SC"/>
              </a:rPr>
              <a:t>的产品都必须支持</a:t>
            </a:r>
            <a:r>
              <a:rPr lang="en-US" altLang="zh-CN" b="0" i="0" dirty="0">
                <a:solidFill>
                  <a:srgbClr val="2A2B2E"/>
                </a:solidFill>
                <a:effectLst/>
                <a:latin typeface="PingFang SC"/>
              </a:rPr>
              <a:t>Profile M</a:t>
            </a:r>
            <a:r>
              <a:rPr lang="zh-CN" altLang="en-US" b="0" i="0" dirty="0">
                <a:solidFill>
                  <a:srgbClr val="2A2B2E"/>
                </a:solidFill>
                <a:effectLst/>
                <a:latin typeface="PingFang SC"/>
              </a:rPr>
              <a:t>元数据流：</a:t>
            </a:r>
            <a:r>
              <a:rPr lang="en-US" altLang="zh-CN" b="0" i="0" dirty="0">
                <a:solidFill>
                  <a:srgbClr val="2A2B2E"/>
                </a:solidFill>
                <a:effectLst/>
                <a:latin typeface="PingFang SC"/>
              </a:rPr>
              <a:t> </a:t>
            </a:r>
          </a:p>
          <a:p>
            <a:pPr algn="l"/>
            <a:r>
              <a:rPr lang="zh-CN" altLang="en-US" b="0" i="0" dirty="0">
                <a:solidFill>
                  <a:srgbClr val="2A2B2E"/>
                </a:solidFill>
                <a:effectLst/>
                <a:latin typeface="PingFang SC"/>
              </a:rPr>
              <a:t>元数据流</a:t>
            </a:r>
            <a:r>
              <a:rPr lang="en-US" altLang="zh-CN" b="0" i="0" dirty="0">
                <a:solidFill>
                  <a:srgbClr val="2A2B2E"/>
                </a:solidFill>
                <a:effectLst/>
                <a:latin typeface="PingFang SC"/>
              </a:rPr>
              <a:t>——</a:t>
            </a:r>
            <a:r>
              <a:rPr lang="zh-CN" altLang="en-US" b="0" i="0" dirty="0">
                <a:solidFill>
                  <a:srgbClr val="2A2B2E"/>
                </a:solidFill>
                <a:effectLst/>
                <a:latin typeface="PingFang SC"/>
              </a:rPr>
              <a:t>所有符合</a:t>
            </a:r>
            <a:r>
              <a:rPr lang="en-US" altLang="zh-CN" b="0" i="0" dirty="0">
                <a:solidFill>
                  <a:srgbClr val="2A2B2E"/>
                </a:solidFill>
                <a:effectLst/>
                <a:latin typeface="PingFang SC"/>
              </a:rPr>
              <a:t>Profile M</a:t>
            </a:r>
            <a:r>
              <a:rPr lang="zh-CN" altLang="en-US" b="0" i="0" dirty="0">
                <a:solidFill>
                  <a:srgbClr val="2A2B2E"/>
                </a:solidFill>
                <a:effectLst/>
                <a:latin typeface="PingFang SC"/>
              </a:rPr>
              <a:t>的产品都必须支持元数据流的接口</a:t>
            </a:r>
            <a:r>
              <a:rPr lang="en-US" altLang="zh-CN" b="0" i="0" dirty="0">
                <a:solidFill>
                  <a:srgbClr val="2A2B2E"/>
                </a:solidFill>
                <a:effectLst/>
                <a:latin typeface="PingFang SC"/>
              </a:rPr>
              <a:t>(</a:t>
            </a:r>
            <a:r>
              <a:rPr lang="zh-CN" altLang="en-US" b="0" i="0" dirty="0">
                <a:solidFill>
                  <a:srgbClr val="2A2B2E"/>
                </a:solidFill>
                <a:effectLst/>
                <a:latin typeface="PingFang SC"/>
              </a:rPr>
              <a:t>它可以携带数据，如分析元数据、</a:t>
            </a:r>
            <a:r>
              <a:rPr lang="en-US" altLang="zh-CN" b="0" i="0" dirty="0">
                <a:solidFill>
                  <a:srgbClr val="2A2B2E"/>
                </a:solidFill>
                <a:effectLst/>
                <a:latin typeface="PingFang SC"/>
              </a:rPr>
              <a:t>XML</a:t>
            </a:r>
            <a:r>
              <a:rPr lang="zh-CN" altLang="en-US" b="0" i="0" dirty="0">
                <a:solidFill>
                  <a:srgbClr val="2A2B2E"/>
                </a:solidFill>
                <a:effectLst/>
                <a:latin typeface="PingFang SC"/>
              </a:rPr>
              <a:t>事件，如运动警报和</a:t>
            </a:r>
            <a:r>
              <a:rPr lang="en-US" altLang="zh-CN" b="0" i="0" dirty="0">
                <a:solidFill>
                  <a:srgbClr val="2A2B2E"/>
                </a:solidFill>
                <a:effectLst/>
                <a:latin typeface="PingFang SC"/>
              </a:rPr>
              <a:t>PTZ</a:t>
            </a:r>
            <a:r>
              <a:rPr lang="zh-CN" altLang="en-US" b="0" i="0" dirty="0">
                <a:solidFill>
                  <a:srgbClr val="2A2B2E"/>
                </a:solidFill>
                <a:effectLst/>
                <a:latin typeface="PingFang SC"/>
              </a:rPr>
              <a:t>位置</a:t>
            </a:r>
            <a:r>
              <a:rPr lang="en-US" altLang="zh-CN" b="0" i="0" dirty="0">
                <a:solidFill>
                  <a:srgbClr val="2A2B2E"/>
                </a:solidFill>
                <a:effectLst/>
                <a:latin typeface="PingFang SC"/>
              </a:rPr>
              <a:t>)</a:t>
            </a:r>
            <a:r>
              <a:rPr lang="zh-CN" altLang="en-US" b="0" i="0" dirty="0">
                <a:solidFill>
                  <a:srgbClr val="2A2B2E"/>
                </a:solidFill>
                <a:effectLst/>
                <a:latin typeface="PingFang SC"/>
              </a:rPr>
              <a:t>。 </a:t>
            </a:r>
          </a:p>
          <a:p>
            <a:pPr algn="l"/>
            <a:r>
              <a:rPr lang="zh-CN" altLang="en-US" b="0" i="0" dirty="0">
                <a:solidFill>
                  <a:srgbClr val="2A2B2E"/>
                </a:solidFill>
                <a:effectLst/>
                <a:latin typeface="PingFang SC"/>
              </a:rPr>
              <a:t>概要文件</a:t>
            </a:r>
            <a:r>
              <a:rPr lang="en-US" altLang="zh-CN" b="0" i="0" dirty="0">
                <a:solidFill>
                  <a:srgbClr val="2A2B2E"/>
                </a:solidFill>
                <a:effectLst/>
                <a:latin typeface="PingFang SC"/>
              </a:rPr>
              <a:t>M</a:t>
            </a:r>
            <a:r>
              <a:rPr lang="zh-CN" altLang="en-US" b="0" i="0" dirty="0">
                <a:solidFill>
                  <a:srgbClr val="2A2B2E"/>
                </a:solidFill>
                <a:effectLst/>
                <a:latin typeface="PingFang SC"/>
              </a:rPr>
              <a:t>还指定了两个用于通信事件的条件方法 </a:t>
            </a:r>
          </a:p>
          <a:p>
            <a:pPr algn="l"/>
            <a:r>
              <a:rPr lang="en-US" altLang="zh-CN" b="0" i="0" dirty="0">
                <a:solidFill>
                  <a:srgbClr val="2A2B2E"/>
                </a:solidFill>
                <a:effectLst/>
                <a:latin typeface="PingFang SC"/>
              </a:rPr>
              <a:t>ONVIF</a:t>
            </a:r>
            <a:r>
              <a:rPr lang="zh-CN" altLang="en-US" b="0" i="0" dirty="0">
                <a:solidFill>
                  <a:srgbClr val="2A2B2E"/>
                </a:solidFill>
                <a:effectLst/>
                <a:latin typeface="PingFang SC"/>
              </a:rPr>
              <a:t>事件服务</a:t>
            </a:r>
            <a:r>
              <a:rPr lang="en-US" altLang="zh-CN" b="0" i="0" dirty="0">
                <a:solidFill>
                  <a:srgbClr val="2A2B2E"/>
                </a:solidFill>
                <a:effectLst/>
                <a:latin typeface="PingFang SC"/>
              </a:rPr>
              <a:t>——</a:t>
            </a:r>
            <a:r>
              <a:rPr lang="zh-CN" altLang="en-US" b="0" i="0" dirty="0">
                <a:solidFill>
                  <a:srgbClr val="2A2B2E"/>
                </a:solidFill>
                <a:effectLst/>
                <a:latin typeface="PingFang SC"/>
              </a:rPr>
              <a:t>该服务通过</a:t>
            </a:r>
            <a:r>
              <a:rPr lang="en-US" altLang="zh-CN" b="0" i="0" dirty="0">
                <a:solidFill>
                  <a:srgbClr val="2A2B2E"/>
                </a:solidFill>
                <a:effectLst/>
                <a:latin typeface="PingFang SC"/>
              </a:rPr>
              <a:t>HTTP</a:t>
            </a:r>
            <a:r>
              <a:rPr lang="zh-CN" altLang="en-US" b="0" i="0" dirty="0">
                <a:solidFill>
                  <a:srgbClr val="2A2B2E"/>
                </a:solidFill>
                <a:effectLst/>
                <a:latin typeface="PingFang SC"/>
              </a:rPr>
              <a:t>或</a:t>
            </a:r>
            <a:r>
              <a:rPr lang="en-US" altLang="zh-CN" b="0" i="0" dirty="0">
                <a:solidFill>
                  <a:srgbClr val="2A2B2E"/>
                </a:solidFill>
                <a:effectLst/>
                <a:latin typeface="PingFang SC"/>
              </a:rPr>
              <a:t>HTTPS</a:t>
            </a:r>
            <a:r>
              <a:rPr lang="zh-CN" altLang="en-US" b="0" i="0" dirty="0">
                <a:solidFill>
                  <a:srgbClr val="2A2B2E"/>
                </a:solidFill>
                <a:effectLst/>
                <a:latin typeface="PingFang SC"/>
              </a:rPr>
              <a:t>上的拉点订阅，是通常的传输方法</a:t>
            </a:r>
            <a:r>
              <a:rPr lang="en-US" altLang="zh-CN" b="0" i="0" dirty="0">
                <a:solidFill>
                  <a:srgbClr val="2A2B2E"/>
                </a:solidFill>
                <a:effectLst/>
                <a:latin typeface="PingFang SC"/>
              </a:rPr>
              <a:t>(</a:t>
            </a:r>
            <a:r>
              <a:rPr lang="zh-CN" altLang="en-US" b="0" i="0" dirty="0">
                <a:solidFill>
                  <a:srgbClr val="2A2B2E"/>
                </a:solidFill>
                <a:effectLst/>
                <a:latin typeface="PingFang SC"/>
              </a:rPr>
              <a:t>由其他</a:t>
            </a:r>
            <a:r>
              <a:rPr lang="en-US" altLang="zh-CN" b="0" i="0" dirty="0">
                <a:solidFill>
                  <a:srgbClr val="2A2B2E"/>
                </a:solidFill>
                <a:effectLst/>
                <a:latin typeface="PingFang SC"/>
              </a:rPr>
              <a:t>ONVIF</a:t>
            </a:r>
            <a:r>
              <a:rPr lang="zh-CN" altLang="en-US" b="0" i="0" dirty="0">
                <a:solidFill>
                  <a:srgbClr val="2A2B2E"/>
                </a:solidFill>
                <a:effectLst/>
                <a:latin typeface="PingFang SC"/>
              </a:rPr>
              <a:t>配置文件指定</a:t>
            </a:r>
            <a:r>
              <a:rPr lang="en-US" altLang="zh-CN" b="0" i="0" dirty="0">
                <a:solidFill>
                  <a:srgbClr val="2A2B2E"/>
                </a:solidFill>
                <a:effectLst/>
                <a:latin typeface="PingFang SC"/>
              </a:rPr>
              <a:t>)</a:t>
            </a:r>
            <a:r>
              <a:rPr lang="zh-CN" altLang="en-US" b="0" i="0" dirty="0">
                <a:solidFill>
                  <a:srgbClr val="2A2B2E"/>
                </a:solidFill>
                <a:effectLst/>
                <a:latin typeface="PingFang SC"/>
              </a:rPr>
              <a:t>，用于通信基于</a:t>
            </a:r>
            <a:r>
              <a:rPr lang="en-US" altLang="zh-CN" b="0" i="0" dirty="0">
                <a:solidFill>
                  <a:srgbClr val="2A2B2E"/>
                </a:solidFill>
                <a:effectLst/>
                <a:latin typeface="PingFang SC"/>
              </a:rPr>
              <a:t>xml</a:t>
            </a:r>
            <a:r>
              <a:rPr lang="zh-CN" altLang="en-US" b="0" i="0" dirty="0">
                <a:solidFill>
                  <a:srgbClr val="2A2B2E"/>
                </a:solidFill>
                <a:effectLst/>
                <a:latin typeface="PingFang SC"/>
              </a:rPr>
              <a:t>的</a:t>
            </a:r>
            <a:r>
              <a:rPr lang="en-US" altLang="zh-CN" b="0" i="0" dirty="0">
                <a:solidFill>
                  <a:srgbClr val="2A2B2E"/>
                </a:solidFill>
                <a:effectLst/>
                <a:latin typeface="PingFang SC"/>
              </a:rPr>
              <a:t>ONVIF</a:t>
            </a:r>
            <a:r>
              <a:rPr lang="zh-CN" altLang="en-US" b="0" i="0" dirty="0">
                <a:solidFill>
                  <a:srgbClr val="2A2B2E"/>
                </a:solidFill>
                <a:effectLst/>
                <a:latin typeface="PingFang SC"/>
              </a:rPr>
              <a:t>事件</a:t>
            </a:r>
            <a:r>
              <a:rPr lang="en-US" altLang="zh-CN" b="0" i="0" dirty="0">
                <a:solidFill>
                  <a:srgbClr val="2A2B2E"/>
                </a:solidFill>
                <a:effectLst/>
                <a:latin typeface="PingFang SC"/>
              </a:rPr>
              <a:t>(</a:t>
            </a:r>
            <a:r>
              <a:rPr lang="zh-CN" altLang="en-US" b="0" i="0" dirty="0">
                <a:solidFill>
                  <a:srgbClr val="2A2B2E"/>
                </a:solidFill>
                <a:effectLst/>
                <a:latin typeface="PingFang SC"/>
              </a:rPr>
              <a:t>例如运动警报，或配置</a:t>
            </a:r>
            <a:r>
              <a:rPr lang="en-US" altLang="zh-CN" b="0" i="0" dirty="0">
                <a:solidFill>
                  <a:srgbClr val="2A2B2E"/>
                </a:solidFill>
                <a:effectLst/>
                <a:latin typeface="PingFang SC"/>
              </a:rPr>
              <a:t>/</a:t>
            </a:r>
            <a:r>
              <a:rPr lang="zh-CN" altLang="en-US" b="0" i="0" dirty="0">
                <a:solidFill>
                  <a:srgbClr val="2A2B2E"/>
                </a:solidFill>
                <a:effectLst/>
                <a:latin typeface="PingFang SC"/>
              </a:rPr>
              <a:t>配置文件中的更改</a:t>
            </a:r>
            <a:r>
              <a:rPr lang="en-US" altLang="zh-CN" b="0" i="0" dirty="0">
                <a:solidFill>
                  <a:srgbClr val="2A2B2E"/>
                </a:solidFill>
                <a:effectLst/>
                <a:latin typeface="PingFang SC"/>
              </a:rPr>
              <a:t>)</a:t>
            </a:r>
            <a:r>
              <a:rPr lang="zh-CN" altLang="en-US" b="0" i="0" dirty="0">
                <a:solidFill>
                  <a:srgbClr val="2A2B2E"/>
                </a:solidFill>
                <a:effectLst/>
                <a:latin typeface="PingFang SC"/>
              </a:rPr>
              <a:t>。对于配置文件</a:t>
            </a:r>
            <a:r>
              <a:rPr lang="en-US" altLang="zh-CN" b="0" i="0" dirty="0">
                <a:solidFill>
                  <a:srgbClr val="2A2B2E"/>
                </a:solidFill>
                <a:effectLst/>
                <a:latin typeface="PingFang SC"/>
              </a:rPr>
              <a:t>M</a:t>
            </a:r>
            <a:r>
              <a:rPr lang="zh-CN" altLang="en-US" b="0" i="0" dirty="0">
                <a:solidFill>
                  <a:srgbClr val="2A2B2E"/>
                </a:solidFill>
                <a:effectLst/>
                <a:latin typeface="PingFang SC"/>
              </a:rPr>
              <a:t>，此服务是有条件的。 </a:t>
            </a:r>
          </a:p>
          <a:p>
            <a:pPr algn="l"/>
            <a:r>
              <a:rPr lang="en-US" altLang="zh-CN" b="0" i="0" dirty="0">
                <a:solidFill>
                  <a:srgbClr val="2A2B2E"/>
                </a:solidFill>
                <a:effectLst/>
                <a:latin typeface="PingFang SC"/>
              </a:rPr>
              <a:t>MQTT——MQTT(</a:t>
            </a:r>
            <a:r>
              <a:rPr lang="zh-CN" altLang="en-US" b="0" i="0" dirty="0">
                <a:solidFill>
                  <a:srgbClr val="2A2B2E"/>
                </a:solidFill>
                <a:effectLst/>
                <a:latin typeface="PingFang SC"/>
              </a:rPr>
              <a:t>消息队列遥测传输</a:t>
            </a:r>
            <a:r>
              <a:rPr lang="en-US" altLang="zh-CN" b="0" i="0" dirty="0">
                <a:solidFill>
                  <a:srgbClr val="2A2B2E"/>
                </a:solidFill>
                <a:effectLst/>
                <a:latin typeface="PingFang SC"/>
              </a:rPr>
              <a:t>)</a:t>
            </a:r>
            <a:r>
              <a:rPr lang="zh-CN" altLang="en-US" b="0" i="0" dirty="0">
                <a:solidFill>
                  <a:srgbClr val="2A2B2E"/>
                </a:solidFill>
                <a:effectLst/>
                <a:latin typeface="PingFang SC"/>
              </a:rPr>
              <a:t>是一种经常被</a:t>
            </a:r>
            <a:r>
              <a:rPr lang="en-US" altLang="zh-CN" b="0" i="0" dirty="0" err="1">
                <a:solidFill>
                  <a:srgbClr val="2A2B2E"/>
                </a:solidFill>
                <a:effectLst/>
                <a:latin typeface="PingFang SC"/>
              </a:rPr>
              <a:t>IoT</a:t>
            </a:r>
            <a:r>
              <a:rPr lang="en-US" altLang="zh-CN" b="0" i="0" dirty="0">
                <a:solidFill>
                  <a:srgbClr val="2A2B2E"/>
                </a:solidFill>
                <a:effectLst/>
                <a:latin typeface="PingFang SC"/>
              </a:rPr>
              <a:t>(</a:t>
            </a:r>
            <a:r>
              <a:rPr lang="zh-CN" altLang="en-US" b="0" i="0" dirty="0">
                <a:solidFill>
                  <a:srgbClr val="2A2B2E"/>
                </a:solidFill>
                <a:effectLst/>
                <a:latin typeface="PingFang SC"/>
              </a:rPr>
              <a:t>物联网</a:t>
            </a:r>
            <a:r>
              <a:rPr lang="en-US" altLang="zh-CN" b="0" i="0" dirty="0">
                <a:solidFill>
                  <a:srgbClr val="2A2B2E"/>
                </a:solidFill>
                <a:effectLst/>
                <a:latin typeface="PingFang SC"/>
              </a:rPr>
              <a:t>)</a:t>
            </a:r>
            <a:r>
              <a:rPr lang="zh-CN" altLang="en-US" b="0" i="0" dirty="0">
                <a:solidFill>
                  <a:srgbClr val="2A2B2E"/>
                </a:solidFill>
                <a:effectLst/>
                <a:latin typeface="PingFang SC"/>
              </a:rPr>
              <a:t>应用所使用的传输协议。配置文件</a:t>
            </a:r>
            <a:r>
              <a:rPr lang="en-US" altLang="zh-CN" b="0" i="0" dirty="0">
                <a:solidFill>
                  <a:srgbClr val="2A2B2E"/>
                </a:solidFill>
                <a:effectLst/>
                <a:latin typeface="PingFang SC"/>
              </a:rPr>
              <a:t>M</a:t>
            </a:r>
            <a:r>
              <a:rPr lang="zh-CN" altLang="en-US" b="0" i="0" dirty="0">
                <a:solidFill>
                  <a:srgbClr val="2A2B2E"/>
                </a:solidFill>
                <a:effectLst/>
                <a:latin typeface="PingFang SC"/>
              </a:rPr>
              <a:t>允许您通过</a:t>
            </a:r>
            <a:r>
              <a:rPr lang="en-US" altLang="zh-CN" b="0" i="0" dirty="0">
                <a:solidFill>
                  <a:srgbClr val="2A2B2E"/>
                </a:solidFill>
                <a:effectLst/>
                <a:latin typeface="PingFang SC"/>
              </a:rPr>
              <a:t>MQTT</a:t>
            </a:r>
            <a:r>
              <a:rPr lang="zh-CN" altLang="en-US" b="0" i="0" dirty="0">
                <a:solidFill>
                  <a:srgbClr val="2A2B2E"/>
                </a:solidFill>
                <a:effectLst/>
                <a:latin typeface="PingFang SC"/>
              </a:rPr>
              <a:t>协议发送</a:t>
            </a:r>
            <a:r>
              <a:rPr lang="en-US" altLang="zh-CN" b="0" i="0" dirty="0">
                <a:solidFill>
                  <a:srgbClr val="2A2B2E"/>
                </a:solidFill>
                <a:effectLst/>
                <a:latin typeface="PingFang SC"/>
              </a:rPr>
              <a:t>JSON (JavaScript Object Notation)</a:t>
            </a:r>
            <a:r>
              <a:rPr lang="zh-CN" altLang="en-US" b="0" i="0" dirty="0">
                <a:solidFill>
                  <a:srgbClr val="2A2B2E"/>
                </a:solidFill>
                <a:effectLst/>
                <a:latin typeface="PingFang SC"/>
              </a:rPr>
              <a:t>格式的事件，例如运动警报。这个流接口是有条件的</a:t>
            </a:r>
            <a:r>
              <a:rPr lang="en-US" altLang="zh-CN" b="0" i="0" dirty="0">
                <a:solidFill>
                  <a:srgbClr val="2A2B2E"/>
                </a:solidFill>
                <a:effectLst/>
                <a:latin typeface="PingFang SC"/>
              </a:rPr>
              <a:t>;</a:t>
            </a:r>
            <a:r>
              <a:rPr lang="zh-CN" altLang="en-US" b="0" i="0" dirty="0">
                <a:solidFill>
                  <a:srgbClr val="2A2B2E"/>
                </a:solidFill>
                <a:effectLst/>
                <a:latin typeface="PingFang SC"/>
              </a:rPr>
              <a:t>也就是说，如果产品以任何</a:t>
            </a:r>
            <a:r>
              <a:rPr lang="en-US" altLang="zh-CN" b="0" i="0" dirty="0">
                <a:solidFill>
                  <a:srgbClr val="2A2B2E"/>
                </a:solidFill>
                <a:effectLst/>
                <a:latin typeface="PingFang SC"/>
              </a:rPr>
              <a:t>(</a:t>
            </a:r>
            <a:r>
              <a:rPr lang="zh-CN" altLang="en-US" b="0" i="0" dirty="0">
                <a:solidFill>
                  <a:srgbClr val="2A2B2E"/>
                </a:solidFill>
                <a:effectLst/>
                <a:latin typeface="PingFang SC"/>
              </a:rPr>
              <a:t>专有</a:t>
            </a:r>
            <a:r>
              <a:rPr lang="en-US" altLang="zh-CN" b="0" i="0" dirty="0">
                <a:solidFill>
                  <a:srgbClr val="2A2B2E"/>
                </a:solidFill>
                <a:effectLst/>
                <a:latin typeface="PingFang SC"/>
              </a:rPr>
              <a:t>)</a:t>
            </a:r>
            <a:r>
              <a:rPr lang="zh-CN" altLang="en-US" b="0" i="0" dirty="0">
                <a:solidFill>
                  <a:srgbClr val="2A2B2E"/>
                </a:solidFill>
                <a:effectLst/>
                <a:latin typeface="PingFang SC"/>
              </a:rPr>
              <a:t>方式支持</a:t>
            </a:r>
            <a:r>
              <a:rPr lang="en-US" altLang="zh-CN" b="0" i="0" dirty="0">
                <a:solidFill>
                  <a:srgbClr val="2A2B2E"/>
                </a:solidFill>
                <a:effectLst/>
                <a:latin typeface="PingFang SC"/>
              </a:rPr>
              <a:t>MQTT</a:t>
            </a:r>
            <a:r>
              <a:rPr lang="zh-CN" altLang="en-US" b="0" i="0" dirty="0">
                <a:solidFill>
                  <a:srgbClr val="2A2B2E"/>
                </a:solidFill>
                <a:effectLst/>
                <a:latin typeface="PingFang SC"/>
              </a:rPr>
              <a:t>协议，则需要支持用于通过</a:t>
            </a:r>
            <a:r>
              <a:rPr lang="en-US" altLang="zh-CN" b="0" i="0" dirty="0">
                <a:solidFill>
                  <a:srgbClr val="2A2B2E"/>
                </a:solidFill>
                <a:effectLst/>
                <a:latin typeface="PingFang SC"/>
              </a:rPr>
              <a:t>MQTT</a:t>
            </a:r>
            <a:r>
              <a:rPr lang="zh-CN" altLang="en-US" b="0" i="0" dirty="0">
                <a:solidFill>
                  <a:srgbClr val="2A2B2E"/>
                </a:solidFill>
                <a:effectLst/>
                <a:latin typeface="PingFang SC"/>
              </a:rPr>
              <a:t>发送事件的</a:t>
            </a:r>
            <a:r>
              <a:rPr lang="en-US" altLang="zh-CN" b="0" i="0" dirty="0">
                <a:solidFill>
                  <a:srgbClr val="2A2B2E"/>
                </a:solidFill>
                <a:effectLst/>
                <a:latin typeface="PingFang SC"/>
              </a:rPr>
              <a:t>ONVIF</a:t>
            </a:r>
            <a:r>
              <a:rPr lang="zh-CN" altLang="en-US" b="0" i="0" dirty="0">
                <a:solidFill>
                  <a:srgbClr val="2A2B2E"/>
                </a:solidFill>
                <a:effectLst/>
                <a:latin typeface="PingFang SC"/>
              </a:rPr>
              <a:t>接口。下一张幻灯片将举例说明如何使用它。</a:t>
            </a:r>
          </a:p>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3C8E694-4966-5143-A4E8-B8227A385C8A}" type="slidenum">
              <a:rPr lang="en-US" smtClean="0"/>
              <a:pPr/>
              <a:t>15</a:t>
            </a:fld>
            <a:endParaRPr lang="en-US" dirty="0"/>
          </a:p>
        </p:txBody>
      </p:sp>
    </p:spTree>
    <p:extLst>
      <p:ext uri="{BB962C8B-B14F-4D97-AF65-F5344CB8AC3E}">
        <p14:creationId xmlns:p14="http://schemas.microsoft.com/office/powerpoint/2010/main" val="16737678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5"/>
          </p:nvPr>
        </p:nvSpPr>
        <p:spPr/>
        <p:txBody>
          <a:bodyPr/>
          <a:lstStyle/>
          <a:p>
            <a:fld id="{B3C8E694-4966-5143-A4E8-B8227A385C8A}" type="slidenum">
              <a:rPr lang="en-US" smtClean="0"/>
              <a:pPr/>
              <a:t>16</a:t>
            </a:fld>
            <a:endParaRPr lang="en-US" dirty="0"/>
          </a:p>
        </p:txBody>
      </p:sp>
    </p:spTree>
    <p:extLst>
      <p:ext uri="{BB962C8B-B14F-4D97-AF65-F5344CB8AC3E}">
        <p14:creationId xmlns:p14="http://schemas.microsoft.com/office/powerpoint/2010/main" val="36083110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altLang="zh-CN" b="0" i="0" dirty="0">
                <a:solidFill>
                  <a:srgbClr val="2A2B2E"/>
                </a:solidFill>
                <a:effectLst/>
                <a:latin typeface="PingFang SC"/>
              </a:rPr>
              <a:t>M=</a:t>
            </a:r>
            <a:r>
              <a:rPr lang="zh-CN" altLang="en-US" b="0" i="0" dirty="0">
                <a:solidFill>
                  <a:srgbClr val="2A2B2E"/>
                </a:solidFill>
                <a:effectLst/>
                <a:latin typeface="PingFang SC"/>
              </a:rPr>
              <a:t>必选，</a:t>
            </a:r>
            <a:r>
              <a:rPr lang="en-US" altLang="zh-CN" b="0" i="0" dirty="0">
                <a:solidFill>
                  <a:srgbClr val="2A2B2E"/>
                </a:solidFill>
                <a:effectLst/>
                <a:latin typeface="PingFang SC"/>
              </a:rPr>
              <a:t>C=</a:t>
            </a:r>
            <a:r>
              <a:rPr lang="zh-CN" altLang="en-US" b="0" i="0" dirty="0">
                <a:solidFill>
                  <a:srgbClr val="2A2B2E"/>
                </a:solidFill>
                <a:effectLst/>
                <a:latin typeface="PingFang SC"/>
              </a:rPr>
              <a:t>条件，</a:t>
            </a:r>
            <a:r>
              <a:rPr lang="en-US" altLang="zh-CN" b="0" i="0" dirty="0">
                <a:solidFill>
                  <a:srgbClr val="2A2B2E"/>
                </a:solidFill>
                <a:effectLst/>
                <a:latin typeface="PingFang SC"/>
              </a:rPr>
              <a:t>O=</a:t>
            </a:r>
            <a:r>
              <a:rPr lang="zh-CN" altLang="en-US" b="0" i="0" dirty="0">
                <a:solidFill>
                  <a:srgbClr val="2A2B2E"/>
                </a:solidFill>
                <a:effectLst/>
                <a:latin typeface="PingFang SC"/>
              </a:rPr>
              <a:t>可选 </a:t>
            </a:r>
          </a:p>
          <a:p>
            <a:pPr algn="l"/>
            <a:r>
              <a:rPr lang="zh-CN" altLang="en-US" b="0" i="0" dirty="0">
                <a:solidFill>
                  <a:srgbClr val="2A2B2E"/>
                </a:solidFill>
                <a:effectLst/>
                <a:latin typeface="PingFang SC"/>
              </a:rPr>
              <a:t>与其他</a:t>
            </a:r>
            <a:r>
              <a:rPr lang="en-US" altLang="zh-CN" b="0" i="0" dirty="0">
                <a:solidFill>
                  <a:srgbClr val="2A2B2E"/>
                </a:solidFill>
                <a:effectLst/>
                <a:latin typeface="PingFang SC"/>
              </a:rPr>
              <a:t>ONVIF</a:t>
            </a:r>
            <a:r>
              <a:rPr lang="zh-CN" altLang="en-US" b="0" i="0" dirty="0">
                <a:solidFill>
                  <a:srgbClr val="2A2B2E"/>
                </a:solidFill>
                <a:effectLst/>
                <a:latin typeface="PingFang SC"/>
              </a:rPr>
              <a:t>配置文件相比，</a:t>
            </a:r>
            <a:r>
              <a:rPr lang="en-US" altLang="zh-CN" b="0" i="0" dirty="0">
                <a:solidFill>
                  <a:srgbClr val="2A2B2E"/>
                </a:solidFill>
                <a:effectLst/>
                <a:latin typeface="PingFang SC"/>
              </a:rPr>
              <a:t>Profile M</a:t>
            </a:r>
            <a:r>
              <a:rPr lang="zh-CN" altLang="en-US" b="0" i="0" dirty="0">
                <a:solidFill>
                  <a:srgbClr val="2A2B2E"/>
                </a:solidFill>
                <a:effectLst/>
                <a:latin typeface="PingFang SC"/>
              </a:rPr>
              <a:t>放宽了对设备</a:t>
            </a:r>
            <a:r>
              <a:rPr lang="en-US" altLang="zh-CN" b="0" i="0" dirty="0">
                <a:solidFill>
                  <a:srgbClr val="2A2B2E"/>
                </a:solidFill>
                <a:effectLst/>
                <a:latin typeface="PingFang SC"/>
              </a:rPr>
              <a:t>/</a:t>
            </a:r>
            <a:r>
              <a:rPr lang="zh-CN" altLang="en-US" b="0" i="0" dirty="0">
                <a:solidFill>
                  <a:srgbClr val="2A2B2E"/>
                </a:solidFill>
                <a:effectLst/>
                <a:latin typeface="PingFang SC"/>
              </a:rPr>
              <a:t>网络</a:t>
            </a:r>
            <a:r>
              <a:rPr lang="en-US" altLang="zh-CN" b="0" i="0" dirty="0">
                <a:solidFill>
                  <a:srgbClr val="2A2B2E"/>
                </a:solidFill>
                <a:effectLst/>
                <a:latin typeface="PingFang SC"/>
              </a:rPr>
              <a:t>/</a:t>
            </a:r>
            <a:r>
              <a:rPr lang="zh-CN" altLang="en-US" b="0" i="0" dirty="0">
                <a:solidFill>
                  <a:srgbClr val="2A2B2E"/>
                </a:solidFill>
                <a:effectLst/>
                <a:latin typeface="PingFang SC"/>
              </a:rPr>
              <a:t>系统管理规范的要求，使各种基于软件的分析解决方案能够符合</a:t>
            </a:r>
            <a:r>
              <a:rPr lang="en-US" altLang="zh-CN" b="0" i="0" dirty="0">
                <a:solidFill>
                  <a:srgbClr val="2A2B2E"/>
                </a:solidFill>
                <a:effectLst/>
                <a:latin typeface="PingFang SC"/>
              </a:rPr>
              <a:t>Profile M</a:t>
            </a:r>
            <a:r>
              <a:rPr lang="zh-CN" altLang="en-US" b="0" i="0" dirty="0">
                <a:solidFill>
                  <a:srgbClr val="2A2B2E"/>
                </a:solidFill>
                <a:effectLst/>
                <a:latin typeface="PingFang SC"/>
              </a:rPr>
              <a:t>的要求。 </a:t>
            </a:r>
          </a:p>
          <a:p>
            <a:pPr algn="l"/>
            <a:r>
              <a:rPr lang="en-US" altLang="zh-CN" b="0" i="0" dirty="0">
                <a:solidFill>
                  <a:srgbClr val="2A2B2E"/>
                </a:solidFill>
                <a:effectLst/>
                <a:latin typeface="PingFang SC"/>
              </a:rPr>
              <a:t>M</a:t>
            </a:r>
            <a:r>
              <a:rPr lang="zh-CN" altLang="en-US" b="0" i="0" dirty="0">
                <a:solidFill>
                  <a:srgbClr val="2A2B2E"/>
                </a:solidFill>
                <a:effectLst/>
                <a:latin typeface="PingFang SC"/>
              </a:rPr>
              <a:t>型与</a:t>
            </a:r>
            <a:r>
              <a:rPr lang="en-US" altLang="zh-CN" b="0" i="0" dirty="0">
                <a:solidFill>
                  <a:srgbClr val="2A2B2E"/>
                </a:solidFill>
                <a:effectLst/>
                <a:latin typeface="PingFang SC"/>
              </a:rPr>
              <a:t>T</a:t>
            </a:r>
            <a:r>
              <a:rPr lang="zh-CN" altLang="en-US" b="0" i="0" dirty="0">
                <a:solidFill>
                  <a:srgbClr val="2A2B2E"/>
                </a:solidFill>
                <a:effectLst/>
                <a:latin typeface="PingFang SC"/>
              </a:rPr>
              <a:t>型的主要亮点：</a:t>
            </a:r>
            <a:r>
              <a:rPr lang="en-US" altLang="zh-CN" b="0" i="0" dirty="0">
                <a:solidFill>
                  <a:srgbClr val="2A2B2E"/>
                </a:solidFill>
                <a:effectLst/>
                <a:latin typeface="PingFang SC"/>
              </a:rPr>
              <a:t> </a:t>
            </a:r>
          </a:p>
          <a:p>
            <a:pPr algn="l"/>
            <a:r>
              <a:rPr lang="en-US" altLang="zh-CN" b="0" i="0" dirty="0">
                <a:solidFill>
                  <a:srgbClr val="2A2B2E"/>
                </a:solidFill>
                <a:effectLst/>
                <a:latin typeface="PingFang SC"/>
              </a:rPr>
              <a:t>1. </a:t>
            </a:r>
            <a:r>
              <a:rPr lang="zh-CN" altLang="en-US" b="0" i="0" dirty="0">
                <a:solidFill>
                  <a:srgbClr val="2A2B2E"/>
                </a:solidFill>
                <a:effectLst/>
                <a:latin typeface="PingFang SC"/>
              </a:rPr>
              <a:t>元数据流</a:t>
            </a:r>
            <a:r>
              <a:rPr lang="en-US" altLang="zh-CN" b="0" i="0" dirty="0">
                <a:solidFill>
                  <a:srgbClr val="2A2B2E"/>
                </a:solidFill>
                <a:effectLst/>
                <a:latin typeface="PingFang SC"/>
              </a:rPr>
              <a:t>[</a:t>
            </a:r>
            <a:r>
              <a:rPr lang="zh-CN" altLang="en-US" b="0" i="0" dirty="0">
                <a:solidFill>
                  <a:srgbClr val="2A2B2E"/>
                </a:solidFill>
                <a:effectLst/>
                <a:latin typeface="PingFang SC"/>
              </a:rPr>
              <a:t>允许设备通过首选传输方式发送和客户端接收元数据流</a:t>
            </a:r>
            <a:r>
              <a:rPr lang="en-US" altLang="zh-CN" b="0" i="0" dirty="0">
                <a:solidFill>
                  <a:srgbClr val="2A2B2E"/>
                </a:solidFill>
                <a:effectLst/>
                <a:latin typeface="PingFang SC"/>
              </a:rPr>
              <a:t>] </a:t>
            </a:r>
          </a:p>
          <a:p>
            <a:pPr algn="l"/>
            <a:r>
              <a:rPr lang="en-US" altLang="zh-CN" b="0" i="0" dirty="0">
                <a:solidFill>
                  <a:srgbClr val="2A2B2E"/>
                </a:solidFill>
                <a:effectLst/>
                <a:latin typeface="PingFang SC"/>
              </a:rPr>
              <a:t>—</a:t>
            </a:r>
            <a:r>
              <a:rPr lang="zh-CN" altLang="en-US" b="0" i="0" dirty="0">
                <a:solidFill>
                  <a:srgbClr val="2A2B2E"/>
                </a:solidFill>
                <a:effectLst/>
                <a:latin typeface="PingFang SC"/>
              </a:rPr>
              <a:t>配置文件</a:t>
            </a:r>
            <a:r>
              <a:rPr lang="en-US" altLang="zh-CN" b="0" i="0" dirty="0">
                <a:solidFill>
                  <a:srgbClr val="2A2B2E"/>
                </a:solidFill>
                <a:effectLst/>
                <a:latin typeface="PingFang SC"/>
              </a:rPr>
              <a:t>M</a:t>
            </a:r>
            <a:r>
              <a:rPr lang="zh-CN" altLang="en-US" b="0" i="0" dirty="0">
                <a:solidFill>
                  <a:srgbClr val="2A2B2E"/>
                </a:solidFill>
                <a:effectLst/>
                <a:latin typeface="PingFang SC"/>
              </a:rPr>
              <a:t>设备</a:t>
            </a:r>
            <a:r>
              <a:rPr lang="en-US" altLang="zh-CN" b="0" i="0" dirty="0">
                <a:solidFill>
                  <a:srgbClr val="2A2B2E"/>
                </a:solidFill>
                <a:effectLst/>
                <a:latin typeface="PingFang SC"/>
              </a:rPr>
              <a:t>/</a:t>
            </a:r>
            <a:r>
              <a:rPr lang="zh-CN" altLang="en-US" b="0" i="0" dirty="0">
                <a:solidFill>
                  <a:srgbClr val="2A2B2E"/>
                </a:solidFill>
                <a:effectLst/>
                <a:latin typeface="PingFang SC"/>
              </a:rPr>
              <a:t>客户端、配置文件</a:t>
            </a:r>
            <a:r>
              <a:rPr lang="en-US" altLang="zh-CN" b="0" i="0" dirty="0">
                <a:solidFill>
                  <a:srgbClr val="2A2B2E"/>
                </a:solidFill>
                <a:effectLst/>
                <a:latin typeface="PingFang SC"/>
              </a:rPr>
              <a:t>T</a:t>
            </a:r>
            <a:r>
              <a:rPr lang="zh-CN" altLang="en-US" b="0" i="0" dirty="0">
                <a:solidFill>
                  <a:srgbClr val="2A2B2E"/>
                </a:solidFill>
                <a:effectLst/>
                <a:latin typeface="PingFang SC"/>
              </a:rPr>
              <a:t>设备必选，配置文件</a:t>
            </a:r>
            <a:r>
              <a:rPr lang="en-US" altLang="zh-CN" b="0" i="0" dirty="0">
                <a:solidFill>
                  <a:srgbClr val="2A2B2E"/>
                </a:solidFill>
                <a:effectLst/>
                <a:latin typeface="PingFang SC"/>
              </a:rPr>
              <a:t>T</a:t>
            </a:r>
            <a:r>
              <a:rPr lang="zh-CN" altLang="en-US" b="0" i="0" dirty="0">
                <a:solidFill>
                  <a:srgbClr val="2A2B2E"/>
                </a:solidFill>
                <a:effectLst/>
                <a:latin typeface="PingFang SC"/>
              </a:rPr>
              <a:t>客户端必选。 </a:t>
            </a:r>
          </a:p>
          <a:p>
            <a:pPr algn="l"/>
            <a:r>
              <a:rPr lang="en-US" altLang="zh-CN" b="0" i="0" dirty="0">
                <a:solidFill>
                  <a:srgbClr val="2A2B2E"/>
                </a:solidFill>
                <a:effectLst/>
                <a:latin typeface="PingFang SC"/>
              </a:rPr>
              <a:t>2. </a:t>
            </a:r>
            <a:r>
              <a:rPr lang="zh-CN" altLang="en-US" b="0" i="0" dirty="0">
                <a:solidFill>
                  <a:srgbClr val="2A2B2E"/>
                </a:solidFill>
                <a:effectLst/>
                <a:latin typeface="PingFang SC"/>
              </a:rPr>
              <a:t>用于元数据流的媒体配置文件</a:t>
            </a:r>
            <a:r>
              <a:rPr lang="en-US" altLang="zh-CN" b="0" i="0" dirty="0">
                <a:solidFill>
                  <a:srgbClr val="2A2B2E"/>
                </a:solidFill>
                <a:effectLst/>
                <a:latin typeface="PingFang SC"/>
              </a:rPr>
              <a:t>[</a:t>
            </a:r>
            <a:r>
              <a:rPr lang="zh-CN" altLang="en-US" b="0" i="0" dirty="0">
                <a:solidFill>
                  <a:srgbClr val="2A2B2E"/>
                </a:solidFill>
                <a:effectLst/>
                <a:latin typeface="PingFang SC"/>
              </a:rPr>
              <a:t>使设备能够流式传输元数据</a:t>
            </a:r>
            <a:r>
              <a:rPr lang="en-US" altLang="zh-CN" b="0" i="0" dirty="0">
                <a:solidFill>
                  <a:srgbClr val="2A2B2E"/>
                </a:solidFill>
                <a:effectLst/>
                <a:latin typeface="PingFang SC"/>
              </a:rPr>
              <a:t>] </a:t>
            </a:r>
          </a:p>
          <a:p>
            <a:pPr algn="l"/>
            <a:r>
              <a:rPr lang="en-US" altLang="zh-CN" b="0" i="0" dirty="0">
                <a:solidFill>
                  <a:srgbClr val="2A2B2E"/>
                </a:solidFill>
                <a:effectLst/>
                <a:latin typeface="PingFang SC"/>
              </a:rPr>
              <a:t>-</a:t>
            </a:r>
            <a:r>
              <a:rPr lang="zh-CN" altLang="en-US" b="0" i="0" dirty="0">
                <a:solidFill>
                  <a:srgbClr val="2A2B2E"/>
                </a:solidFill>
                <a:effectLst/>
                <a:latin typeface="PingFang SC"/>
              </a:rPr>
              <a:t>配置文件</a:t>
            </a:r>
            <a:r>
              <a:rPr lang="en-US" altLang="zh-CN" b="0" i="0" dirty="0">
                <a:solidFill>
                  <a:srgbClr val="2A2B2E"/>
                </a:solidFill>
                <a:effectLst/>
                <a:latin typeface="PingFang SC"/>
              </a:rPr>
              <a:t>m</a:t>
            </a:r>
            <a:r>
              <a:rPr lang="zh-CN" altLang="en-US" b="0" i="0" dirty="0">
                <a:solidFill>
                  <a:srgbClr val="2A2B2E"/>
                </a:solidFill>
                <a:effectLst/>
                <a:latin typeface="PingFang SC"/>
              </a:rPr>
              <a:t>必选。配置文件</a:t>
            </a:r>
            <a:r>
              <a:rPr lang="en-US" altLang="zh-CN" b="0" i="0" dirty="0">
                <a:solidFill>
                  <a:srgbClr val="2A2B2E"/>
                </a:solidFill>
                <a:effectLst/>
                <a:latin typeface="PingFang SC"/>
              </a:rPr>
              <a:t>T</a:t>
            </a:r>
            <a:r>
              <a:rPr lang="zh-CN" altLang="en-US" b="0" i="0" dirty="0">
                <a:solidFill>
                  <a:srgbClr val="2A2B2E"/>
                </a:solidFill>
                <a:effectLst/>
                <a:latin typeface="PingFang SC"/>
              </a:rPr>
              <a:t>不支持。 </a:t>
            </a:r>
          </a:p>
          <a:p>
            <a:pPr algn="l"/>
            <a:r>
              <a:rPr lang="en-US" altLang="zh-CN" b="0" i="0" dirty="0">
                <a:solidFill>
                  <a:srgbClr val="2A2B2E"/>
                </a:solidFill>
                <a:effectLst/>
                <a:latin typeface="PingFang SC"/>
              </a:rPr>
              <a:t>3.</a:t>
            </a:r>
            <a:r>
              <a:rPr lang="zh-CN" altLang="en-US" b="0" i="0" dirty="0">
                <a:solidFill>
                  <a:srgbClr val="2A2B2E"/>
                </a:solidFill>
                <a:effectLst/>
                <a:latin typeface="PingFang SC"/>
              </a:rPr>
              <a:t>元数据配置</a:t>
            </a:r>
            <a:r>
              <a:rPr lang="en-US" altLang="zh-CN" b="0" i="0" dirty="0">
                <a:solidFill>
                  <a:srgbClr val="2A2B2E"/>
                </a:solidFill>
                <a:effectLst/>
                <a:latin typeface="PingFang SC"/>
              </a:rPr>
              <a:t>[</a:t>
            </a:r>
            <a:r>
              <a:rPr lang="zh-CN" altLang="en-US" b="0" i="0" dirty="0">
                <a:solidFill>
                  <a:srgbClr val="2A2B2E"/>
                </a:solidFill>
                <a:effectLst/>
                <a:latin typeface="PingFang SC"/>
              </a:rPr>
              <a:t>允许客户端添加元数据组件</a:t>
            </a:r>
            <a:r>
              <a:rPr lang="en-US" altLang="zh-CN" b="0" i="0" dirty="0">
                <a:solidFill>
                  <a:srgbClr val="2A2B2E"/>
                </a:solidFill>
                <a:effectLst/>
                <a:latin typeface="PingFang SC"/>
              </a:rPr>
              <a:t>(</a:t>
            </a:r>
            <a:r>
              <a:rPr lang="zh-CN" altLang="en-US" b="0" i="0" dirty="0">
                <a:solidFill>
                  <a:srgbClr val="2A2B2E"/>
                </a:solidFill>
                <a:effectLst/>
                <a:latin typeface="PingFang SC"/>
              </a:rPr>
              <a:t>分析元数据</a:t>
            </a:r>
            <a:r>
              <a:rPr lang="en-US" altLang="zh-CN" b="0" i="0" dirty="0">
                <a:solidFill>
                  <a:srgbClr val="2A2B2E"/>
                </a:solidFill>
                <a:effectLst/>
                <a:latin typeface="PingFang SC"/>
              </a:rPr>
              <a:t>/ XML</a:t>
            </a:r>
            <a:r>
              <a:rPr lang="zh-CN" altLang="en-US" b="0" i="0" dirty="0">
                <a:solidFill>
                  <a:srgbClr val="2A2B2E"/>
                </a:solidFill>
                <a:effectLst/>
                <a:latin typeface="PingFang SC"/>
              </a:rPr>
              <a:t>事件</a:t>
            </a:r>
            <a:r>
              <a:rPr lang="en-US" altLang="zh-CN" b="0" i="0" dirty="0">
                <a:solidFill>
                  <a:srgbClr val="2A2B2E"/>
                </a:solidFill>
                <a:effectLst/>
                <a:latin typeface="PingFang SC"/>
              </a:rPr>
              <a:t>(</a:t>
            </a:r>
            <a:r>
              <a:rPr lang="zh-CN" altLang="en-US" b="0" i="0" dirty="0">
                <a:solidFill>
                  <a:srgbClr val="2A2B2E"/>
                </a:solidFill>
                <a:effectLst/>
                <a:latin typeface="PingFang SC"/>
              </a:rPr>
              <a:t>例如运动警报</a:t>
            </a:r>
            <a:r>
              <a:rPr lang="en-US" altLang="zh-CN" b="0" i="0" dirty="0">
                <a:solidFill>
                  <a:srgbClr val="2A2B2E"/>
                </a:solidFill>
                <a:effectLst/>
                <a:latin typeface="PingFang SC"/>
              </a:rPr>
              <a:t>)/ PTZ</a:t>
            </a:r>
            <a:r>
              <a:rPr lang="zh-CN" altLang="en-US" b="0" i="0" dirty="0">
                <a:solidFill>
                  <a:srgbClr val="2A2B2E"/>
                </a:solidFill>
                <a:effectLst/>
                <a:latin typeface="PingFang SC"/>
              </a:rPr>
              <a:t>位置</a:t>
            </a:r>
            <a:r>
              <a:rPr lang="en-US" altLang="zh-CN" b="0" i="0" dirty="0">
                <a:solidFill>
                  <a:srgbClr val="2A2B2E"/>
                </a:solidFill>
                <a:effectLst/>
                <a:latin typeface="PingFang SC"/>
              </a:rPr>
              <a:t>)</a:t>
            </a:r>
            <a:r>
              <a:rPr lang="zh-CN" altLang="en-US" b="0" i="0" dirty="0">
                <a:solidFill>
                  <a:srgbClr val="2A2B2E"/>
                </a:solidFill>
                <a:effectLst/>
                <a:latin typeface="PingFang SC"/>
              </a:rPr>
              <a:t>到元数据流</a:t>
            </a:r>
            <a:r>
              <a:rPr lang="en-US" altLang="zh-CN" b="0" i="0" dirty="0">
                <a:solidFill>
                  <a:srgbClr val="2A2B2E"/>
                </a:solidFill>
                <a:effectLst/>
                <a:latin typeface="PingFang SC"/>
              </a:rPr>
              <a:t>] </a:t>
            </a:r>
          </a:p>
          <a:p>
            <a:pPr algn="l"/>
            <a:r>
              <a:rPr lang="en-US" altLang="zh-CN" b="0" i="0" dirty="0">
                <a:solidFill>
                  <a:srgbClr val="2A2B2E"/>
                </a:solidFill>
                <a:effectLst/>
                <a:latin typeface="PingFang SC"/>
              </a:rPr>
              <a:t>4. </a:t>
            </a:r>
            <a:r>
              <a:rPr lang="zh-CN" altLang="en-US" b="0" i="0" dirty="0">
                <a:solidFill>
                  <a:srgbClr val="2A2B2E"/>
                </a:solidFill>
                <a:effectLst/>
                <a:latin typeface="PingFang SC"/>
              </a:rPr>
              <a:t>支持的元数据</a:t>
            </a:r>
            <a:r>
              <a:rPr lang="en-US" altLang="zh-CN" b="0" i="0" dirty="0">
                <a:solidFill>
                  <a:srgbClr val="2A2B2E"/>
                </a:solidFill>
                <a:effectLst/>
                <a:latin typeface="PingFang SC"/>
              </a:rPr>
              <a:t>[</a:t>
            </a:r>
            <a:r>
              <a:rPr lang="zh-CN" altLang="en-US" b="0" i="0" dirty="0">
                <a:solidFill>
                  <a:srgbClr val="2A2B2E"/>
                </a:solidFill>
                <a:effectLst/>
                <a:latin typeface="PingFang SC"/>
              </a:rPr>
              <a:t>允许设备发送和客户端接收由分析应用程序生成的元数据帧的样本</a:t>
            </a:r>
            <a:r>
              <a:rPr lang="en-US" altLang="zh-CN" b="0" i="0" dirty="0">
                <a:solidFill>
                  <a:srgbClr val="2A2B2E"/>
                </a:solidFill>
                <a:effectLst/>
                <a:latin typeface="PingFang SC"/>
              </a:rPr>
              <a:t>] </a:t>
            </a:r>
          </a:p>
          <a:p>
            <a:pPr algn="l"/>
            <a:r>
              <a:rPr lang="en-US" altLang="zh-CN" b="0" i="0" dirty="0">
                <a:solidFill>
                  <a:srgbClr val="2A2B2E"/>
                </a:solidFill>
                <a:effectLst/>
                <a:latin typeface="PingFang SC"/>
              </a:rPr>
              <a:t>-</a:t>
            </a:r>
            <a:r>
              <a:rPr lang="zh-CN" altLang="en-US" b="0" i="0" dirty="0">
                <a:solidFill>
                  <a:srgbClr val="2A2B2E"/>
                </a:solidFill>
                <a:effectLst/>
                <a:latin typeface="PingFang SC"/>
              </a:rPr>
              <a:t>配置文件</a:t>
            </a:r>
            <a:r>
              <a:rPr lang="en-US" altLang="zh-CN" b="0" i="0" dirty="0">
                <a:solidFill>
                  <a:srgbClr val="2A2B2E"/>
                </a:solidFill>
                <a:effectLst/>
                <a:latin typeface="PingFang SC"/>
              </a:rPr>
              <a:t>m</a:t>
            </a:r>
            <a:r>
              <a:rPr lang="zh-CN" altLang="en-US" b="0" i="0" dirty="0">
                <a:solidFill>
                  <a:srgbClr val="2A2B2E"/>
                </a:solidFill>
                <a:effectLst/>
                <a:latin typeface="PingFang SC"/>
              </a:rPr>
              <a:t>必选条件。配置文件</a:t>
            </a:r>
            <a:r>
              <a:rPr lang="en-US" altLang="zh-CN" b="0" i="0" dirty="0">
                <a:solidFill>
                  <a:srgbClr val="2A2B2E"/>
                </a:solidFill>
                <a:effectLst/>
                <a:latin typeface="PingFang SC"/>
              </a:rPr>
              <a:t>T</a:t>
            </a:r>
            <a:r>
              <a:rPr lang="zh-CN" altLang="en-US" b="0" i="0" dirty="0">
                <a:solidFill>
                  <a:srgbClr val="2A2B2E"/>
                </a:solidFill>
                <a:effectLst/>
                <a:latin typeface="PingFang SC"/>
              </a:rPr>
              <a:t>不支持。 </a:t>
            </a:r>
          </a:p>
          <a:p>
            <a:pPr algn="l"/>
            <a:r>
              <a:rPr lang="en-US" altLang="zh-CN" b="0" i="0" dirty="0">
                <a:solidFill>
                  <a:srgbClr val="2A2B2E"/>
                </a:solidFill>
                <a:effectLst/>
                <a:latin typeface="PingFang SC"/>
              </a:rPr>
              <a:t>5. </a:t>
            </a:r>
            <a:r>
              <a:rPr lang="zh-CN" altLang="en-US" b="0" i="0" dirty="0">
                <a:solidFill>
                  <a:srgbClr val="2A2B2E"/>
                </a:solidFill>
                <a:effectLst/>
                <a:latin typeface="PingFang SC"/>
              </a:rPr>
              <a:t>元数据流中的图像发送</a:t>
            </a:r>
            <a:r>
              <a:rPr lang="en-US" altLang="zh-CN" b="0" i="0" dirty="0">
                <a:solidFill>
                  <a:srgbClr val="2A2B2E"/>
                </a:solidFill>
                <a:effectLst/>
                <a:latin typeface="PingFang SC"/>
              </a:rPr>
              <a:t>[Base64</a:t>
            </a:r>
            <a:r>
              <a:rPr lang="zh-CN" altLang="en-US" b="0" i="0" dirty="0">
                <a:solidFill>
                  <a:srgbClr val="2A2B2E"/>
                </a:solidFill>
                <a:effectLst/>
                <a:latin typeface="PingFang SC"/>
              </a:rPr>
              <a:t>图像数据</a:t>
            </a:r>
            <a:r>
              <a:rPr lang="en-US" altLang="zh-CN" b="0" i="0" dirty="0">
                <a:solidFill>
                  <a:srgbClr val="2A2B2E"/>
                </a:solidFill>
                <a:effectLst/>
                <a:latin typeface="PingFang SC"/>
              </a:rPr>
              <a:t>(</a:t>
            </a:r>
            <a:r>
              <a:rPr lang="zh-CN" altLang="en-US" b="0" i="0" dirty="0">
                <a:solidFill>
                  <a:srgbClr val="2A2B2E"/>
                </a:solidFill>
                <a:effectLst/>
                <a:latin typeface="PingFang SC"/>
              </a:rPr>
              <a:t>例如车牌快照</a:t>
            </a:r>
            <a:r>
              <a:rPr lang="en-US" altLang="zh-CN" b="0" i="0" dirty="0">
                <a:solidFill>
                  <a:srgbClr val="2A2B2E"/>
                </a:solidFill>
                <a:effectLst/>
                <a:latin typeface="PingFang SC"/>
              </a:rPr>
              <a:t>)</a:t>
            </a:r>
            <a:r>
              <a:rPr lang="zh-CN" altLang="en-US" b="0" i="0" dirty="0">
                <a:solidFill>
                  <a:srgbClr val="2A2B2E"/>
                </a:solidFill>
                <a:effectLst/>
                <a:latin typeface="PingFang SC"/>
              </a:rPr>
              <a:t>可以包含在元数据流中</a:t>
            </a:r>
            <a:r>
              <a:rPr lang="en-US" altLang="zh-CN" b="0" i="0" dirty="0">
                <a:solidFill>
                  <a:srgbClr val="2A2B2E"/>
                </a:solidFill>
                <a:effectLst/>
                <a:latin typeface="PingFang SC"/>
              </a:rPr>
              <a:t>] </a:t>
            </a:r>
          </a:p>
          <a:p>
            <a:pPr algn="l"/>
            <a:r>
              <a:rPr lang="en-US" altLang="zh-CN" b="0" i="0" dirty="0">
                <a:solidFill>
                  <a:srgbClr val="2A2B2E"/>
                </a:solidFill>
                <a:effectLst/>
                <a:latin typeface="PingFang SC"/>
              </a:rPr>
              <a:t>-</a:t>
            </a:r>
            <a:r>
              <a:rPr lang="zh-CN" altLang="en-US" b="0" i="0" dirty="0">
                <a:solidFill>
                  <a:srgbClr val="2A2B2E"/>
                </a:solidFill>
                <a:effectLst/>
                <a:latin typeface="PingFang SC"/>
              </a:rPr>
              <a:t>配置文件</a:t>
            </a:r>
            <a:r>
              <a:rPr lang="en-US" altLang="zh-CN" b="0" i="0" dirty="0">
                <a:solidFill>
                  <a:srgbClr val="2A2B2E"/>
                </a:solidFill>
                <a:effectLst/>
                <a:latin typeface="PingFang SC"/>
              </a:rPr>
              <a:t>m</a:t>
            </a:r>
            <a:r>
              <a:rPr lang="zh-CN" altLang="en-US" b="0" i="0" dirty="0">
                <a:solidFill>
                  <a:srgbClr val="2A2B2E"/>
                </a:solidFill>
                <a:effectLst/>
                <a:latin typeface="PingFang SC"/>
              </a:rPr>
              <a:t>必选条件。配置文件</a:t>
            </a:r>
            <a:r>
              <a:rPr lang="en-US" altLang="zh-CN" b="0" i="0" dirty="0">
                <a:solidFill>
                  <a:srgbClr val="2A2B2E"/>
                </a:solidFill>
                <a:effectLst/>
                <a:latin typeface="PingFang SC"/>
              </a:rPr>
              <a:t>T</a:t>
            </a:r>
            <a:r>
              <a:rPr lang="zh-CN" altLang="en-US" b="0" i="0" dirty="0">
                <a:solidFill>
                  <a:srgbClr val="2A2B2E"/>
                </a:solidFill>
                <a:effectLst/>
                <a:latin typeface="PingFang SC"/>
              </a:rPr>
              <a:t>不支持。 </a:t>
            </a:r>
          </a:p>
          <a:p>
            <a:pPr algn="l"/>
            <a:r>
              <a:rPr lang="en-US" altLang="zh-CN" b="0" i="0" dirty="0">
                <a:solidFill>
                  <a:srgbClr val="2A2B2E"/>
                </a:solidFill>
                <a:effectLst/>
                <a:latin typeface="PingFang SC"/>
              </a:rPr>
              <a:t>6. </a:t>
            </a:r>
            <a:r>
              <a:rPr lang="zh-CN" altLang="en-US" b="0" i="0" dirty="0">
                <a:solidFill>
                  <a:srgbClr val="2A2B2E"/>
                </a:solidFill>
                <a:effectLst/>
                <a:latin typeface="PingFang SC"/>
              </a:rPr>
              <a:t>视频流</a:t>
            </a:r>
            <a:r>
              <a:rPr lang="en-US" altLang="zh-CN" b="0" i="0" dirty="0">
                <a:solidFill>
                  <a:srgbClr val="2A2B2E"/>
                </a:solidFill>
                <a:effectLst/>
                <a:latin typeface="PingFang SC"/>
              </a:rPr>
              <a:t>[</a:t>
            </a:r>
            <a:r>
              <a:rPr lang="zh-CN" altLang="en-US" b="0" i="0" dirty="0">
                <a:solidFill>
                  <a:srgbClr val="2A2B2E"/>
                </a:solidFill>
                <a:effectLst/>
                <a:latin typeface="PingFang SC"/>
              </a:rPr>
              <a:t>标准</a:t>
            </a:r>
            <a:r>
              <a:rPr lang="en-US" altLang="zh-CN" b="0" i="0" dirty="0">
                <a:solidFill>
                  <a:srgbClr val="2A2B2E"/>
                </a:solidFill>
                <a:effectLst/>
                <a:latin typeface="PingFang SC"/>
              </a:rPr>
              <a:t>H.264/H</a:t>
            </a:r>
            <a:r>
              <a:rPr lang="zh-CN" altLang="en-US" b="0" i="0" dirty="0">
                <a:solidFill>
                  <a:srgbClr val="2A2B2E"/>
                </a:solidFill>
                <a:effectLst/>
                <a:latin typeface="PingFang SC"/>
              </a:rPr>
              <a:t>。基于</a:t>
            </a:r>
            <a:r>
              <a:rPr lang="en-US" altLang="zh-CN" b="0" i="0" dirty="0">
                <a:solidFill>
                  <a:srgbClr val="2A2B2E"/>
                </a:solidFill>
                <a:effectLst/>
                <a:latin typeface="PingFang SC"/>
              </a:rPr>
              <a:t>RTP/UDP, RTP/RTSP/HTTP/TCP</a:t>
            </a:r>
            <a:r>
              <a:rPr lang="zh-CN" altLang="en-US" b="0" i="0" dirty="0">
                <a:solidFill>
                  <a:srgbClr val="2A2B2E"/>
                </a:solidFill>
                <a:effectLst/>
                <a:latin typeface="PingFang SC"/>
              </a:rPr>
              <a:t>的</a:t>
            </a:r>
            <a:r>
              <a:rPr lang="en-US" altLang="zh-CN" b="0" i="0" dirty="0">
                <a:solidFill>
                  <a:srgbClr val="2A2B2E"/>
                </a:solidFill>
                <a:effectLst/>
                <a:latin typeface="PingFang SC"/>
              </a:rPr>
              <a:t>265</a:t>
            </a:r>
            <a:r>
              <a:rPr lang="zh-CN" altLang="en-US" b="0" i="0" dirty="0">
                <a:solidFill>
                  <a:srgbClr val="2A2B2E"/>
                </a:solidFill>
                <a:effectLst/>
                <a:latin typeface="PingFang SC"/>
              </a:rPr>
              <a:t>编码视频流 </a:t>
            </a:r>
          </a:p>
          <a:p>
            <a:pPr algn="l"/>
            <a:r>
              <a:rPr lang="en-US" altLang="zh-CN" b="0" i="0" dirty="0">
                <a:solidFill>
                  <a:srgbClr val="2A2B2E"/>
                </a:solidFill>
                <a:effectLst/>
                <a:latin typeface="PingFang SC"/>
              </a:rPr>
              <a:t>-</a:t>
            </a:r>
            <a:r>
              <a:rPr lang="zh-CN" altLang="en-US" b="0" i="0" dirty="0">
                <a:solidFill>
                  <a:srgbClr val="2A2B2E"/>
                </a:solidFill>
                <a:effectLst/>
                <a:latin typeface="PingFang SC"/>
              </a:rPr>
              <a:t>不是</a:t>
            </a:r>
            <a:r>
              <a:rPr lang="en-US" altLang="zh-CN" b="0" i="0" dirty="0">
                <a:solidFill>
                  <a:srgbClr val="2A2B2E"/>
                </a:solidFill>
                <a:effectLst/>
                <a:latin typeface="PingFang SC"/>
              </a:rPr>
              <a:t>Profile M</a:t>
            </a:r>
            <a:r>
              <a:rPr lang="zh-CN" altLang="en-US" b="0" i="0" dirty="0">
                <a:solidFill>
                  <a:srgbClr val="2A2B2E"/>
                </a:solidFill>
                <a:effectLst/>
                <a:latin typeface="PingFang SC"/>
              </a:rPr>
              <a:t>的强制性要求，因为分析解决方案不一定是基于视频的。视频流是强制性的配置文件</a:t>
            </a:r>
            <a:r>
              <a:rPr lang="en-US" altLang="zh-CN" b="0" i="0" dirty="0">
                <a:solidFill>
                  <a:srgbClr val="2A2B2E"/>
                </a:solidFill>
                <a:effectLst/>
                <a:latin typeface="PingFang SC"/>
              </a:rPr>
              <a:t>T</a:t>
            </a:r>
            <a:r>
              <a:rPr lang="zh-CN" altLang="en-US" b="0" i="0" dirty="0">
                <a:solidFill>
                  <a:srgbClr val="2A2B2E"/>
                </a:solidFill>
                <a:effectLst/>
                <a:latin typeface="PingFang SC"/>
              </a:rPr>
              <a:t>。 </a:t>
            </a:r>
          </a:p>
          <a:p>
            <a:pPr algn="l"/>
            <a:r>
              <a:rPr lang="en-US" altLang="zh-CN" b="0" i="0" dirty="0">
                <a:solidFill>
                  <a:srgbClr val="2A2B2E"/>
                </a:solidFill>
                <a:effectLst/>
                <a:latin typeface="PingFang SC"/>
              </a:rPr>
              <a:t>7. </a:t>
            </a:r>
            <a:r>
              <a:rPr lang="zh-CN" altLang="en-US" b="0" i="0" dirty="0">
                <a:solidFill>
                  <a:srgbClr val="2A2B2E"/>
                </a:solidFill>
                <a:effectLst/>
                <a:latin typeface="PingFang SC"/>
              </a:rPr>
              <a:t>媒体配置文件的视频流准备开箱即用 </a:t>
            </a:r>
          </a:p>
          <a:p>
            <a:pPr algn="l"/>
            <a:r>
              <a:rPr lang="en-US" altLang="zh-CN" b="0" i="0" dirty="0">
                <a:solidFill>
                  <a:srgbClr val="2A2B2E"/>
                </a:solidFill>
                <a:effectLst/>
                <a:latin typeface="PingFang SC"/>
              </a:rPr>
              <a:t>-</a:t>
            </a:r>
            <a:r>
              <a:rPr lang="zh-CN" altLang="en-US" b="0" i="0" dirty="0">
                <a:solidFill>
                  <a:srgbClr val="2A2B2E"/>
                </a:solidFill>
                <a:effectLst/>
                <a:latin typeface="PingFang SC"/>
              </a:rPr>
              <a:t>不是</a:t>
            </a:r>
            <a:r>
              <a:rPr lang="en-US" altLang="zh-CN" b="0" i="0" dirty="0">
                <a:solidFill>
                  <a:srgbClr val="2A2B2E"/>
                </a:solidFill>
                <a:effectLst/>
                <a:latin typeface="PingFang SC"/>
              </a:rPr>
              <a:t>Profile M</a:t>
            </a:r>
            <a:r>
              <a:rPr lang="zh-CN" altLang="en-US" b="0" i="0" dirty="0">
                <a:solidFill>
                  <a:srgbClr val="2A2B2E"/>
                </a:solidFill>
                <a:effectLst/>
                <a:latin typeface="PingFang SC"/>
              </a:rPr>
              <a:t>的强制性要求，因为分析解决方案不一定是基于视频的。视频流是强制性的配置文件</a:t>
            </a:r>
            <a:r>
              <a:rPr lang="en-US" altLang="zh-CN" b="0" i="0" dirty="0">
                <a:solidFill>
                  <a:srgbClr val="2A2B2E"/>
                </a:solidFill>
                <a:effectLst/>
                <a:latin typeface="PingFang SC"/>
              </a:rPr>
              <a:t>T</a:t>
            </a:r>
            <a:r>
              <a:rPr lang="zh-CN" altLang="en-US" b="0" i="0" dirty="0">
                <a:solidFill>
                  <a:srgbClr val="2A2B2E"/>
                </a:solidFill>
                <a:effectLst/>
                <a:latin typeface="PingFang SC"/>
              </a:rPr>
              <a:t>。 </a:t>
            </a:r>
          </a:p>
          <a:p>
            <a:pPr algn="l"/>
            <a:r>
              <a:rPr lang="en-US" altLang="zh-CN" b="0" i="0" dirty="0">
                <a:solidFill>
                  <a:srgbClr val="2A2B2E"/>
                </a:solidFill>
                <a:effectLst/>
                <a:latin typeface="PingFang SC"/>
              </a:rPr>
              <a:t>8. </a:t>
            </a:r>
            <a:r>
              <a:rPr lang="zh-CN" altLang="en-US" b="0" i="0" dirty="0">
                <a:solidFill>
                  <a:srgbClr val="2A2B2E"/>
                </a:solidFill>
                <a:effectLst/>
                <a:latin typeface="PingFang SC"/>
              </a:rPr>
              <a:t>事件服务</a:t>
            </a:r>
            <a:r>
              <a:rPr lang="en-US" altLang="zh-CN" b="0" i="0" dirty="0">
                <a:solidFill>
                  <a:srgbClr val="2A2B2E"/>
                </a:solidFill>
                <a:effectLst/>
                <a:latin typeface="PingFang SC"/>
              </a:rPr>
              <a:t>(</a:t>
            </a:r>
            <a:r>
              <a:rPr lang="zh-CN" altLang="en-US" b="0" i="0" dirty="0">
                <a:solidFill>
                  <a:srgbClr val="2A2B2E"/>
                </a:solidFill>
                <a:effectLst/>
                <a:latin typeface="PingFang SC"/>
              </a:rPr>
              <a:t>例如拉点</a:t>
            </a:r>
            <a:r>
              <a:rPr lang="en-US" altLang="zh-CN" b="0" i="0" dirty="0">
                <a:solidFill>
                  <a:srgbClr val="2A2B2E"/>
                </a:solidFill>
                <a:effectLst/>
                <a:latin typeface="PingFang SC"/>
              </a:rPr>
              <a:t>) </a:t>
            </a:r>
          </a:p>
          <a:p>
            <a:pPr algn="l"/>
            <a:r>
              <a:rPr lang="en-US" altLang="zh-CN" b="0" i="0" dirty="0">
                <a:solidFill>
                  <a:srgbClr val="2A2B2E"/>
                </a:solidFill>
                <a:effectLst/>
                <a:latin typeface="PingFang SC"/>
              </a:rPr>
              <a:t>—</a:t>
            </a:r>
            <a:r>
              <a:rPr lang="zh-CN" altLang="en-US" b="0" i="0" dirty="0">
                <a:solidFill>
                  <a:srgbClr val="2A2B2E"/>
                </a:solidFill>
                <a:effectLst/>
                <a:latin typeface="PingFang SC"/>
              </a:rPr>
              <a:t>事件可以包含在元数据流中，因此配置策略</a:t>
            </a:r>
            <a:r>
              <a:rPr lang="en-US" altLang="zh-CN" b="0" i="0" dirty="0">
                <a:solidFill>
                  <a:srgbClr val="2A2B2E"/>
                </a:solidFill>
                <a:effectLst/>
                <a:latin typeface="PingFang SC"/>
              </a:rPr>
              <a:t>M</a:t>
            </a:r>
            <a:r>
              <a:rPr lang="zh-CN" altLang="en-US" b="0" i="0" dirty="0">
                <a:solidFill>
                  <a:srgbClr val="2A2B2E"/>
                </a:solidFill>
                <a:effectLst/>
                <a:latin typeface="PingFang SC"/>
              </a:rPr>
              <a:t>是必选条件。配置文件</a:t>
            </a:r>
            <a:r>
              <a:rPr lang="en-US" altLang="zh-CN" b="0" i="0" dirty="0">
                <a:solidFill>
                  <a:srgbClr val="2A2B2E"/>
                </a:solidFill>
                <a:effectLst/>
                <a:latin typeface="PingFang SC"/>
              </a:rPr>
              <a:t>T</a:t>
            </a:r>
            <a:r>
              <a:rPr lang="zh-CN" altLang="en-US" b="0" i="0" dirty="0">
                <a:solidFill>
                  <a:srgbClr val="2A2B2E"/>
                </a:solidFill>
                <a:effectLst/>
                <a:latin typeface="PingFang SC"/>
              </a:rPr>
              <a:t>必选。 </a:t>
            </a:r>
          </a:p>
          <a:p>
            <a:pPr algn="l"/>
            <a:r>
              <a:rPr lang="en-US" altLang="zh-CN" b="0" i="0" dirty="0">
                <a:solidFill>
                  <a:srgbClr val="2A2B2E"/>
                </a:solidFill>
                <a:effectLst/>
                <a:latin typeface="PingFang SC"/>
              </a:rPr>
              <a:t>9. </a:t>
            </a:r>
            <a:r>
              <a:rPr lang="zh-CN" altLang="en-US" b="0" i="0" dirty="0">
                <a:solidFill>
                  <a:srgbClr val="2A2B2E"/>
                </a:solidFill>
                <a:effectLst/>
                <a:latin typeface="PingFang SC"/>
              </a:rPr>
              <a:t>使用</a:t>
            </a:r>
            <a:r>
              <a:rPr lang="en-US" altLang="zh-CN" b="0" i="0" dirty="0">
                <a:solidFill>
                  <a:srgbClr val="2A2B2E"/>
                </a:solidFill>
                <a:effectLst/>
                <a:latin typeface="PingFang SC"/>
              </a:rPr>
              <a:t>MQTT</a:t>
            </a:r>
            <a:r>
              <a:rPr lang="zh-CN" altLang="en-US" b="0" i="0" dirty="0">
                <a:solidFill>
                  <a:srgbClr val="2A2B2E"/>
                </a:solidFill>
                <a:effectLst/>
                <a:latin typeface="PingFang SC"/>
              </a:rPr>
              <a:t>进行事件处理 </a:t>
            </a:r>
          </a:p>
          <a:p>
            <a:pPr algn="l"/>
            <a:r>
              <a:rPr lang="en-US" altLang="zh-CN" b="0" i="0" dirty="0">
                <a:solidFill>
                  <a:srgbClr val="2A2B2E"/>
                </a:solidFill>
                <a:effectLst/>
                <a:latin typeface="PingFang SC"/>
              </a:rPr>
              <a:t>-</a:t>
            </a:r>
            <a:r>
              <a:rPr lang="zh-CN" altLang="en-US" b="0" i="0" dirty="0">
                <a:solidFill>
                  <a:srgbClr val="2A2B2E"/>
                </a:solidFill>
                <a:effectLst/>
                <a:latin typeface="PingFang SC"/>
              </a:rPr>
              <a:t>配置文件</a:t>
            </a:r>
            <a:r>
              <a:rPr lang="en-US" altLang="zh-CN" b="0" i="0" dirty="0">
                <a:solidFill>
                  <a:srgbClr val="2A2B2E"/>
                </a:solidFill>
                <a:effectLst/>
                <a:latin typeface="PingFang SC"/>
              </a:rPr>
              <a:t>m</a:t>
            </a:r>
            <a:r>
              <a:rPr lang="zh-CN" altLang="en-US" b="0" i="0" dirty="0">
                <a:solidFill>
                  <a:srgbClr val="2A2B2E"/>
                </a:solidFill>
                <a:effectLst/>
                <a:latin typeface="PingFang SC"/>
              </a:rPr>
              <a:t>必选条件。配置文件</a:t>
            </a:r>
            <a:r>
              <a:rPr lang="en-US" altLang="zh-CN" b="0" i="0" dirty="0">
                <a:solidFill>
                  <a:srgbClr val="2A2B2E"/>
                </a:solidFill>
                <a:effectLst/>
                <a:latin typeface="PingFang SC"/>
              </a:rPr>
              <a:t>T</a:t>
            </a:r>
            <a:r>
              <a:rPr lang="zh-CN" altLang="en-US" b="0" i="0" dirty="0">
                <a:solidFill>
                  <a:srgbClr val="2A2B2E"/>
                </a:solidFill>
                <a:effectLst/>
                <a:latin typeface="PingFang SC"/>
              </a:rPr>
              <a:t>不支持。 </a:t>
            </a:r>
          </a:p>
          <a:p>
            <a:pPr algn="l"/>
            <a:r>
              <a:rPr lang="en-US" altLang="zh-CN" b="0" i="0" dirty="0">
                <a:solidFill>
                  <a:srgbClr val="2A2B2E"/>
                </a:solidFill>
                <a:effectLst/>
                <a:latin typeface="PingFang SC"/>
              </a:rPr>
              <a:t>10. </a:t>
            </a:r>
            <a:r>
              <a:rPr lang="zh-CN" altLang="en-US" b="0" i="0" dirty="0">
                <a:solidFill>
                  <a:srgbClr val="2A2B2E"/>
                </a:solidFill>
                <a:effectLst/>
                <a:latin typeface="PingFang SC"/>
              </a:rPr>
              <a:t>分析模块</a:t>
            </a:r>
            <a:r>
              <a:rPr lang="en-US" altLang="zh-CN" b="0" i="0" dirty="0">
                <a:solidFill>
                  <a:srgbClr val="2A2B2E"/>
                </a:solidFill>
                <a:effectLst/>
                <a:latin typeface="PingFang SC"/>
              </a:rPr>
              <a:t>[</a:t>
            </a:r>
            <a:r>
              <a:rPr lang="zh-CN" altLang="en-US" b="0" i="0" dirty="0">
                <a:solidFill>
                  <a:srgbClr val="2A2B2E"/>
                </a:solidFill>
                <a:effectLst/>
                <a:latin typeface="PingFang SC"/>
              </a:rPr>
              <a:t>使设备能够添加或删除特定分析应用程序的元数据</a:t>
            </a:r>
            <a:r>
              <a:rPr lang="en-US" altLang="zh-CN" b="0" i="0" dirty="0">
                <a:solidFill>
                  <a:srgbClr val="2A2B2E"/>
                </a:solidFill>
                <a:effectLst/>
                <a:latin typeface="PingFang SC"/>
              </a:rPr>
              <a:t>] </a:t>
            </a:r>
          </a:p>
          <a:p>
            <a:pPr algn="l"/>
            <a:r>
              <a:rPr lang="zh-CN" altLang="en-US" b="0" i="0" dirty="0">
                <a:solidFill>
                  <a:srgbClr val="2A2B2E"/>
                </a:solidFill>
                <a:effectLst/>
                <a:latin typeface="PingFang SC"/>
              </a:rPr>
              <a:t>分析模块配置</a:t>
            </a:r>
            <a:r>
              <a:rPr lang="en-US" altLang="zh-CN" b="0" i="0" dirty="0">
                <a:solidFill>
                  <a:srgbClr val="2A2B2E"/>
                </a:solidFill>
                <a:effectLst/>
                <a:latin typeface="PingFang SC"/>
              </a:rPr>
              <a:t>[</a:t>
            </a:r>
            <a:r>
              <a:rPr lang="zh-CN" altLang="en-US" b="0" i="0" dirty="0">
                <a:solidFill>
                  <a:srgbClr val="2A2B2E"/>
                </a:solidFill>
                <a:effectLst/>
                <a:latin typeface="PingFang SC"/>
              </a:rPr>
              <a:t>允许设备发送和客户端接收可用分析应用程序列表，并为特定分析应用程序设置选项</a:t>
            </a:r>
            <a:r>
              <a:rPr lang="en-US" altLang="zh-CN" b="0" i="0" dirty="0">
                <a:solidFill>
                  <a:srgbClr val="2A2B2E"/>
                </a:solidFill>
                <a:effectLst/>
                <a:latin typeface="PingFang SC"/>
              </a:rPr>
              <a:t>] </a:t>
            </a:r>
          </a:p>
          <a:p>
            <a:pPr algn="l"/>
            <a:r>
              <a:rPr lang="zh-CN" altLang="en-US" b="0" i="0" dirty="0">
                <a:solidFill>
                  <a:srgbClr val="2A2B2E"/>
                </a:solidFill>
                <a:effectLst/>
                <a:latin typeface="PingFang SC"/>
              </a:rPr>
              <a:t>分析配置文件配置</a:t>
            </a:r>
            <a:r>
              <a:rPr lang="en-US" altLang="zh-CN" b="0" i="0" dirty="0">
                <a:solidFill>
                  <a:srgbClr val="2A2B2E"/>
                </a:solidFill>
                <a:effectLst/>
                <a:latin typeface="PingFang SC"/>
              </a:rPr>
              <a:t>[</a:t>
            </a:r>
            <a:r>
              <a:rPr lang="zh-CN" altLang="en-US" b="0" i="0" dirty="0">
                <a:solidFill>
                  <a:srgbClr val="2A2B2E"/>
                </a:solidFill>
                <a:effectLst/>
                <a:latin typeface="PingFang SC"/>
              </a:rPr>
              <a:t>允许设备发送和客户端接收分析元数据流</a:t>
            </a:r>
            <a:r>
              <a:rPr lang="en-US" altLang="zh-CN" b="0" i="0" dirty="0">
                <a:solidFill>
                  <a:srgbClr val="2A2B2E"/>
                </a:solidFill>
                <a:effectLst/>
                <a:latin typeface="PingFang SC"/>
              </a:rPr>
              <a:t>] </a:t>
            </a:r>
          </a:p>
          <a:p>
            <a:pPr algn="l"/>
            <a:r>
              <a:rPr lang="en-US" altLang="zh-CN" b="0" i="0" dirty="0">
                <a:solidFill>
                  <a:srgbClr val="2A2B2E"/>
                </a:solidFill>
                <a:effectLst/>
                <a:latin typeface="PingFang SC"/>
              </a:rPr>
              <a:t>—</a:t>
            </a:r>
            <a:r>
              <a:rPr lang="zh-CN" altLang="en-US" b="0" i="0" dirty="0">
                <a:solidFill>
                  <a:srgbClr val="2A2B2E"/>
                </a:solidFill>
                <a:effectLst/>
                <a:latin typeface="PingFang SC"/>
              </a:rPr>
              <a:t>配置文件</a:t>
            </a:r>
            <a:r>
              <a:rPr lang="en-US" altLang="zh-CN" b="0" i="0" dirty="0">
                <a:solidFill>
                  <a:srgbClr val="2A2B2E"/>
                </a:solidFill>
                <a:effectLst/>
                <a:latin typeface="PingFang SC"/>
              </a:rPr>
              <a:t>T</a:t>
            </a:r>
            <a:r>
              <a:rPr lang="zh-CN" altLang="en-US" b="0" i="0" dirty="0">
                <a:solidFill>
                  <a:srgbClr val="2A2B2E"/>
                </a:solidFill>
                <a:effectLst/>
                <a:latin typeface="PingFang SC"/>
              </a:rPr>
              <a:t>不支持。 </a:t>
            </a:r>
          </a:p>
          <a:p>
            <a:pPr algn="l"/>
            <a:r>
              <a:rPr lang="en-US" altLang="zh-CN" b="0" i="0" dirty="0">
                <a:solidFill>
                  <a:srgbClr val="2A2B2E"/>
                </a:solidFill>
                <a:effectLst/>
                <a:latin typeface="PingFang SC"/>
              </a:rPr>
              <a:t>11. </a:t>
            </a:r>
            <a:r>
              <a:rPr lang="zh-CN" altLang="en-US" b="0" i="0" dirty="0">
                <a:solidFill>
                  <a:srgbClr val="2A2B2E"/>
                </a:solidFill>
                <a:effectLst/>
                <a:latin typeface="PingFang SC"/>
              </a:rPr>
              <a:t>规则</a:t>
            </a:r>
            <a:r>
              <a:rPr lang="en-US" altLang="zh-CN" b="0" i="0" dirty="0">
                <a:solidFill>
                  <a:srgbClr val="2A2B2E"/>
                </a:solidFill>
                <a:effectLst/>
                <a:latin typeface="PingFang SC"/>
              </a:rPr>
              <a:t>/</a:t>
            </a:r>
            <a:r>
              <a:rPr lang="zh-CN" altLang="en-US" b="0" i="0" dirty="0">
                <a:solidFill>
                  <a:srgbClr val="2A2B2E"/>
                </a:solidFill>
                <a:effectLst/>
                <a:latin typeface="PingFang SC"/>
              </a:rPr>
              <a:t>规则配置</a:t>
            </a:r>
            <a:r>
              <a:rPr lang="en-US" altLang="zh-CN" b="0" i="0" dirty="0">
                <a:solidFill>
                  <a:srgbClr val="2A2B2E"/>
                </a:solidFill>
                <a:effectLst/>
                <a:latin typeface="PingFang SC"/>
              </a:rPr>
              <a:t>[</a:t>
            </a:r>
            <a:r>
              <a:rPr lang="zh-CN" altLang="en-US" b="0" i="0" dirty="0">
                <a:solidFill>
                  <a:srgbClr val="2A2B2E"/>
                </a:solidFill>
                <a:effectLst/>
                <a:latin typeface="PingFang SC"/>
              </a:rPr>
              <a:t>允许设备发送和客户端列出支持的规则，允许客户端设置触发事件的规则</a:t>
            </a:r>
            <a:r>
              <a:rPr lang="en-US" altLang="zh-CN" b="0" i="0" dirty="0">
                <a:solidFill>
                  <a:srgbClr val="2A2B2E"/>
                </a:solidFill>
                <a:effectLst/>
                <a:latin typeface="PingFang SC"/>
              </a:rPr>
              <a:t>] </a:t>
            </a:r>
          </a:p>
          <a:p>
            <a:pPr algn="l"/>
            <a:r>
              <a:rPr lang="en-US" altLang="zh-CN" b="0" i="0" dirty="0">
                <a:solidFill>
                  <a:srgbClr val="2A2B2E"/>
                </a:solidFill>
                <a:effectLst/>
                <a:latin typeface="PingFang SC"/>
              </a:rPr>
              <a:t>-</a:t>
            </a:r>
            <a:r>
              <a:rPr lang="zh-CN" altLang="en-US" b="0" i="0" dirty="0">
                <a:solidFill>
                  <a:srgbClr val="2A2B2E"/>
                </a:solidFill>
                <a:effectLst/>
                <a:latin typeface="PingFang SC"/>
              </a:rPr>
              <a:t>配置文件</a:t>
            </a:r>
            <a:r>
              <a:rPr lang="en-US" altLang="zh-CN" b="0" i="0" dirty="0">
                <a:solidFill>
                  <a:srgbClr val="2A2B2E"/>
                </a:solidFill>
                <a:effectLst/>
                <a:latin typeface="PingFang SC"/>
              </a:rPr>
              <a:t>m</a:t>
            </a:r>
            <a:r>
              <a:rPr lang="zh-CN" altLang="en-US" b="0" i="0" dirty="0">
                <a:solidFill>
                  <a:srgbClr val="2A2B2E"/>
                </a:solidFill>
                <a:effectLst/>
                <a:latin typeface="PingFang SC"/>
              </a:rPr>
              <a:t>必选条件。配置文件</a:t>
            </a:r>
            <a:r>
              <a:rPr lang="en-US" altLang="zh-CN" b="0" i="0" dirty="0">
                <a:solidFill>
                  <a:srgbClr val="2A2B2E"/>
                </a:solidFill>
                <a:effectLst/>
                <a:latin typeface="PingFang SC"/>
              </a:rPr>
              <a:t>T</a:t>
            </a:r>
            <a:r>
              <a:rPr lang="zh-CN" altLang="en-US" b="0" i="0" dirty="0">
                <a:solidFill>
                  <a:srgbClr val="2A2B2E"/>
                </a:solidFill>
                <a:effectLst/>
                <a:latin typeface="PingFang SC"/>
              </a:rPr>
              <a:t>不支持。 </a:t>
            </a:r>
          </a:p>
          <a:p>
            <a:pPr algn="l"/>
            <a:r>
              <a:rPr lang="en-US" altLang="zh-CN" b="0" i="0" dirty="0">
                <a:solidFill>
                  <a:srgbClr val="2A2B2E"/>
                </a:solidFill>
                <a:effectLst/>
                <a:latin typeface="PingFang SC"/>
              </a:rPr>
              <a:t>12. </a:t>
            </a:r>
            <a:r>
              <a:rPr lang="zh-CN" altLang="en-US" b="0" i="0" dirty="0">
                <a:solidFill>
                  <a:srgbClr val="2A2B2E"/>
                </a:solidFill>
                <a:effectLst/>
                <a:latin typeface="PingFang SC"/>
              </a:rPr>
              <a:t>人脸识别规则，车牌识别规则，线交叉计数器规则 </a:t>
            </a:r>
          </a:p>
          <a:p>
            <a:pPr algn="l"/>
            <a:r>
              <a:rPr lang="en-US" altLang="zh-CN" b="0" i="0" dirty="0">
                <a:solidFill>
                  <a:srgbClr val="2A2B2E"/>
                </a:solidFill>
                <a:effectLst/>
                <a:latin typeface="PingFang SC"/>
              </a:rPr>
              <a:t>-</a:t>
            </a:r>
            <a:r>
              <a:rPr lang="zh-CN" altLang="en-US" b="0" i="0" dirty="0">
                <a:solidFill>
                  <a:srgbClr val="2A2B2E"/>
                </a:solidFill>
                <a:effectLst/>
                <a:latin typeface="PingFang SC"/>
              </a:rPr>
              <a:t>配置文件</a:t>
            </a:r>
            <a:r>
              <a:rPr lang="en-US" altLang="zh-CN" b="0" i="0" dirty="0">
                <a:solidFill>
                  <a:srgbClr val="2A2B2E"/>
                </a:solidFill>
                <a:effectLst/>
                <a:latin typeface="PingFang SC"/>
              </a:rPr>
              <a:t>m</a:t>
            </a:r>
            <a:r>
              <a:rPr lang="zh-CN" altLang="en-US" b="0" i="0" dirty="0">
                <a:solidFill>
                  <a:srgbClr val="2A2B2E"/>
                </a:solidFill>
                <a:effectLst/>
                <a:latin typeface="PingFang SC"/>
              </a:rPr>
              <a:t>必选条件。配置文件</a:t>
            </a:r>
            <a:r>
              <a:rPr lang="en-US" altLang="zh-CN" b="0" i="0" dirty="0">
                <a:solidFill>
                  <a:srgbClr val="2A2B2E"/>
                </a:solidFill>
                <a:effectLst/>
                <a:latin typeface="PingFang SC"/>
              </a:rPr>
              <a:t>T</a:t>
            </a:r>
            <a:r>
              <a:rPr lang="zh-CN" altLang="en-US" b="0" i="0" dirty="0">
                <a:solidFill>
                  <a:srgbClr val="2A2B2E"/>
                </a:solidFill>
                <a:effectLst/>
                <a:latin typeface="PingFang SC"/>
              </a:rPr>
              <a:t>不支持。 </a:t>
            </a:r>
          </a:p>
          <a:p>
            <a:pPr algn="l"/>
            <a:r>
              <a:rPr lang="en-US" altLang="zh-CN" b="0" i="0" dirty="0">
                <a:solidFill>
                  <a:srgbClr val="2A2B2E"/>
                </a:solidFill>
                <a:effectLst/>
                <a:latin typeface="PingFang SC"/>
              </a:rPr>
              <a:t>13. </a:t>
            </a:r>
            <a:r>
              <a:rPr lang="zh-CN" altLang="en-US" b="0" i="0" dirty="0">
                <a:solidFill>
                  <a:srgbClr val="2A2B2E"/>
                </a:solidFill>
                <a:effectLst/>
                <a:latin typeface="PingFang SC"/>
              </a:rPr>
              <a:t>对象论述 </a:t>
            </a:r>
          </a:p>
          <a:p>
            <a:pPr algn="l"/>
            <a:r>
              <a:rPr lang="en-US" altLang="zh-CN" b="0" i="0" dirty="0">
                <a:solidFill>
                  <a:srgbClr val="2A2B2E"/>
                </a:solidFill>
                <a:effectLst/>
                <a:latin typeface="PingFang SC"/>
              </a:rPr>
              <a:t>-</a:t>
            </a:r>
            <a:r>
              <a:rPr lang="zh-CN" altLang="en-US" b="0" i="0" dirty="0">
                <a:solidFill>
                  <a:srgbClr val="2A2B2E"/>
                </a:solidFill>
                <a:effectLst/>
                <a:latin typeface="PingFang SC"/>
              </a:rPr>
              <a:t>配置文件</a:t>
            </a:r>
            <a:r>
              <a:rPr lang="en-US" altLang="zh-CN" b="0" i="0" dirty="0">
                <a:solidFill>
                  <a:srgbClr val="2A2B2E"/>
                </a:solidFill>
                <a:effectLst/>
                <a:latin typeface="PingFang SC"/>
              </a:rPr>
              <a:t>m</a:t>
            </a:r>
            <a:r>
              <a:rPr lang="zh-CN" altLang="en-US" b="0" i="0" dirty="0">
                <a:solidFill>
                  <a:srgbClr val="2A2B2E"/>
                </a:solidFill>
                <a:effectLst/>
                <a:latin typeface="PingFang SC"/>
              </a:rPr>
              <a:t>必选条件。配置文件</a:t>
            </a:r>
            <a:r>
              <a:rPr lang="en-US" altLang="zh-CN" b="0" i="0" dirty="0">
                <a:solidFill>
                  <a:srgbClr val="2A2B2E"/>
                </a:solidFill>
                <a:effectLst/>
                <a:latin typeface="PingFang SC"/>
              </a:rPr>
              <a:t>T</a:t>
            </a:r>
            <a:r>
              <a:rPr lang="zh-CN" altLang="en-US" b="0" i="0" dirty="0">
                <a:solidFill>
                  <a:srgbClr val="2A2B2E"/>
                </a:solidFill>
                <a:effectLst/>
                <a:latin typeface="PingFang SC"/>
              </a:rPr>
              <a:t>不支持。 </a:t>
            </a:r>
          </a:p>
          <a:p>
            <a:pPr algn="l"/>
            <a:r>
              <a:rPr lang="en-US" altLang="zh-CN" b="0" i="0" dirty="0">
                <a:solidFill>
                  <a:srgbClr val="2A2B2E"/>
                </a:solidFill>
                <a:effectLst/>
                <a:latin typeface="PingFang SC"/>
              </a:rPr>
              <a:t>14. </a:t>
            </a:r>
            <a:r>
              <a:rPr lang="zh-CN" altLang="en-US" b="0" i="0" dirty="0">
                <a:solidFill>
                  <a:srgbClr val="2A2B2E"/>
                </a:solidFill>
                <a:effectLst/>
                <a:latin typeface="PingFang SC"/>
              </a:rPr>
              <a:t>系统设置</a:t>
            </a:r>
            <a:r>
              <a:rPr lang="en-US" altLang="zh-CN" b="0" i="0" dirty="0">
                <a:solidFill>
                  <a:srgbClr val="2A2B2E"/>
                </a:solidFill>
                <a:effectLst/>
                <a:latin typeface="PingFang SC"/>
              </a:rPr>
              <a:t>(</a:t>
            </a:r>
            <a:r>
              <a:rPr lang="zh-CN" altLang="en-US" b="0" i="0" dirty="0">
                <a:solidFill>
                  <a:srgbClr val="2A2B2E"/>
                </a:solidFill>
                <a:effectLst/>
                <a:latin typeface="PingFang SC"/>
              </a:rPr>
              <a:t>如出厂默认值，设置日期</a:t>
            </a:r>
            <a:r>
              <a:rPr lang="en-US" altLang="zh-CN" b="0" i="0" dirty="0">
                <a:solidFill>
                  <a:srgbClr val="2A2B2E"/>
                </a:solidFill>
                <a:effectLst/>
                <a:latin typeface="PingFang SC"/>
              </a:rPr>
              <a:t>+</a:t>
            </a:r>
            <a:r>
              <a:rPr lang="zh-CN" altLang="en-US" b="0" i="0" dirty="0">
                <a:solidFill>
                  <a:srgbClr val="2A2B2E"/>
                </a:solidFill>
                <a:effectLst/>
                <a:latin typeface="PingFang SC"/>
              </a:rPr>
              <a:t>时间</a:t>
            </a:r>
            <a:r>
              <a:rPr lang="en-US" altLang="zh-CN" b="0" i="0" dirty="0">
                <a:solidFill>
                  <a:srgbClr val="2A2B2E"/>
                </a:solidFill>
                <a:effectLst/>
                <a:latin typeface="PingFang SC"/>
              </a:rPr>
              <a:t>) </a:t>
            </a:r>
          </a:p>
          <a:p>
            <a:pPr algn="l"/>
            <a:r>
              <a:rPr lang="en-US" altLang="zh-CN" b="0" i="0" dirty="0">
                <a:solidFill>
                  <a:srgbClr val="2A2B2E"/>
                </a:solidFill>
                <a:effectLst/>
                <a:latin typeface="PingFang SC"/>
              </a:rPr>
              <a:t>—</a:t>
            </a:r>
            <a:r>
              <a:rPr lang="zh-CN" altLang="en-US" b="0" i="0" dirty="0">
                <a:solidFill>
                  <a:srgbClr val="2A2B2E"/>
                </a:solidFill>
                <a:effectLst/>
                <a:latin typeface="PingFang SC"/>
              </a:rPr>
              <a:t>配置策略</a:t>
            </a:r>
            <a:r>
              <a:rPr lang="en-US" altLang="zh-CN" b="0" i="0" dirty="0">
                <a:solidFill>
                  <a:srgbClr val="2A2B2E"/>
                </a:solidFill>
                <a:effectLst/>
                <a:latin typeface="PingFang SC"/>
              </a:rPr>
              <a:t>M</a:t>
            </a:r>
            <a:r>
              <a:rPr lang="zh-CN" altLang="en-US" b="0" i="0" dirty="0">
                <a:solidFill>
                  <a:srgbClr val="2A2B2E"/>
                </a:solidFill>
                <a:effectLst/>
                <a:latin typeface="PingFang SC"/>
              </a:rPr>
              <a:t>设备</a:t>
            </a:r>
            <a:r>
              <a:rPr lang="en-US" altLang="zh-CN" b="0" i="0" dirty="0">
                <a:solidFill>
                  <a:srgbClr val="2A2B2E"/>
                </a:solidFill>
                <a:effectLst/>
                <a:latin typeface="PingFang SC"/>
              </a:rPr>
              <a:t>/</a:t>
            </a:r>
            <a:r>
              <a:rPr lang="zh-CN" altLang="en-US" b="0" i="0" dirty="0">
                <a:solidFill>
                  <a:srgbClr val="2A2B2E"/>
                </a:solidFill>
                <a:effectLst/>
                <a:latin typeface="PingFang SC"/>
              </a:rPr>
              <a:t>客户端必须配置接口子集，配置策略</a:t>
            </a:r>
            <a:r>
              <a:rPr lang="en-US" altLang="zh-CN" b="0" i="0" dirty="0">
                <a:solidFill>
                  <a:srgbClr val="2A2B2E"/>
                </a:solidFill>
                <a:effectLst/>
                <a:latin typeface="PingFang SC"/>
              </a:rPr>
              <a:t>T</a:t>
            </a:r>
            <a:r>
              <a:rPr lang="zh-CN" altLang="en-US" b="0" i="0" dirty="0">
                <a:solidFill>
                  <a:srgbClr val="2A2B2E"/>
                </a:solidFill>
                <a:effectLst/>
                <a:latin typeface="PingFang SC"/>
              </a:rPr>
              <a:t>设备必须配置接口子集，配置策略</a:t>
            </a:r>
            <a:r>
              <a:rPr lang="en-US" altLang="zh-CN" b="0" i="0" dirty="0">
                <a:solidFill>
                  <a:srgbClr val="2A2B2E"/>
                </a:solidFill>
                <a:effectLst/>
                <a:latin typeface="PingFang SC"/>
              </a:rPr>
              <a:t>T</a:t>
            </a:r>
            <a:r>
              <a:rPr lang="zh-CN" altLang="en-US" b="0" i="0" dirty="0">
                <a:solidFill>
                  <a:srgbClr val="2A2B2E"/>
                </a:solidFill>
                <a:effectLst/>
                <a:latin typeface="PingFang SC"/>
              </a:rPr>
              <a:t>客户端必须配置接口子集。 </a:t>
            </a:r>
          </a:p>
          <a:p>
            <a:pPr algn="l"/>
            <a:r>
              <a:rPr lang="en-US" altLang="zh-CN" b="0" i="0" dirty="0">
                <a:solidFill>
                  <a:srgbClr val="2A2B2E"/>
                </a:solidFill>
                <a:effectLst/>
                <a:latin typeface="PingFang SC"/>
              </a:rPr>
              <a:t>15. </a:t>
            </a:r>
            <a:r>
              <a:rPr lang="zh-CN" altLang="en-US" b="0" i="0" dirty="0">
                <a:solidFill>
                  <a:srgbClr val="2A2B2E"/>
                </a:solidFill>
                <a:effectLst/>
                <a:latin typeface="PingFang SC"/>
              </a:rPr>
              <a:t>设备发现 </a:t>
            </a:r>
          </a:p>
          <a:p>
            <a:pPr algn="l"/>
            <a:r>
              <a:rPr lang="en-US" altLang="zh-CN" b="0" i="0" dirty="0">
                <a:solidFill>
                  <a:srgbClr val="2A2B2E"/>
                </a:solidFill>
                <a:effectLst/>
                <a:latin typeface="PingFang SC"/>
              </a:rPr>
              <a:t>—</a:t>
            </a:r>
            <a:r>
              <a:rPr lang="zh-CN" altLang="en-US" b="0" i="0" dirty="0">
                <a:solidFill>
                  <a:srgbClr val="2A2B2E"/>
                </a:solidFill>
                <a:effectLst/>
                <a:latin typeface="PingFang SC"/>
              </a:rPr>
              <a:t>接口子集在配置策略</a:t>
            </a:r>
            <a:r>
              <a:rPr lang="en-US" altLang="zh-CN" b="0" i="0" dirty="0">
                <a:solidFill>
                  <a:srgbClr val="2A2B2E"/>
                </a:solidFill>
                <a:effectLst/>
                <a:latin typeface="PingFang SC"/>
              </a:rPr>
              <a:t>M</a:t>
            </a:r>
            <a:r>
              <a:rPr lang="zh-CN" altLang="en-US" b="0" i="0" dirty="0">
                <a:solidFill>
                  <a:srgbClr val="2A2B2E"/>
                </a:solidFill>
                <a:effectLst/>
                <a:latin typeface="PingFang SC"/>
              </a:rPr>
              <a:t>时是必选的，在配置策略</a:t>
            </a:r>
            <a:r>
              <a:rPr lang="en-US" altLang="zh-CN" b="0" i="0" dirty="0">
                <a:solidFill>
                  <a:srgbClr val="2A2B2E"/>
                </a:solidFill>
                <a:effectLst/>
                <a:latin typeface="PingFang SC"/>
              </a:rPr>
              <a:t>T</a:t>
            </a:r>
            <a:r>
              <a:rPr lang="zh-CN" altLang="en-US" b="0" i="0" dirty="0">
                <a:solidFill>
                  <a:srgbClr val="2A2B2E"/>
                </a:solidFill>
                <a:effectLst/>
                <a:latin typeface="PingFang SC"/>
              </a:rPr>
              <a:t>时是必选的。 </a:t>
            </a:r>
          </a:p>
          <a:p>
            <a:pPr algn="l"/>
            <a:r>
              <a:rPr lang="en-US" altLang="zh-CN" b="0" i="0" dirty="0">
                <a:solidFill>
                  <a:srgbClr val="2A2B2E"/>
                </a:solidFill>
                <a:effectLst/>
                <a:latin typeface="PingFang SC"/>
              </a:rPr>
              <a:t>16. </a:t>
            </a:r>
            <a:r>
              <a:rPr lang="zh-CN" altLang="en-US" b="0" i="0" dirty="0">
                <a:solidFill>
                  <a:srgbClr val="2A2B2E"/>
                </a:solidFill>
                <a:effectLst/>
                <a:latin typeface="PingFang SC"/>
              </a:rPr>
              <a:t>网络配置 </a:t>
            </a:r>
          </a:p>
          <a:p>
            <a:pPr algn="l"/>
            <a:r>
              <a:rPr lang="en-US" altLang="zh-CN" b="0" i="0" dirty="0">
                <a:solidFill>
                  <a:srgbClr val="2A2B2E"/>
                </a:solidFill>
                <a:effectLst/>
                <a:latin typeface="PingFang SC"/>
              </a:rPr>
              <a:t>-</a:t>
            </a:r>
            <a:r>
              <a:rPr lang="zh-CN" altLang="en-US" b="0" i="0" dirty="0">
                <a:solidFill>
                  <a:srgbClr val="2A2B2E"/>
                </a:solidFill>
                <a:effectLst/>
                <a:latin typeface="PingFang SC"/>
              </a:rPr>
              <a:t>不支持</a:t>
            </a:r>
            <a:r>
              <a:rPr lang="en-US" altLang="zh-CN" b="0" i="0" dirty="0">
                <a:solidFill>
                  <a:srgbClr val="2A2B2E"/>
                </a:solidFill>
                <a:effectLst/>
                <a:latin typeface="PingFang SC"/>
              </a:rPr>
              <a:t>/</a:t>
            </a:r>
            <a:r>
              <a:rPr lang="zh-CN" altLang="en-US" b="0" i="0" dirty="0">
                <a:solidFill>
                  <a:srgbClr val="2A2B2E"/>
                </a:solidFill>
                <a:effectLst/>
                <a:latin typeface="PingFang SC"/>
              </a:rPr>
              <a:t>不需要的配置</a:t>
            </a:r>
            <a:r>
              <a:rPr lang="en-US" altLang="zh-CN" b="0" i="0" dirty="0">
                <a:solidFill>
                  <a:srgbClr val="2A2B2E"/>
                </a:solidFill>
                <a:effectLst/>
                <a:latin typeface="PingFang SC"/>
              </a:rPr>
              <a:t>M(</a:t>
            </a:r>
            <a:r>
              <a:rPr lang="zh-CN" altLang="en-US" b="0" i="0" dirty="0">
                <a:solidFill>
                  <a:srgbClr val="2A2B2E"/>
                </a:solidFill>
                <a:effectLst/>
                <a:latin typeface="PingFang SC"/>
              </a:rPr>
              <a:t>减少所需的规格</a:t>
            </a:r>
            <a:r>
              <a:rPr lang="en-US" altLang="zh-CN" b="0" i="0" dirty="0">
                <a:solidFill>
                  <a:srgbClr val="2A2B2E"/>
                </a:solidFill>
                <a:effectLst/>
                <a:latin typeface="PingFang SC"/>
              </a:rPr>
              <a:t>)</a:t>
            </a:r>
            <a:r>
              <a:rPr lang="zh-CN" altLang="en-US" b="0" i="0" dirty="0">
                <a:solidFill>
                  <a:srgbClr val="2A2B2E"/>
                </a:solidFill>
                <a:effectLst/>
                <a:latin typeface="PingFang SC"/>
              </a:rPr>
              <a:t>，但必须为配置</a:t>
            </a:r>
            <a:r>
              <a:rPr lang="en-US" altLang="zh-CN" b="0" i="0" dirty="0">
                <a:solidFill>
                  <a:srgbClr val="2A2B2E"/>
                </a:solidFill>
                <a:effectLst/>
                <a:latin typeface="PingFang SC"/>
              </a:rPr>
              <a:t>T</a:t>
            </a:r>
            <a:r>
              <a:rPr lang="zh-CN" altLang="en-US" b="0" i="0" dirty="0">
                <a:solidFill>
                  <a:srgbClr val="2A2B2E"/>
                </a:solidFill>
                <a:effectLst/>
                <a:latin typeface="PingFang SC"/>
              </a:rPr>
              <a:t>。 </a:t>
            </a:r>
          </a:p>
          <a:p>
            <a:pPr algn="l"/>
            <a:r>
              <a:rPr lang="en-US" altLang="zh-CN" b="0" i="0" dirty="0">
                <a:solidFill>
                  <a:srgbClr val="2A2B2E"/>
                </a:solidFill>
                <a:effectLst/>
                <a:latin typeface="PingFang SC"/>
              </a:rPr>
              <a:t>17. </a:t>
            </a:r>
            <a:r>
              <a:rPr lang="zh-CN" altLang="en-US" b="0" i="0" dirty="0">
                <a:solidFill>
                  <a:srgbClr val="2A2B2E"/>
                </a:solidFill>
                <a:effectLst/>
                <a:latin typeface="PingFang SC"/>
              </a:rPr>
              <a:t>媒体传输：</a:t>
            </a:r>
            <a:r>
              <a:rPr lang="en-US" altLang="zh-CN" b="0" i="0" dirty="0">
                <a:solidFill>
                  <a:srgbClr val="2A2B2E"/>
                </a:solidFill>
                <a:effectLst/>
                <a:latin typeface="PingFang SC"/>
              </a:rPr>
              <a:t>RTP/UDP/RTSP/HTTP/TCP </a:t>
            </a:r>
          </a:p>
          <a:p>
            <a:pPr algn="l"/>
            <a:r>
              <a:rPr lang="zh-CN" altLang="en-US" b="0" i="0" dirty="0">
                <a:solidFill>
                  <a:srgbClr val="2A2B2E"/>
                </a:solidFill>
                <a:effectLst/>
                <a:latin typeface="PingFang SC"/>
              </a:rPr>
              <a:t>配置文件</a:t>
            </a:r>
            <a:r>
              <a:rPr lang="en-US" altLang="zh-CN" b="0" i="0" dirty="0">
                <a:solidFill>
                  <a:srgbClr val="2A2B2E"/>
                </a:solidFill>
                <a:effectLst/>
                <a:latin typeface="PingFang SC"/>
              </a:rPr>
              <a:t>M</a:t>
            </a:r>
            <a:r>
              <a:rPr lang="zh-CN" altLang="en-US" b="0" i="0" dirty="0">
                <a:solidFill>
                  <a:srgbClr val="2A2B2E"/>
                </a:solidFill>
                <a:effectLst/>
                <a:latin typeface="PingFang SC"/>
              </a:rPr>
              <a:t>和配置文件</a:t>
            </a:r>
            <a:r>
              <a:rPr lang="en-US" altLang="zh-CN" b="0" i="0" dirty="0">
                <a:solidFill>
                  <a:srgbClr val="2A2B2E"/>
                </a:solidFill>
                <a:effectLst/>
                <a:latin typeface="PingFang SC"/>
              </a:rPr>
              <a:t>T</a:t>
            </a:r>
            <a:r>
              <a:rPr lang="zh-CN" altLang="en-US" b="0" i="0" dirty="0">
                <a:solidFill>
                  <a:srgbClr val="2A2B2E"/>
                </a:solidFill>
                <a:effectLst/>
                <a:latin typeface="PingFang SC"/>
              </a:rPr>
              <a:t>必选。 </a:t>
            </a:r>
          </a:p>
          <a:p>
            <a:pPr algn="l"/>
            <a:r>
              <a:rPr lang="zh-CN" altLang="en-US" b="0" i="0" dirty="0">
                <a:solidFill>
                  <a:srgbClr val="2A2B2E"/>
                </a:solidFill>
                <a:effectLst/>
                <a:latin typeface="PingFang SC"/>
              </a:rPr>
              <a:t>要获得完整的列表，并查看配置文件</a:t>
            </a:r>
            <a:r>
              <a:rPr lang="en-US" altLang="zh-CN" b="0" i="0" dirty="0">
                <a:solidFill>
                  <a:srgbClr val="2A2B2E"/>
                </a:solidFill>
                <a:effectLst/>
                <a:latin typeface="PingFang SC"/>
              </a:rPr>
              <a:t>M</a:t>
            </a:r>
            <a:r>
              <a:rPr lang="zh-CN" altLang="en-US" b="0" i="0" dirty="0">
                <a:solidFill>
                  <a:srgbClr val="2A2B2E"/>
                </a:solidFill>
                <a:effectLst/>
                <a:latin typeface="PingFang SC"/>
              </a:rPr>
              <a:t>与其他</a:t>
            </a:r>
            <a:r>
              <a:rPr lang="en-US" altLang="zh-CN" b="0" i="0" dirty="0">
                <a:solidFill>
                  <a:srgbClr val="2A2B2E"/>
                </a:solidFill>
                <a:effectLst/>
                <a:latin typeface="PingFang SC"/>
              </a:rPr>
              <a:t>ONVIF</a:t>
            </a:r>
            <a:r>
              <a:rPr lang="zh-CN" altLang="en-US" b="0" i="0" dirty="0">
                <a:solidFill>
                  <a:srgbClr val="2A2B2E"/>
                </a:solidFill>
                <a:effectLst/>
                <a:latin typeface="PingFang SC"/>
              </a:rPr>
              <a:t>配置文件在支持的功能方面的比较，请访问</a:t>
            </a:r>
            <a:r>
              <a:rPr lang="en-US" altLang="zh-CN" b="0" i="0" dirty="0">
                <a:solidFill>
                  <a:srgbClr val="2A2B2E"/>
                </a:solidFill>
                <a:effectLst/>
                <a:latin typeface="PingFang SC"/>
              </a:rPr>
              <a:t>ONVIF</a:t>
            </a:r>
            <a:r>
              <a:rPr lang="zh-CN" altLang="en-US" b="0" i="0" dirty="0">
                <a:solidFill>
                  <a:srgbClr val="2A2B2E"/>
                </a:solidFill>
                <a:effectLst/>
                <a:latin typeface="PingFang SC"/>
              </a:rPr>
              <a:t>配置文件功能概述文档：</a:t>
            </a:r>
            <a:r>
              <a:rPr lang="en-US" altLang="zh-CN" b="0" i="0" dirty="0">
                <a:solidFill>
                  <a:srgbClr val="2A2B2E"/>
                </a:solidFill>
                <a:effectLst/>
                <a:latin typeface="PingFang SC"/>
              </a:rPr>
              <a:t>https</a:t>
            </a:r>
            <a:r>
              <a:rPr lang="zh-CN" altLang="en-US" b="0" i="0" dirty="0">
                <a:solidFill>
                  <a:srgbClr val="2A2B2E"/>
                </a:solidFill>
                <a:effectLst/>
                <a:latin typeface="PingFang SC"/>
              </a:rPr>
              <a:t>：</a:t>
            </a:r>
            <a:r>
              <a:rPr lang="en-US" altLang="zh-CN" b="0" i="0" dirty="0">
                <a:solidFill>
                  <a:srgbClr val="2A2B2E"/>
                </a:solidFill>
                <a:effectLst/>
                <a:latin typeface="PingFang SC"/>
              </a:rPr>
              <a:t>//www.onvif.org/profiles/ </a:t>
            </a:r>
          </a:p>
          <a:p>
            <a:pPr algn="l"/>
            <a:r>
              <a:rPr lang="zh-CN" altLang="en-US" b="0" i="0" dirty="0">
                <a:solidFill>
                  <a:srgbClr val="2A2B2E"/>
                </a:solidFill>
                <a:effectLst/>
                <a:latin typeface="PingFang SC"/>
              </a:rPr>
              <a:t>对于</a:t>
            </a:r>
            <a:r>
              <a:rPr lang="en-US" altLang="zh-CN" b="0" i="0" dirty="0">
                <a:solidFill>
                  <a:srgbClr val="2A2B2E"/>
                </a:solidFill>
                <a:effectLst/>
                <a:latin typeface="PingFang SC"/>
              </a:rPr>
              <a:t>Profile M</a:t>
            </a:r>
            <a:r>
              <a:rPr lang="zh-CN" altLang="en-US" b="0" i="0" dirty="0">
                <a:solidFill>
                  <a:srgbClr val="2A2B2E"/>
                </a:solidFill>
                <a:effectLst/>
                <a:latin typeface="PingFang SC"/>
              </a:rPr>
              <a:t>规范，请访问：</a:t>
            </a:r>
            <a:r>
              <a:rPr lang="en-US" altLang="zh-CN" b="0" i="0" dirty="0">
                <a:solidFill>
                  <a:srgbClr val="2A2B2E"/>
                </a:solidFill>
                <a:effectLst/>
                <a:latin typeface="PingFang SC"/>
              </a:rPr>
              <a:t>https</a:t>
            </a:r>
            <a:r>
              <a:rPr lang="zh-CN" altLang="en-US" b="0" i="0" dirty="0">
                <a:solidFill>
                  <a:srgbClr val="2A2B2E"/>
                </a:solidFill>
                <a:effectLst/>
                <a:latin typeface="PingFang SC"/>
              </a:rPr>
              <a:t>：</a:t>
            </a:r>
            <a:r>
              <a:rPr lang="en-US" altLang="zh-CN" b="0" i="0" dirty="0">
                <a:solidFill>
                  <a:srgbClr val="2A2B2E"/>
                </a:solidFill>
                <a:effectLst/>
                <a:latin typeface="PingFang SC"/>
              </a:rPr>
              <a:t>//www.onvif.org/profiles/profile-m/</a:t>
            </a:r>
          </a:p>
          <a:p>
            <a:pPr defTabSz="457120">
              <a:defRPr/>
            </a:pPr>
            <a:endParaRPr lang="en-US" b="1" dirty="0"/>
          </a:p>
        </p:txBody>
      </p:sp>
      <p:sp>
        <p:nvSpPr>
          <p:cNvPr id="4" name="Slide Number Placeholder 3"/>
          <p:cNvSpPr>
            <a:spLocks noGrp="1"/>
          </p:cNvSpPr>
          <p:nvPr>
            <p:ph type="sldNum" sz="quarter" idx="10"/>
          </p:nvPr>
        </p:nvSpPr>
        <p:spPr/>
        <p:txBody>
          <a:bodyPr/>
          <a:lstStyle/>
          <a:p>
            <a:fld id="{B3C8E694-4966-5143-A4E8-B8227A385C8A}" type="slidenum">
              <a:rPr lang="en-US" smtClean="0"/>
              <a:pPr/>
              <a:t>17</a:t>
            </a:fld>
            <a:endParaRPr lang="en-US" dirty="0"/>
          </a:p>
        </p:txBody>
      </p:sp>
    </p:spTree>
    <p:extLst>
      <p:ext uri="{BB962C8B-B14F-4D97-AF65-F5344CB8AC3E}">
        <p14:creationId xmlns:p14="http://schemas.microsoft.com/office/powerpoint/2010/main" val="29581003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zh-CN" altLang="en-US" b="0" i="0" dirty="0">
                <a:solidFill>
                  <a:srgbClr val="2A2B2E"/>
                </a:solidFill>
                <a:effectLst/>
                <a:latin typeface="PingFang SC"/>
              </a:rPr>
              <a:t>所有</a:t>
            </a:r>
            <a:r>
              <a:rPr lang="en-US" altLang="zh-CN" b="0" i="0" dirty="0">
                <a:solidFill>
                  <a:srgbClr val="2A2B2E"/>
                </a:solidFill>
                <a:effectLst/>
                <a:latin typeface="PingFang SC"/>
              </a:rPr>
              <a:t>ONVIF</a:t>
            </a:r>
            <a:r>
              <a:rPr lang="zh-CN" altLang="en-US" b="0" i="0" dirty="0">
                <a:solidFill>
                  <a:srgbClr val="2A2B2E"/>
                </a:solidFill>
                <a:effectLst/>
                <a:latin typeface="PingFang SC"/>
              </a:rPr>
              <a:t>配置文件都有强制和条件特性。那么客户怎样才能轻松地知道一个一致性产品支持哪些特性呢</a:t>
            </a:r>
            <a:r>
              <a:rPr lang="en-US" altLang="zh-CN" b="0" i="0" dirty="0">
                <a:solidFill>
                  <a:srgbClr val="2A2B2E"/>
                </a:solidFill>
                <a:effectLst/>
                <a:latin typeface="PingFang SC"/>
              </a:rPr>
              <a:t>? </a:t>
            </a:r>
          </a:p>
          <a:p>
            <a:pPr algn="l"/>
            <a:r>
              <a:rPr lang="zh-CN" altLang="en-US" b="0" i="0" dirty="0">
                <a:solidFill>
                  <a:srgbClr val="2A2B2E"/>
                </a:solidFill>
                <a:effectLst/>
                <a:latin typeface="PingFang SC"/>
              </a:rPr>
              <a:t>除了查看制造商产品数据表上的规格外，还有两种方法可以查找此信息。一种方式是公开的，另一种方式是对成员开放的。让我们先看一下公开可用的方法</a:t>
            </a:r>
          </a:p>
        </p:txBody>
      </p:sp>
      <p:sp>
        <p:nvSpPr>
          <p:cNvPr id="4" name="Slide Number Placeholder 3"/>
          <p:cNvSpPr>
            <a:spLocks noGrp="1"/>
          </p:cNvSpPr>
          <p:nvPr>
            <p:ph type="sldNum" sz="quarter" idx="5"/>
          </p:nvPr>
        </p:nvSpPr>
        <p:spPr/>
        <p:txBody>
          <a:bodyPr/>
          <a:lstStyle/>
          <a:p>
            <a:fld id="{B3C8E694-4966-5143-A4E8-B8227A385C8A}" type="slidenum">
              <a:rPr lang="en-US" smtClean="0"/>
              <a:pPr/>
              <a:t>18</a:t>
            </a:fld>
            <a:endParaRPr lang="en-US" dirty="0"/>
          </a:p>
        </p:txBody>
      </p:sp>
    </p:spTree>
    <p:extLst>
      <p:ext uri="{BB962C8B-B14F-4D97-AF65-F5344CB8AC3E}">
        <p14:creationId xmlns:p14="http://schemas.microsoft.com/office/powerpoint/2010/main" val="6846456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zh-CN" altLang="en-US" b="0" i="0" dirty="0">
                <a:solidFill>
                  <a:srgbClr val="2A2B2E"/>
                </a:solidFill>
                <a:effectLst/>
                <a:latin typeface="PingFang SC"/>
              </a:rPr>
              <a:t>了解支持哪些功能的第二种方法是通过使用</a:t>
            </a:r>
            <a:r>
              <a:rPr lang="en-US" altLang="zh-CN" b="0" i="0" dirty="0">
                <a:solidFill>
                  <a:srgbClr val="2A2B2E"/>
                </a:solidFill>
                <a:effectLst/>
                <a:latin typeface="PingFang SC"/>
              </a:rPr>
              <a:t>ONVIF</a:t>
            </a:r>
            <a:r>
              <a:rPr lang="zh-CN" altLang="en-US" b="0" i="0" dirty="0">
                <a:solidFill>
                  <a:srgbClr val="2A2B2E"/>
                </a:solidFill>
                <a:effectLst/>
                <a:latin typeface="PingFang SC"/>
              </a:rPr>
              <a:t>设备测试工具，该工具可用于所有</a:t>
            </a:r>
            <a:r>
              <a:rPr lang="en-US" altLang="zh-CN" b="0" i="0" dirty="0">
                <a:solidFill>
                  <a:srgbClr val="2A2B2E"/>
                </a:solidFill>
                <a:effectLst/>
                <a:latin typeface="PingFang SC"/>
              </a:rPr>
              <a:t>ONVIF</a:t>
            </a:r>
            <a:r>
              <a:rPr lang="zh-CN" altLang="en-US" b="0" i="0" dirty="0">
                <a:solidFill>
                  <a:srgbClr val="2A2B2E"/>
                </a:solidFill>
                <a:effectLst/>
                <a:latin typeface="PingFang SC"/>
              </a:rPr>
              <a:t>成员，包括观察者级成员，在</a:t>
            </a:r>
            <a:r>
              <a:rPr lang="en-US" altLang="zh-CN" b="0" i="0" dirty="0">
                <a:solidFill>
                  <a:srgbClr val="2A2B2E"/>
                </a:solidFill>
                <a:effectLst/>
                <a:latin typeface="PingFang SC"/>
              </a:rPr>
              <a:t>ONVIF</a:t>
            </a:r>
            <a:r>
              <a:rPr lang="zh-CN" altLang="en-US" b="0" i="0" dirty="0">
                <a:solidFill>
                  <a:srgbClr val="2A2B2E"/>
                </a:solidFill>
                <a:effectLst/>
                <a:latin typeface="PingFang SC"/>
              </a:rPr>
              <a:t>成员门户网站：</a:t>
            </a:r>
            <a:r>
              <a:rPr lang="en-US" altLang="zh-CN" b="0" i="0" dirty="0">
                <a:solidFill>
                  <a:srgbClr val="2A2B2E"/>
                </a:solidFill>
                <a:effectLst/>
                <a:latin typeface="PingFang SC"/>
              </a:rPr>
              <a:t>https</a:t>
            </a:r>
            <a:r>
              <a:rPr lang="zh-CN" altLang="en-US" b="0" i="0" dirty="0">
                <a:solidFill>
                  <a:srgbClr val="2A2B2E"/>
                </a:solidFill>
                <a:effectLst/>
                <a:latin typeface="PingFang SC"/>
              </a:rPr>
              <a:t>：</a:t>
            </a:r>
            <a:r>
              <a:rPr lang="en-US" altLang="zh-CN" b="0" i="0" dirty="0">
                <a:solidFill>
                  <a:srgbClr val="2A2B2E"/>
                </a:solidFill>
                <a:effectLst/>
                <a:latin typeface="PingFang SC"/>
              </a:rPr>
              <a:t>//www.onvif.org/member-portal</a:t>
            </a:r>
            <a:r>
              <a:rPr lang="zh-CN" altLang="en-US" b="0" i="0" dirty="0">
                <a:solidFill>
                  <a:srgbClr val="2A2B2E"/>
                </a:solidFill>
                <a:effectLst/>
                <a:latin typeface="PingFang SC"/>
              </a:rPr>
              <a:t>上 </a:t>
            </a:r>
          </a:p>
          <a:p>
            <a:pPr algn="l"/>
            <a:r>
              <a:rPr lang="zh-CN" altLang="en-US" b="0" i="0" dirty="0">
                <a:solidFill>
                  <a:srgbClr val="2A2B2E"/>
                </a:solidFill>
                <a:effectLst/>
                <a:latin typeface="PingFang SC"/>
              </a:rPr>
              <a:t>简单地打开测试工具，看看哪些特性是必须的，哪些是有条件的。 </a:t>
            </a:r>
          </a:p>
          <a:p>
            <a:pPr algn="l"/>
            <a:r>
              <a:rPr lang="zh-CN" altLang="en-US" b="0" i="0" dirty="0">
                <a:solidFill>
                  <a:srgbClr val="2A2B2E"/>
                </a:solidFill>
                <a:effectLst/>
                <a:latin typeface="PingFang SC"/>
              </a:rPr>
              <a:t>将工具连接到设备的</a:t>
            </a:r>
            <a:r>
              <a:rPr lang="en-US" altLang="zh-CN" b="0" i="0" dirty="0">
                <a:solidFill>
                  <a:srgbClr val="2A2B2E"/>
                </a:solidFill>
                <a:effectLst/>
                <a:latin typeface="PingFang SC"/>
              </a:rPr>
              <a:t>IP</a:t>
            </a:r>
            <a:r>
              <a:rPr lang="zh-CN" altLang="en-US" b="0" i="0" dirty="0">
                <a:solidFill>
                  <a:srgbClr val="2A2B2E"/>
                </a:solidFill>
                <a:effectLst/>
                <a:latin typeface="PingFang SC"/>
              </a:rPr>
              <a:t>地址。点击“刷新功能”菜单以获得支持和不支持的输出。</a:t>
            </a:r>
          </a:p>
        </p:txBody>
      </p:sp>
      <p:sp>
        <p:nvSpPr>
          <p:cNvPr id="4" name="Slide Number Placeholder 3"/>
          <p:cNvSpPr>
            <a:spLocks noGrp="1"/>
          </p:cNvSpPr>
          <p:nvPr>
            <p:ph type="sldNum" sz="quarter" idx="5"/>
          </p:nvPr>
        </p:nvSpPr>
        <p:spPr/>
        <p:txBody>
          <a:bodyPr/>
          <a:lstStyle/>
          <a:p>
            <a:fld id="{B3C8E694-4966-5143-A4E8-B8227A385C8A}" type="slidenum">
              <a:rPr lang="en-US" smtClean="0"/>
              <a:pPr/>
              <a:t>19</a:t>
            </a:fld>
            <a:endParaRPr lang="en-US" dirty="0"/>
          </a:p>
        </p:txBody>
      </p:sp>
    </p:spTree>
    <p:extLst>
      <p:ext uri="{BB962C8B-B14F-4D97-AF65-F5344CB8AC3E}">
        <p14:creationId xmlns:p14="http://schemas.microsoft.com/office/powerpoint/2010/main" val="7083973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zh-CN" altLang="en-US" b="0" i="0" dirty="0">
                <a:solidFill>
                  <a:srgbClr val="2A2B2E"/>
                </a:solidFill>
                <a:effectLst/>
                <a:latin typeface="PingFang SC"/>
              </a:rPr>
              <a:t>每个符合</a:t>
            </a:r>
            <a:r>
              <a:rPr lang="en-US" altLang="zh-CN" b="0" i="0" dirty="0">
                <a:solidFill>
                  <a:srgbClr val="2A2B2E"/>
                </a:solidFill>
                <a:effectLst/>
                <a:latin typeface="PingFang SC"/>
              </a:rPr>
              <a:t>ONVIF</a:t>
            </a:r>
            <a:r>
              <a:rPr lang="zh-CN" altLang="en-US" b="0" i="0" dirty="0">
                <a:solidFill>
                  <a:srgbClr val="2A2B2E"/>
                </a:solidFill>
                <a:effectLst/>
                <a:latin typeface="PingFang SC"/>
              </a:rPr>
              <a:t>标准的产品都有一份</a:t>
            </a:r>
            <a:r>
              <a:rPr lang="en-US" altLang="zh-CN" b="0" i="0" dirty="0">
                <a:solidFill>
                  <a:srgbClr val="2A2B2E"/>
                </a:solidFill>
                <a:effectLst/>
                <a:latin typeface="PingFang SC"/>
              </a:rPr>
              <a:t>ONVIF</a:t>
            </a:r>
            <a:r>
              <a:rPr lang="zh-CN" altLang="en-US" b="0" i="0" dirty="0">
                <a:solidFill>
                  <a:srgbClr val="2A2B2E"/>
                </a:solidFill>
                <a:effectLst/>
                <a:latin typeface="PingFang SC"/>
              </a:rPr>
              <a:t>标准声明</a:t>
            </a:r>
            <a:r>
              <a:rPr lang="en-US" altLang="zh-CN" b="0" i="0" dirty="0">
                <a:solidFill>
                  <a:srgbClr val="2A2B2E"/>
                </a:solidFill>
                <a:effectLst/>
                <a:latin typeface="PingFang SC"/>
              </a:rPr>
              <a:t>(</a:t>
            </a:r>
            <a:r>
              <a:rPr lang="en-US" altLang="zh-CN" b="0" i="0" dirty="0" err="1">
                <a:solidFill>
                  <a:srgbClr val="2A2B2E"/>
                </a:solidFill>
                <a:effectLst/>
                <a:latin typeface="PingFang SC"/>
              </a:rPr>
              <a:t>DoC</a:t>
            </a:r>
            <a:r>
              <a:rPr lang="en-US" altLang="zh-CN" b="0" i="0" dirty="0">
                <a:solidFill>
                  <a:srgbClr val="2A2B2E"/>
                </a:solidFill>
                <a:effectLst/>
                <a:latin typeface="PingFang SC"/>
              </a:rPr>
              <a:t>)</a:t>
            </a:r>
            <a:r>
              <a:rPr lang="zh-CN" altLang="en-US" b="0" i="0" dirty="0">
                <a:solidFill>
                  <a:srgbClr val="2A2B2E"/>
                </a:solidFill>
                <a:effectLst/>
                <a:latin typeface="PingFang SC"/>
              </a:rPr>
              <a:t>文档，可通过</a:t>
            </a:r>
            <a:r>
              <a:rPr lang="en-US" altLang="zh-CN" b="0" i="0" dirty="0">
                <a:solidFill>
                  <a:srgbClr val="2A2B2E"/>
                </a:solidFill>
                <a:effectLst/>
                <a:latin typeface="PingFang SC"/>
              </a:rPr>
              <a:t>www.onvif.org/conformant-products/</a:t>
            </a:r>
            <a:r>
              <a:rPr lang="zh-CN" altLang="en-US" b="0" i="0" dirty="0">
                <a:solidFill>
                  <a:srgbClr val="2A2B2E"/>
                </a:solidFill>
                <a:effectLst/>
                <a:latin typeface="PingFang SC"/>
              </a:rPr>
              <a:t>上的符合产品网页公开访问。这里我们展示一个一致性设备的例子。 </a:t>
            </a:r>
          </a:p>
          <a:p>
            <a:pPr algn="l"/>
            <a:r>
              <a:rPr lang="zh-CN" altLang="en-US" b="0" i="0" dirty="0">
                <a:solidFill>
                  <a:srgbClr val="2A2B2E"/>
                </a:solidFill>
                <a:effectLst/>
                <a:latin typeface="PingFang SC"/>
              </a:rPr>
              <a:t>下载</a:t>
            </a:r>
            <a:r>
              <a:rPr lang="en-US" altLang="zh-CN" b="0" i="0" dirty="0" err="1">
                <a:solidFill>
                  <a:srgbClr val="2A2B2E"/>
                </a:solidFill>
                <a:effectLst/>
                <a:latin typeface="PingFang SC"/>
              </a:rPr>
              <a:t>DoC</a:t>
            </a:r>
            <a:r>
              <a:rPr lang="zh-CN" altLang="en-US" b="0" i="0" dirty="0">
                <a:solidFill>
                  <a:srgbClr val="2A2B2E"/>
                </a:solidFill>
                <a:effectLst/>
                <a:latin typeface="PingFang SC"/>
              </a:rPr>
              <a:t>时，该文档将显示产品支持的配置文件的特性。我们在这里展示了受支持的</a:t>
            </a:r>
            <a:r>
              <a:rPr lang="en-US" altLang="zh-CN" b="0" i="0" dirty="0">
                <a:solidFill>
                  <a:srgbClr val="2A2B2E"/>
                </a:solidFill>
                <a:effectLst/>
                <a:latin typeface="PingFang SC"/>
              </a:rPr>
              <a:t>Profile M</a:t>
            </a:r>
            <a:r>
              <a:rPr lang="zh-CN" altLang="en-US" b="0" i="0" dirty="0">
                <a:solidFill>
                  <a:srgbClr val="2A2B2E"/>
                </a:solidFill>
                <a:effectLst/>
                <a:latin typeface="PingFang SC"/>
              </a:rPr>
              <a:t>特性的快照。</a:t>
            </a:r>
          </a:p>
        </p:txBody>
      </p:sp>
      <p:sp>
        <p:nvSpPr>
          <p:cNvPr id="4" name="Slide Number Placeholder 3"/>
          <p:cNvSpPr>
            <a:spLocks noGrp="1"/>
          </p:cNvSpPr>
          <p:nvPr>
            <p:ph type="sldNum" sz="quarter" idx="5"/>
          </p:nvPr>
        </p:nvSpPr>
        <p:spPr/>
        <p:txBody>
          <a:bodyPr/>
          <a:lstStyle/>
          <a:p>
            <a:fld id="{B3C8E694-4966-5143-A4E8-B8227A385C8A}" type="slidenum">
              <a:rPr lang="en-US" smtClean="0"/>
              <a:pPr/>
              <a:t>20</a:t>
            </a:fld>
            <a:endParaRPr lang="en-US" dirty="0"/>
          </a:p>
        </p:txBody>
      </p:sp>
    </p:spTree>
    <p:extLst>
      <p:ext uri="{BB962C8B-B14F-4D97-AF65-F5344CB8AC3E}">
        <p14:creationId xmlns:p14="http://schemas.microsoft.com/office/powerpoint/2010/main" val="286346176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4" Type="http://schemas.microsoft.com/office/2007/relationships/hdphoto" Target="../media/hdphoto1.wdp"/></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2B968DB6-89A9-3848-92AF-BB5452784745}"/>
              </a:ext>
            </a:extLst>
          </p:cNvPr>
          <p:cNvPicPr>
            <a:picLocks noChangeAspect="1"/>
          </p:cNvPicPr>
          <p:nvPr userDrawn="1"/>
        </p:nvPicPr>
        <p:blipFill>
          <a:blip r:embed="rId2"/>
          <a:stretch>
            <a:fillRect/>
          </a:stretch>
        </p:blipFill>
        <p:spPr>
          <a:xfrm>
            <a:off x="0" y="0"/>
            <a:ext cx="9144000" cy="5169408"/>
          </a:xfrm>
          <a:prstGeom prst="rect">
            <a:avLst/>
          </a:prstGeom>
        </p:spPr>
      </p:pic>
      <p:sp>
        <p:nvSpPr>
          <p:cNvPr id="14" name="Rectangle 13">
            <a:extLst>
              <a:ext uri="{FF2B5EF4-FFF2-40B4-BE49-F238E27FC236}">
                <a16:creationId xmlns:a16="http://schemas.microsoft.com/office/drawing/2014/main" id="{ECF4AAB1-AEA3-1A49-BA69-42E528F7B359}"/>
              </a:ext>
            </a:extLst>
          </p:cNvPr>
          <p:cNvSpPr/>
          <p:nvPr userDrawn="1"/>
        </p:nvSpPr>
        <p:spPr>
          <a:xfrm>
            <a:off x="0" y="0"/>
            <a:ext cx="9144000" cy="734277"/>
          </a:xfrm>
          <a:prstGeom prst="rect">
            <a:avLst/>
          </a:prstGeom>
          <a:solidFill>
            <a:schemeClr val="bg1">
              <a:alpha val="8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Content Placeholder 2">
            <a:extLst>
              <a:ext uri="{FF2B5EF4-FFF2-40B4-BE49-F238E27FC236}">
                <a16:creationId xmlns:a16="http://schemas.microsoft.com/office/drawing/2014/main" id="{4A27BAEB-A5F5-F64A-A6A1-987FD588324E}"/>
              </a:ext>
            </a:extLst>
          </p:cNvPr>
          <p:cNvSpPr>
            <a:spLocks noGrp="1"/>
          </p:cNvSpPr>
          <p:nvPr>
            <p:ph idx="23" hasCustomPrompt="1"/>
          </p:nvPr>
        </p:nvSpPr>
        <p:spPr>
          <a:xfrm>
            <a:off x="0" y="734277"/>
            <a:ext cx="9144000" cy="1422400"/>
          </a:xfrm>
          <a:prstGeom prst="rect">
            <a:avLst/>
          </a:prstGeom>
          <a:gradFill>
            <a:gsLst>
              <a:gs pos="0">
                <a:srgbClr val="213081">
                  <a:alpha val="90000"/>
                </a:srgbClr>
              </a:gs>
              <a:gs pos="100000">
                <a:schemeClr val="tx1"/>
              </a:gs>
            </a:gsLst>
            <a:lin ang="0" scaled="0"/>
          </a:gradFill>
        </p:spPr>
        <p:txBody>
          <a:bodyPr vert="horz" lIns="731520" tIns="45720" rIns="91440" bIns="45720" rtlCol="0" anchor="ctr" anchorCtr="0">
            <a:noAutofit/>
          </a:bodyPr>
          <a:lstStyle>
            <a:lvl1pPr>
              <a:buFontTx/>
              <a:buNone/>
              <a:defRPr lang="en-US" sz="2800" dirty="0" smtClean="0">
                <a:solidFill>
                  <a:schemeClr val="bg1"/>
                </a:solidFill>
              </a:defRPr>
            </a:lvl1pPr>
          </a:lstStyle>
          <a:p>
            <a:pPr marL="0" lvl="0" indent="0">
              <a:buNone/>
            </a:pPr>
            <a:r>
              <a:rPr lang="en-US" dirty="0"/>
              <a:t>Click to edit Master text styles</a:t>
            </a:r>
          </a:p>
        </p:txBody>
      </p:sp>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6168" y="218215"/>
            <a:ext cx="2786290" cy="297845"/>
          </a:xfrm>
          <a:prstGeom prst="rect">
            <a:avLst/>
          </a:prstGeom>
        </p:spPr>
      </p:pic>
    </p:spTree>
    <p:extLst>
      <p:ext uri="{BB962C8B-B14F-4D97-AF65-F5344CB8AC3E}">
        <p14:creationId xmlns:p14="http://schemas.microsoft.com/office/powerpoint/2010/main" val="1728351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Inside Slide Body Copy">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719969" y="1149063"/>
            <a:ext cx="7783529" cy="3394472"/>
          </a:xfrm>
          <a:prstGeom prst="rect">
            <a:avLst/>
          </a:prstGeom>
        </p:spPr>
        <p:txBody>
          <a:bodyPr>
            <a:normAutofit/>
          </a:bodyPr>
          <a:lstStyle>
            <a:lvl1pPr marL="182880" marR="0" indent="-182880" algn="l" defTabSz="457200" rtl="0" eaLnBrk="1" fontAlgn="auto" latinLnBrk="0" hangingPunct="1">
              <a:lnSpc>
                <a:spcPct val="100000"/>
              </a:lnSpc>
              <a:spcBef>
                <a:spcPts val="1200"/>
              </a:spcBef>
              <a:spcAft>
                <a:spcPts val="0"/>
              </a:spcAft>
              <a:buClrTx/>
              <a:buSzTx/>
              <a:buFont typeface="Arial"/>
              <a:buChar char="•"/>
              <a:tabLst/>
              <a:defRPr sz="1800" baseline="0">
                <a:solidFill>
                  <a:srgbClr val="5A5A59"/>
                </a:solidFill>
                <a:latin typeface="Arial"/>
                <a:cs typeface="Arial"/>
              </a:defRPr>
            </a:lvl1pPr>
            <a:lvl2pPr marL="365760" indent="-182880">
              <a:spcBef>
                <a:spcPts val="600"/>
              </a:spcBef>
              <a:buFont typeface="Arial"/>
              <a:buChar char="•"/>
              <a:defRPr sz="1400" baseline="0">
                <a:solidFill>
                  <a:srgbClr val="5A5A59"/>
                </a:solidFill>
                <a:latin typeface="Arial"/>
                <a:cs typeface="Arial"/>
              </a:defRPr>
            </a:lvl2pPr>
            <a:lvl3pPr marL="502920" indent="-182880">
              <a:spcBef>
                <a:spcPts val="300"/>
              </a:spcBef>
              <a:buFont typeface="Arial"/>
              <a:buChar char="•"/>
              <a:defRPr sz="1200">
                <a:solidFill>
                  <a:srgbClr val="5A5A59"/>
                </a:solidFill>
                <a:latin typeface="Arial"/>
                <a:cs typeface="Arial"/>
              </a:defRPr>
            </a:lvl3pPr>
            <a:lvl4pPr marL="731520" indent="-182880">
              <a:spcBef>
                <a:spcPts val="400"/>
              </a:spcBef>
              <a:buFont typeface="Arial"/>
              <a:buChar char="•"/>
              <a:defRPr sz="1000" baseline="0">
                <a:solidFill>
                  <a:srgbClr val="5A5A59"/>
                </a:solidFill>
                <a:latin typeface="Arial"/>
                <a:cs typeface="Arial"/>
              </a:defRPr>
            </a:lvl4pPr>
            <a:lvl5pPr marL="1828800" indent="0">
              <a:buNone/>
              <a:defRPr sz="900"/>
            </a:lvl5pPr>
          </a:lstStyle>
          <a:p>
            <a:pPr marL="182880" marR="0" lvl="0" indent="-182880" algn="l" defTabSz="457200" rtl="0" eaLnBrk="1" fontAlgn="auto" latinLnBrk="0" hangingPunct="1">
              <a:lnSpc>
                <a:spcPct val="100000"/>
              </a:lnSpc>
              <a:spcBef>
                <a:spcPts val="1200"/>
              </a:spcBef>
              <a:spcAft>
                <a:spcPts val="0"/>
              </a:spcAft>
              <a:buClrTx/>
              <a:buSzTx/>
              <a:buFont typeface="Arial"/>
              <a:buChar char="•"/>
              <a:tabLst/>
              <a:defRPr/>
            </a:pPr>
            <a:r>
              <a:rPr lang="en-US" dirty="0"/>
              <a:t>Body copy and first level bullets </a:t>
            </a:r>
            <a:r>
              <a:rPr lang="en-US" dirty="0" err="1"/>
              <a:t>uis</a:t>
            </a:r>
            <a:r>
              <a:rPr lang="en-US" dirty="0"/>
              <a:t> a </a:t>
            </a:r>
            <a:r>
              <a:rPr lang="en-US" dirty="0" err="1"/>
              <a:t>enim</a:t>
            </a:r>
            <a:r>
              <a:rPr lang="en-US" dirty="0"/>
              <a:t> sit </a:t>
            </a:r>
            <a:r>
              <a:rPr lang="en-US" dirty="0" err="1"/>
              <a:t>amet</a:t>
            </a:r>
            <a:r>
              <a:rPr lang="en-US" dirty="0"/>
              <a:t> </a:t>
            </a:r>
            <a:r>
              <a:rPr lang="en-US" dirty="0" err="1"/>
              <a:t>metus</a:t>
            </a:r>
            <a:r>
              <a:rPr lang="en-US" dirty="0"/>
              <a:t> </a:t>
            </a:r>
            <a:r>
              <a:rPr lang="en-US" dirty="0" err="1"/>
              <a:t>consequat</a:t>
            </a:r>
            <a:r>
              <a:rPr lang="en-US" dirty="0"/>
              <a:t> </a:t>
            </a:r>
            <a:r>
              <a:rPr lang="en-US" dirty="0" err="1"/>
              <a:t>consectetur</a:t>
            </a:r>
            <a:endParaRPr lang="en-US" dirty="0"/>
          </a:p>
          <a:p>
            <a:pPr lvl="1"/>
            <a:r>
              <a:rPr lang="en-US" dirty="0"/>
              <a:t>Second Level bullets </a:t>
            </a:r>
          </a:p>
          <a:p>
            <a:pPr lvl="2"/>
            <a:r>
              <a:rPr lang="en-US" dirty="0"/>
              <a:t>Third level bullets</a:t>
            </a:r>
          </a:p>
          <a:p>
            <a:pPr lvl="3"/>
            <a:r>
              <a:rPr lang="en-US" dirty="0"/>
              <a:t>Fourth level bullets</a:t>
            </a:r>
          </a:p>
          <a:p>
            <a:pPr lvl="0"/>
            <a:r>
              <a:rPr lang="en-US" dirty="0"/>
              <a:t>Resume body copy</a:t>
            </a:r>
          </a:p>
        </p:txBody>
      </p:sp>
      <p:sp>
        <p:nvSpPr>
          <p:cNvPr id="7" name="Slide Number Placeholder 5"/>
          <p:cNvSpPr txBox="1">
            <a:spLocks/>
          </p:cNvSpPr>
          <p:nvPr userDrawn="1"/>
        </p:nvSpPr>
        <p:spPr>
          <a:xfrm>
            <a:off x="8503499" y="4750267"/>
            <a:ext cx="343881" cy="273844"/>
          </a:xfrm>
          <a:prstGeom prst="rect">
            <a:avLst/>
          </a:prstGeom>
        </p:spPr>
        <p:txBody>
          <a:bodyPr vert="horz" lIns="91440" tIns="45720" rIns="91440" bIns="45720" rtlCol="0" anchor="ctr"/>
          <a:lstStyle>
            <a:defPPr>
              <a:defRPr lang="en-US"/>
            </a:defPPr>
            <a:lvl1pPr marL="0" algn="r"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1AF2B4D-6B12-4EDF-87BB-2B55CECB6611}" type="slidenum">
              <a:rPr lang="en-US" sz="900" smtClean="0">
                <a:solidFill>
                  <a:schemeClr val="bg1">
                    <a:lumMod val="65000"/>
                  </a:schemeClr>
                </a:solidFill>
              </a:rPr>
              <a:pPr/>
              <a:t>‹#›</a:t>
            </a:fld>
            <a:endParaRPr lang="en-US" sz="900" dirty="0">
              <a:solidFill>
                <a:schemeClr val="bg1">
                  <a:lumMod val="65000"/>
                </a:schemeClr>
              </a:solidFill>
            </a:endParaRPr>
          </a:p>
        </p:txBody>
      </p:sp>
      <p:sp>
        <p:nvSpPr>
          <p:cNvPr id="10" name="Title 1"/>
          <p:cNvSpPr>
            <a:spLocks noGrp="1"/>
          </p:cNvSpPr>
          <p:nvPr>
            <p:ph type="title"/>
          </p:nvPr>
        </p:nvSpPr>
        <p:spPr>
          <a:xfrm>
            <a:off x="719969" y="520104"/>
            <a:ext cx="7783531" cy="428580"/>
          </a:xfrm>
          <a:prstGeom prst="rect">
            <a:avLst/>
          </a:prstGeom>
        </p:spPr>
        <p:txBody>
          <a:bodyPr>
            <a:noAutofit/>
          </a:bodyPr>
          <a:lstStyle>
            <a:lvl1pPr algn="l">
              <a:defRPr sz="2400">
                <a:solidFill>
                  <a:schemeClr val="tx1"/>
                </a:solidFill>
                <a:latin typeface="Arial"/>
                <a:cs typeface="Arial"/>
              </a:defRPr>
            </a:lvl1pPr>
          </a:lstStyle>
          <a:p>
            <a:r>
              <a:rPr lang="en-US" dirty="0"/>
              <a:t>Click to edit Master title style</a:t>
            </a:r>
          </a:p>
        </p:txBody>
      </p:sp>
      <p:cxnSp>
        <p:nvCxnSpPr>
          <p:cNvPr id="12" name="Straight Connector 11">
            <a:extLst>
              <a:ext uri="{FF2B5EF4-FFF2-40B4-BE49-F238E27FC236}">
                <a16:creationId xmlns:a16="http://schemas.microsoft.com/office/drawing/2014/main" id="{0359C803-6C53-CA4C-8EC7-15BF2D2DFD6A}"/>
              </a:ext>
            </a:extLst>
          </p:cNvPr>
          <p:cNvCxnSpPr/>
          <p:nvPr userDrawn="1"/>
        </p:nvCxnSpPr>
        <p:spPr>
          <a:xfrm>
            <a:off x="719969" y="4644571"/>
            <a:ext cx="7783530" cy="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3" name="Rectangle 12">
            <a:extLst>
              <a:ext uri="{FF2B5EF4-FFF2-40B4-BE49-F238E27FC236}">
                <a16:creationId xmlns:a16="http://schemas.microsoft.com/office/drawing/2014/main" id="{8954BE70-EEFE-8047-B56E-11F3D0FD18C9}"/>
              </a:ext>
            </a:extLst>
          </p:cNvPr>
          <p:cNvSpPr/>
          <p:nvPr userDrawn="1"/>
        </p:nvSpPr>
        <p:spPr>
          <a:xfrm>
            <a:off x="0" y="0"/>
            <a:ext cx="9144000" cy="152400"/>
          </a:xfrm>
          <a:prstGeom prst="rect">
            <a:avLst/>
          </a:prstGeom>
          <a:gradFill>
            <a:gsLst>
              <a:gs pos="0">
                <a:srgbClr val="213081"/>
              </a:gs>
              <a:gs pos="100000">
                <a:schemeClr val="tx1"/>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6182C362-DA22-6A40-9F6F-783CDE04A8D9}"/>
              </a:ext>
            </a:extLst>
          </p:cNvPr>
          <p:cNvSpPr>
            <a:spLocks noGrp="1"/>
          </p:cNvSpPr>
          <p:nvPr>
            <p:ph type="ftr" sz="quarter" idx="10"/>
          </p:nvPr>
        </p:nvSpPr>
        <p:spPr/>
        <p:txBody>
          <a:bodyPr/>
          <a:lstStyle/>
          <a:p>
            <a:r>
              <a:rPr lang="en-US" dirty="0"/>
              <a:t>Presentation Title Text Treatment</a:t>
            </a:r>
          </a:p>
        </p:txBody>
      </p:sp>
      <p:pic>
        <p:nvPicPr>
          <p:cNvPr id="11" name="Picture 10">
            <a:extLst>
              <a:ext uri="{FF2B5EF4-FFF2-40B4-BE49-F238E27FC236}">
                <a16:creationId xmlns:a16="http://schemas.microsoft.com/office/drawing/2014/main" id="{15717F8C-ADD8-4794-A114-ABF34EF4456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9969" y="4795990"/>
            <a:ext cx="2024289" cy="216390"/>
          </a:xfrm>
          <a:prstGeom prst="rect">
            <a:avLst/>
          </a:prstGeom>
        </p:spPr>
      </p:pic>
    </p:spTree>
    <p:extLst>
      <p:ext uri="{BB962C8B-B14F-4D97-AF65-F5344CB8AC3E}">
        <p14:creationId xmlns:p14="http://schemas.microsoft.com/office/powerpoint/2010/main" val="36559782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side Slide Body Copy">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719970" y="1149063"/>
            <a:ext cx="4555022" cy="3394472"/>
          </a:xfrm>
          <a:prstGeom prst="rect">
            <a:avLst/>
          </a:prstGeom>
        </p:spPr>
        <p:txBody>
          <a:bodyPr>
            <a:normAutofit/>
          </a:bodyPr>
          <a:lstStyle>
            <a:lvl1pPr marL="182880" marR="0" indent="-182880" algn="l" defTabSz="457200" rtl="0" eaLnBrk="1" fontAlgn="auto" latinLnBrk="0" hangingPunct="1">
              <a:lnSpc>
                <a:spcPct val="100000"/>
              </a:lnSpc>
              <a:spcBef>
                <a:spcPts val="1200"/>
              </a:spcBef>
              <a:spcAft>
                <a:spcPts val="0"/>
              </a:spcAft>
              <a:buClrTx/>
              <a:buSzTx/>
              <a:buFont typeface="Arial"/>
              <a:buChar char="•"/>
              <a:tabLst/>
              <a:defRPr sz="1800" baseline="0">
                <a:solidFill>
                  <a:srgbClr val="5A5A59"/>
                </a:solidFill>
                <a:latin typeface="Arial"/>
                <a:cs typeface="Arial"/>
              </a:defRPr>
            </a:lvl1pPr>
            <a:lvl2pPr marL="365760" indent="-182880">
              <a:spcBef>
                <a:spcPts val="600"/>
              </a:spcBef>
              <a:buFont typeface="Arial"/>
              <a:buChar char="•"/>
              <a:defRPr sz="1400" baseline="0">
                <a:solidFill>
                  <a:srgbClr val="5A5A59"/>
                </a:solidFill>
                <a:latin typeface="Arial"/>
                <a:cs typeface="Arial"/>
              </a:defRPr>
            </a:lvl2pPr>
            <a:lvl3pPr marL="502920" indent="-182880">
              <a:spcBef>
                <a:spcPts val="300"/>
              </a:spcBef>
              <a:buFont typeface="Arial"/>
              <a:buChar char="•"/>
              <a:defRPr sz="1200">
                <a:solidFill>
                  <a:srgbClr val="5A5A59"/>
                </a:solidFill>
                <a:latin typeface="Arial"/>
                <a:cs typeface="Arial"/>
              </a:defRPr>
            </a:lvl3pPr>
            <a:lvl4pPr marL="731520" indent="-182880">
              <a:spcBef>
                <a:spcPts val="400"/>
              </a:spcBef>
              <a:buFont typeface="Arial"/>
              <a:buChar char="•"/>
              <a:defRPr sz="1000" baseline="0">
                <a:solidFill>
                  <a:srgbClr val="5A5A59"/>
                </a:solidFill>
                <a:latin typeface="Arial"/>
                <a:cs typeface="Arial"/>
              </a:defRPr>
            </a:lvl4pPr>
            <a:lvl5pPr marL="1828800" indent="0">
              <a:buNone/>
              <a:defRPr sz="900"/>
            </a:lvl5pPr>
          </a:lstStyle>
          <a:p>
            <a:pPr marL="182880" marR="0" lvl="0" indent="-182880" algn="l" defTabSz="457200" rtl="0" eaLnBrk="1" fontAlgn="auto" latinLnBrk="0" hangingPunct="1">
              <a:lnSpc>
                <a:spcPct val="100000"/>
              </a:lnSpc>
              <a:spcBef>
                <a:spcPts val="1200"/>
              </a:spcBef>
              <a:spcAft>
                <a:spcPts val="0"/>
              </a:spcAft>
              <a:buClrTx/>
              <a:buSzTx/>
              <a:buFont typeface="Arial"/>
              <a:buChar char="•"/>
              <a:tabLst/>
              <a:defRPr/>
            </a:pPr>
            <a:r>
              <a:rPr lang="en-US" dirty="0"/>
              <a:t>Body copy and first level bullets </a:t>
            </a:r>
            <a:r>
              <a:rPr lang="en-US" dirty="0" err="1"/>
              <a:t>uis</a:t>
            </a:r>
            <a:r>
              <a:rPr lang="en-US" dirty="0"/>
              <a:t> a </a:t>
            </a:r>
            <a:r>
              <a:rPr lang="en-US" dirty="0" err="1"/>
              <a:t>enim</a:t>
            </a:r>
            <a:r>
              <a:rPr lang="en-US" dirty="0"/>
              <a:t> sit </a:t>
            </a:r>
            <a:r>
              <a:rPr lang="en-US" dirty="0" err="1"/>
              <a:t>amet</a:t>
            </a:r>
            <a:r>
              <a:rPr lang="en-US" dirty="0"/>
              <a:t> </a:t>
            </a:r>
            <a:r>
              <a:rPr lang="en-US" dirty="0" err="1"/>
              <a:t>metus</a:t>
            </a:r>
            <a:r>
              <a:rPr lang="en-US" dirty="0"/>
              <a:t> </a:t>
            </a:r>
            <a:r>
              <a:rPr lang="en-US" dirty="0" err="1"/>
              <a:t>consequat</a:t>
            </a:r>
            <a:r>
              <a:rPr lang="en-US" dirty="0"/>
              <a:t> </a:t>
            </a:r>
            <a:r>
              <a:rPr lang="en-US" dirty="0" err="1"/>
              <a:t>consectetur</a:t>
            </a:r>
            <a:endParaRPr lang="en-US" dirty="0"/>
          </a:p>
          <a:p>
            <a:pPr lvl="1"/>
            <a:r>
              <a:rPr lang="en-US" dirty="0"/>
              <a:t>Second Level bullets </a:t>
            </a:r>
          </a:p>
          <a:p>
            <a:pPr lvl="2"/>
            <a:r>
              <a:rPr lang="en-US" dirty="0"/>
              <a:t>Third level bullets</a:t>
            </a:r>
          </a:p>
          <a:p>
            <a:pPr lvl="3"/>
            <a:r>
              <a:rPr lang="en-US" dirty="0"/>
              <a:t>Fourth level bullets</a:t>
            </a:r>
          </a:p>
          <a:p>
            <a:pPr lvl="0"/>
            <a:r>
              <a:rPr lang="en-US" dirty="0"/>
              <a:t>Resume body copy</a:t>
            </a:r>
          </a:p>
        </p:txBody>
      </p:sp>
      <p:sp>
        <p:nvSpPr>
          <p:cNvPr id="7" name="Slide Number Placeholder 5"/>
          <p:cNvSpPr txBox="1">
            <a:spLocks/>
          </p:cNvSpPr>
          <p:nvPr userDrawn="1"/>
        </p:nvSpPr>
        <p:spPr>
          <a:xfrm>
            <a:off x="8503499" y="4750267"/>
            <a:ext cx="343881" cy="273844"/>
          </a:xfrm>
          <a:prstGeom prst="rect">
            <a:avLst/>
          </a:prstGeom>
        </p:spPr>
        <p:txBody>
          <a:bodyPr vert="horz" lIns="91440" tIns="45720" rIns="91440" bIns="45720" rtlCol="0" anchor="ctr"/>
          <a:lstStyle>
            <a:defPPr>
              <a:defRPr lang="en-US"/>
            </a:defPPr>
            <a:lvl1pPr marL="0" algn="r"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1AF2B4D-6B12-4EDF-87BB-2B55CECB6611}" type="slidenum">
              <a:rPr lang="en-US" sz="900" smtClean="0">
                <a:solidFill>
                  <a:schemeClr val="bg1">
                    <a:lumMod val="65000"/>
                  </a:schemeClr>
                </a:solidFill>
              </a:rPr>
              <a:pPr/>
              <a:t>‹#›</a:t>
            </a:fld>
            <a:endParaRPr lang="en-US" sz="900" dirty="0">
              <a:solidFill>
                <a:schemeClr val="bg1">
                  <a:lumMod val="65000"/>
                </a:schemeClr>
              </a:solidFill>
            </a:endParaRPr>
          </a:p>
        </p:txBody>
      </p:sp>
      <p:sp>
        <p:nvSpPr>
          <p:cNvPr id="6" name="Picture Placeholder 5"/>
          <p:cNvSpPr>
            <a:spLocks noGrp="1"/>
          </p:cNvSpPr>
          <p:nvPr>
            <p:ph type="pic" sz="quarter" idx="12" hasCustomPrompt="1"/>
          </p:nvPr>
        </p:nvSpPr>
        <p:spPr>
          <a:xfrm>
            <a:off x="5404175" y="1149062"/>
            <a:ext cx="3100063" cy="1629763"/>
          </a:xfrm>
          <a:prstGeom prst="rect">
            <a:avLst/>
          </a:prstGeom>
        </p:spPr>
        <p:txBody>
          <a:bodyPr>
            <a:normAutofit/>
          </a:bodyPr>
          <a:lstStyle>
            <a:lvl1pPr marL="0" indent="0">
              <a:buFontTx/>
              <a:buNone/>
              <a:defRPr sz="900">
                <a:solidFill>
                  <a:srgbClr val="5A5A59"/>
                </a:solidFill>
                <a:latin typeface="Arial"/>
              </a:defRPr>
            </a:lvl1pPr>
          </a:lstStyle>
          <a:p>
            <a:r>
              <a:rPr lang="en-US" dirty="0"/>
              <a:t>Insert Picture</a:t>
            </a:r>
          </a:p>
        </p:txBody>
      </p:sp>
      <p:sp>
        <p:nvSpPr>
          <p:cNvPr id="9" name="Picture Placeholder 5"/>
          <p:cNvSpPr>
            <a:spLocks noGrp="1"/>
          </p:cNvSpPr>
          <p:nvPr>
            <p:ph type="pic" sz="quarter" idx="13" hasCustomPrompt="1"/>
          </p:nvPr>
        </p:nvSpPr>
        <p:spPr>
          <a:xfrm>
            <a:off x="5404175" y="2885704"/>
            <a:ext cx="3100063" cy="1657831"/>
          </a:xfrm>
          <a:prstGeom prst="rect">
            <a:avLst/>
          </a:prstGeom>
        </p:spPr>
        <p:txBody>
          <a:bodyPr>
            <a:normAutofit/>
          </a:bodyPr>
          <a:lstStyle>
            <a:lvl1pPr marL="0" indent="0">
              <a:buFontTx/>
              <a:buNone/>
              <a:defRPr sz="900">
                <a:solidFill>
                  <a:srgbClr val="5A5A59"/>
                </a:solidFill>
                <a:latin typeface="Arial"/>
              </a:defRPr>
            </a:lvl1pPr>
          </a:lstStyle>
          <a:p>
            <a:r>
              <a:rPr lang="en-US" dirty="0"/>
              <a:t>Insert Picture</a:t>
            </a:r>
          </a:p>
        </p:txBody>
      </p:sp>
      <p:sp>
        <p:nvSpPr>
          <p:cNvPr id="10" name="Title 1"/>
          <p:cNvSpPr>
            <a:spLocks noGrp="1"/>
          </p:cNvSpPr>
          <p:nvPr>
            <p:ph type="title"/>
          </p:nvPr>
        </p:nvSpPr>
        <p:spPr>
          <a:xfrm>
            <a:off x="719969" y="520104"/>
            <a:ext cx="7783531" cy="428580"/>
          </a:xfrm>
          <a:prstGeom prst="rect">
            <a:avLst/>
          </a:prstGeom>
        </p:spPr>
        <p:txBody>
          <a:bodyPr>
            <a:noAutofit/>
          </a:bodyPr>
          <a:lstStyle>
            <a:lvl1pPr algn="l">
              <a:defRPr sz="2400">
                <a:solidFill>
                  <a:schemeClr val="tx1"/>
                </a:solidFill>
                <a:latin typeface="Arial"/>
                <a:cs typeface="Arial"/>
              </a:defRPr>
            </a:lvl1pPr>
          </a:lstStyle>
          <a:p>
            <a:r>
              <a:rPr lang="en-US" dirty="0"/>
              <a:t>Click to edit Master title style</a:t>
            </a:r>
          </a:p>
        </p:txBody>
      </p:sp>
      <p:cxnSp>
        <p:nvCxnSpPr>
          <p:cNvPr id="12" name="Straight Connector 11">
            <a:extLst>
              <a:ext uri="{FF2B5EF4-FFF2-40B4-BE49-F238E27FC236}">
                <a16:creationId xmlns:a16="http://schemas.microsoft.com/office/drawing/2014/main" id="{0359C803-6C53-CA4C-8EC7-15BF2D2DFD6A}"/>
              </a:ext>
            </a:extLst>
          </p:cNvPr>
          <p:cNvCxnSpPr/>
          <p:nvPr userDrawn="1"/>
        </p:nvCxnSpPr>
        <p:spPr>
          <a:xfrm>
            <a:off x="719969" y="4644571"/>
            <a:ext cx="7783530" cy="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3" name="Rectangle 12">
            <a:extLst>
              <a:ext uri="{FF2B5EF4-FFF2-40B4-BE49-F238E27FC236}">
                <a16:creationId xmlns:a16="http://schemas.microsoft.com/office/drawing/2014/main" id="{8954BE70-EEFE-8047-B56E-11F3D0FD18C9}"/>
              </a:ext>
            </a:extLst>
          </p:cNvPr>
          <p:cNvSpPr/>
          <p:nvPr userDrawn="1"/>
        </p:nvSpPr>
        <p:spPr>
          <a:xfrm>
            <a:off x="0" y="0"/>
            <a:ext cx="9144000" cy="152400"/>
          </a:xfrm>
          <a:prstGeom prst="rect">
            <a:avLst/>
          </a:prstGeom>
          <a:gradFill>
            <a:gsLst>
              <a:gs pos="0">
                <a:srgbClr val="213081"/>
              </a:gs>
              <a:gs pos="100000">
                <a:schemeClr val="tx1"/>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3A241870-B4E5-9F41-904D-1271D76A6860}"/>
              </a:ext>
            </a:extLst>
          </p:cNvPr>
          <p:cNvSpPr>
            <a:spLocks noGrp="1"/>
          </p:cNvSpPr>
          <p:nvPr>
            <p:ph type="ftr" sz="quarter" idx="14"/>
          </p:nvPr>
        </p:nvSpPr>
        <p:spPr>
          <a:xfrm>
            <a:off x="5615074" y="4767263"/>
            <a:ext cx="2895600" cy="273844"/>
          </a:xfrm>
        </p:spPr>
        <p:txBody>
          <a:bodyPr/>
          <a:lstStyle/>
          <a:p>
            <a:r>
              <a:rPr lang="en-US"/>
              <a:t>Presentation Title Text Treatment</a:t>
            </a:r>
            <a:endParaRPr lang="en-US" dirty="0"/>
          </a:p>
        </p:txBody>
      </p:sp>
      <p:pic>
        <p:nvPicPr>
          <p:cNvPr id="14" name="Picture 13">
            <a:extLst>
              <a:ext uri="{FF2B5EF4-FFF2-40B4-BE49-F238E27FC236}">
                <a16:creationId xmlns:a16="http://schemas.microsoft.com/office/drawing/2014/main" id="{7926D71E-42E1-4AAF-ABD5-09CF65F1BD8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9969" y="4795990"/>
            <a:ext cx="2024289" cy="216390"/>
          </a:xfrm>
          <a:prstGeom prst="rect">
            <a:avLst/>
          </a:prstGeom>
        </p:spPr>
      </p:pic>
    </p:spTree>
    <p:extLst>
      <p:ext uri="{BB962C8B-B14F-4D97-AF65-F5344CB8AC3E}">
        <p14:creationId xmlns:p14="http://schemas.microsoft.com/office/powerpoint/2010/main" val="3220382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pic / Bullet List Inside Slide">
    <p:bg>
      <p:bgPr>
        <a:solidFill>
          <a:schemeClr val="bg1"/>
        </a:solidFill>
        <a:effectLst/>
      </p:bgPr>
    </p:bg>
    <p:spTree>
      <p:nvGrpSpPr>
        <p:cNvPr id="1" name=""/>
        <p:cNvGrpSpPr/>
        <p:nvPr/>
      </p:nvGrpSpPr>
      <p:grpSpPr>
        <a:xfrm>
          <a:off x="0" y="0"/>
          <a:ext cx="0" cy="0"/>
          <a:chOff x="0" y="0"/>
          <a:chExt cx="0" cy="0"/>
        </a:xfrm>
      </p:grpSpPr>
      <p:sp>
        <p:nvSpPr>
          <p:cNvPr id="8" name="Title 1"/>
          <p:cNvSpPr>
            <a:spLocks noGrp="1"/>
          </p:cNvSpPr>
          <p:nvPr>
            <p:ph type="title"/>
          </p:nvPr>
        </p:nvSpPr>
        <p:spPr>
          <a:xfrm>
            <a:off x="719969" y="520104"/>
            <a:ext cx="7783531" cy="428580"/>
          </a:xfrm>
          <a:prstGeom prst="rect">
            <a:avLst/>
          </a:prstGeom>
        </p:spPr>
        <p:txBody>
          <a:bodyPr>
            <a:noAutofit/>
          </a:bodyPr>
          <a:lstStyle>
            <a:lvl1pPr algn="l">
              <a:defRPr sz="2400">
                <a:solidFill>
                  <a:schemeClr val="tx1"/>
                </a:solidFill>
                <a:latin typeface="Arial"/>
                <a:cs typeface="Arial"/>
              </a:defRPr>
            </a:lvl1pPr>
          </a:lstStyle>
          <a:p>
            <a:r>
              <a:rPr lang="en-US" dirty="0"/>
              <a:t>Click to edit Master title style</a:t>
            </a:r>
          </a:p>
        </p:txBody>
      </p:sp>
      <p:sp>
        <p:nvSpPr>
          <p:cNvPr id="16" name="Content Placeholder 2"/>
          <p:cNvSpPr>
            <a:spLocks noGrp="1"/>
          </p:cNvSpPr>
          <p:nvPr>
            <p:ph idx="16" hasCustomPrompt="1"/>
          </p:nvPr>
        </p:nvSpPr>
        <p:spPr>
          <a:xfrm>
            <a:off x="2661435" y="1081503"/>
            <a:ext cx="5842066" cy="724444"/>
          </a:xfrm>
          <a:prstGeom prst="rect">
            <a:avLst/>
          </a:prstGeom>
        </p:spPr>
        <p:txBody>
          <a:bodyPr>
            <a:normAutofit/>
          </a:bodyPr>
          <a:lstStyle>
            <a:lvl1pPr marL="182880" marR="0" indent="-182880" algn="l" defTabSz="457200" rtl="0" eaLnBrk="1" fontAlgn="auto" latinLnBrk="0" hangingPunct="1">
              <a:lnSpc>
                <a:spcPct val="100000"/>
              </a:lnSpc>
              <a:spcBef>
                <a:spcPct val="20000"/>
              </a:spcBef>
              <a:spcAft>
                <a:spcPts val="0"/>
              </a:spcAft>
              <a:buClrTx/>
              <a:buSzTx/>
              <a:buFont typeface="Arial"/>
              <a:buChar char="•"/>
              <a:tabLst/>
              <a:defRPr sz="1400">
                <a:solidFill>
                  <a:srgbClr val="5A5A59"/>
                </a:solidFill>
                <a:latin typeface="Arial"/>
              </a:defRPr>
            </a:lvl1pPr>
            <a:lvl2pPr marL="365760" marR="0" indent="-182880" algn="l" defTabSz="457200" rtl="0" eaLnBrk="1" fontAlgn="auto" latinLnBrk="0" hangingPunct="1">
              <a:lnSpc>
                <a:spcPct val="100000"/>
              </a:lnSpc>
              <a:spcBef>
                <a:spcPts val="300"/>
              </a:spcBef>
              <a:spcAft>
                <a:spcPts val="0"/>
              </a:spcAft>
              <a:buClrTx/>
              <a:buSzTx/>
              <a:buFont typeface="Arial"/>
              <a:buChar char="•"/>
              <a:tabLst/>
              <a:defRPr sz="1200">
                <a:solidFill>
                  <a:srgbClr val="5A5A59"/>
                </a:solidFill>
              </a:defRPr>
            </a:lvl2pPr>
            <a:lvl3pPr marL="548640" marR="0" indent="-182880" algn="l" defTabSz="457200" rtl="0" eaLnBrk="1" fontAlgn="auto" latinLnBrk="0" hangingPunct="1">
              <a:lnSpc>
                <a:spcPct val="100000"/>
              </a:lnSpc>
              <a:spcBef>
                <a:spcPts val="300"/>
              </a:spcBef>
              <a:spcAft>
                <a:spcPts val="0"/>
              </a:spcAft>
              <a:buClrTx/>
              <a:buSzTx/>
              <a:buFont typeface="Arial"/>
              <a:buChar char="•"/>
              <a:tabLst/>
              <a:defRPr sz="900">
                <a:solidFill>
                  <a:srgbClr val="5A5A59"/>
                </a:solidFill>
              </a:defRPr>
            </a:lvl3pPr>
            <a:lvl4pPr marL="1371600" indent="0">
              <a:buNone/>
              <a:defRPr sz="900"/>
            </a:lvl4pPr>
            <a:lvl5pPr marL="1828800" indent="0">
              <a:buNone/>
              <a:defRPr sz="900"/>
            </a:lvl5pPr>
          </a:lstStyle>
          <a:p>
            <a:pPr lvl="0"/>
            <a:r>
              <a:rPr lang="en-US" dirty="0"/>
              <a:t>Bullet point text treatment</a:t>
            </a:r>
          </a:p>
          <a:p>
            <a:pPr lvl="1"/>
            <a:r>
              <a:rPr lang="en-US" dirty="0"/>
              <a:t>Bullet second level</a:t>
            </a:r>
          </a:p>
          <a:p>
            <a:pPr lvl="2"/>
            <a:r>
              <a:rPr lang="en-US" dirty="0"/>
              <a:t>Bullet third level</a:t>
            </a:r>
          </a:p>
        </p:txBody>
      </p:sp>
      <p:sp>
        <p:nvSpPr>
          <p:cNvPr id="17" name="Slide Number Placeholder 5"/>
          <p:cNvSpPr txBox="1">
            <a:spLocks/>
          </p:cNvSpPr>
          <p:nvPr userDrawn="1"/>
        </p:nvSpPr>
        <p:spPr>
          <a:xfrm>
            <a:off x="6713781" y="4767263"/>
            <a:ext cx="2133600" cy="273844"/>
          </a:xfrm>
          <a:prstGeom prst="rect">
            <a:avLst/>
          </a:prstGeom>
        </p:spPr>
        <p:txBody>
          <a:bodyPr vert="horz" lIns="91440" tIns="45720" rIns="91440" bIns="45720" rtlCol="0" anchor="ctr"/>
          <a:lstStyle>
            <a:defPPr>
              <a:defRPr lang="en-US"/>
            </a:defPPr>
            <a:lvl1pPr marL="0" algn="r"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1AF2B4D-6B12-4EDF-87BB-2B55CECB6611}" type="slidenum">
              <a:rPr lang="en-US" sz="900" smtClean="0">
                <a:solidFill>
                  <a:schemeClr val="bg1">
                    <a:lumMod val="65000"/>
                  </a:schemeClr>
                </a:solidFill>
              </a:rPr>
              <a:pPr/>
              <a:t>‹#›</a:t>
            </a:fld>
            <a:endParaRPr lang="en-US" sz="900" dirty="0">
              <a:solidFill>
                <a:schemeClr val="bg1">
                  <a:lumMod val="65000"/>
                </a:schemeClr>
              </a:solidFill>
            </a:endParaRPr>
          </a:p>
        </p:txBody>
      </p:sp>
      <p:sp>
        <p:nvSpPr>
          <p:cNvPr id="18" name="Content Placeholder 2"/>
          <p:cNvSpPr>
            <a:spLocks noGrp="1"/>
          </p:cNvSpPr>
          <p:nvPr>
            <p:ph idx="17" hasCustomPrompt="1"/>
          </p:nvPr>
        </p:nvSpPr>
        <p:spPr>
          <a:xfrm>
            <a:off x="1" y="1878185"/>
            <a:ext cx="2661434" cy="724444"/>
          </a:xfrm>
          <a:prstGeom prst="rect">
            <a:avLst/>
          </a:prstGeom>
          <a:gradFill>
            <a:gsLst>
              <a:gs pos="0">
                <a:srgbClr val="213081"/>
              </a:gs>
              <a:gs pos="100000">
                <a:schemeClr val="tx1"/>
              </a:gs>
            </a:gsLst>
            <a:lin ang="0" scaled="0"/>
          </a:gradFill>
        </p:spPr>
        <p:txBody>
          <a:bodyPr vert="horz" lIns="822960" tIns="45720" rIns="91440" bIns="45720" rtlCol="0">
            <a:noAutofit/>
          </a:bodyPr>
          <a:lstStyle>
            <a:lvl1pPr>
              <a:buFontTx/>
              <a:buNone/>
              <a:defRPr lang="en-US" sz="1400" dirty="0" smtClean="0">
                <a:solidFill>
                  <a:schemeClr val="bg1"/>
                </a:solidFill>
              </a:defRPr>
            </a:lvl1pPr>
          </a:lstStyle>
          <a:p>
            <a:pPr marL="0" lvl="0" indent="0">
              <a:buNone/>
            </a:pPr>
            <a:r>
              <a:rPr lang="en-US" dirty="0"/>
              <a:t>Click to edit Master text styles</a:t>
            </a:r>
          </a:p>
        </p:txBody>
      </p:sp>
      <p:sp>
        <p:nvSpPr>
          <p:cNvPr id="19" name="Content Placeholder 2"/>
          <p:cNvSpPr>
            <a:spLocks noGrp="1"/>
          </p:cNvSpPr>
          <p:nvPr>
            <p:ph idx="18" hasCustomPrompt="1"/>
          </p:nvPr>
        </p:nvSpPr>
        <p:spPr>
          <a:xfrm>
            <a:off x="2661434" y="1875171"/>
            <a:ext cx="5842066" cy="724444"/>
          </a:xfrm>
          <a:prstGeom prst="rect">
            <a:avLst/>
          </a:prstGeom>
        </p:spPr>
        <p:txBody>
          <a:bodyPr>
            <a:noAutofit/>
          </a:bodyPr>
          <a:lstStyle>
            <a:lvl1pPr marL="182880" indent="-182880">
              <a:spcBef>
                <a:spcPts val="400"/>
              </a:spcBef>
              <a:buFont typeface="Arial"/>
              <a:buChar char="•"/>
              <a:defRPr sz="1400">
                <a:solidFill>
                  <a:srgbClr val="5A5A59"/>
                </a:solidFill>
                <a:latin typeface="Arial"/>
              </a:defRPr>
            </a:lvl1pPr>
            <a:lvl2pPr marL="365760" indent="-182880">
              <a:spcBef>
                <a:spcPts val="300"/>
              </a:spcBef>
              <a:buFont typeface="Arial"/>
              <a:buChar char="•"/>
              <a:defRPr sz="1200">
                <a:solidFill>
                  <a:srgbClr val="5A5A59"/>
                </a:solidFill>
              </a:defRPr>
            </a:lvl2pPr>
            <a:lvl3pPr marL="548640" indent="-182880">
              <a:spcBef>
                <a:spcPts val="300"/>
              </a:spcBef>
              <a:buFont typeface="Arial"/>
              <a:buChar char="•"/>
              <a:defRPr sz="900">
                <a:solidFill>
                  <a:srgbClr val="5A5A59"/>
                </a:solidFill>
              </a:defRPr>
            </a:lvl3pPr>
            <a:lvl4pPr marL="1371600" indent="0">
              <a:buNone/>
              <a:defRPr sz="900"/>
            </a:lvl4pPr>
            <a:lvl5pPr marL="1828800" indent="0">
              <a:buNone/>
              <a:defRPr sz="900"/>
            </a:lvl5pPr>
          </a:lstStyle>
          <a:p>
            <a:pPr lvl="0"/>
            <a:r>
              <a:rPr lang="en-US" dirty="0"/>
              <a:t>Bullet point text treatment</a:t>
            </a:r>
          </a:p>
          <a:p>
            <a:pPr lvl="1"/>
            <a:r>
              <a:rPr lang="en-US" dirty="0"/>
              <a:t>Bullet second level</a:t>
            </a:r>
          </a:p>
          <a:p>
            <a:pPr lvl="2"/>
            <a:r>
              <a:rPr lang="en-US" dirty="0"/>
              <a:t>Bullet third level</a:t>
            </a:r>
          </a:p>
        </p:txBody>
      </p:sp>
      <p:sp>
        <p:nvSpPr>
          <p:cNvPr id="21" name="Content Placeholder 2"/>
          <p:cNvSpPr>
            <a:spLocks noGrp="1"/>
          </p:cNvSpPr>
          <p:nvPr>
            <p:ph idx="20" hasCustomPrompt="1"/>
          </p:nvPr>
        </p:nvSpPr>
        <p:spPr>
          <a:xfrm>
            <a:off x="2662191" y="2667324"/>
            <a:ext cx="5842066" cy="724444"/>
          </a:xfrm>
          <a:prstGeom prst="rect">
            <a:avLst/>
          </a:prstGeom>
        </p:spPr>
        <p:txBody>
          <a:bodyPr>
            <a:normAutofit/>
          </a:bodyPr>
          <a:lstStyle>
            <a:lvl1pPr marL="0" indent="-182880">
              <a:spcBef>
                <a:spcPts val="400"/>
              </a:spcBef>
              <a:buFont typeface="Arial"/>
              <a:buChar char="•"/>
              <a:defRPr sz="1400">
                <a:solidFill>
                  <a:srgbClr val="5A5A59"/>
                </a:solidFill>
                <a:latin typeface="Arial"/>
              </a:defRPr>
            </a:lvl1pPr>
            <a:lvl2pPr marL="365760" indent="-182880">
              <a:spcBef>
                <a:spcPts val="300"/>
              </a:spcBef>
              <a:buFont typeface="Arial"/>
              <a:buChar char="•"/>
              <a:defRPr sz="1200">
                <a:solidFill>
                  <a:srgbClr val="5A5A59"/>
                </a:solidFill>
              </a:defRPr>
            </a:lvl2pPr>
            <a:lvl3pPr marL="548640" indent="-182880">
              <a:buFont typeface="Arial"/>
              <a:buChar char="•"/>
              <a:defRPr sz="1000">
                <a:solidFill>
                  <a:srgbClr val="5A5A59"/>
                </a:solidFill>
              </a:defRPr>
            </a:lvl3pPr>
            <a:lvl4pPr marL="1371600" indent="0">
              <a:buNone/>
              <a:defRPr sz="900"/>
            </a:lvl4pPr>
            <a:lvl5pPr marL="1828800" indent="0">
              <a:buNone/>
              <a:defRPr sz="900"/>
            </a:lvl5pPr>
          </a:lstStyle>
          <a:p>
            <a:pPr lvl="0"/>
            <a:r>
              <a:rPr lang="en-US" dirty="0"/>
              <a:t>Bullet point text treatment</a:t>
            </a:r>
          </a:p>
          <a:p>
            <a:pPr lvl="1"/>
            <a:r>
              <a:rPr lang="en-US" dirty="0"/>
              <a:t>Bullet second level</a:t>
            </a:r>
          </a:p>
          <a:p>
            <a:pPr lvl="2"/>
            <a:r>
              <a:rPr lang="en-US" dirty="0"/>
              <a:t>Bullet third level</a:t>
            </a:r>
          </a:p>
        </p:txBody>
      </p:sp>
      <p:sp>
        <p:nvSpPr>
          <p:cNvPr id="15" name="Content Placeholder 2"/>
          <p:cNvSpPr>
            <a:spLocks noGrp="1"/>
          </p:cNvSpPr>
          <p:nvPr>
            <p:ph idx="22" hasCustomPrompt="1"/>
          </p:nvPr>
        </p:nvSpPr>
        <p:spPr>
          <a:xfrm>
            <a:off x="2661434" y="3468254"/>
            <a:ext cx="5842066" cy="724444"/>
          </a:xfrm>
          <a:prstGeom prst="rect">
            <a:avLst/>
          </a:prstGeom>
        </p:spPr>
        <p:txBody>
          <a:bodyPr>
            <a:normAutofit/>
          </a:bodyPr>
          <a:lstStyle>
            <a:lvl1pPr marL="171450" indent="-171450">
              <a:buFont typeface="Arial"/>
              <a:buChar char="•"/>
              <a:defRPr sz="1400">
                <a:solidFill>
                  <a:srgbClr val="5A5A59"/>
                </a:solidFill>
                <a:latin typeface="Arial"/>
              </a:defRPr>
            </a:lvl1pPr>
            <a:lvl2pPr marL="365760" indent="-182880">
              <a:spcBef>
                <a:spcPts val="300"/>
              </a:spcBef>
              <a:buFont typeface="Arial"/>
              <a:buChar char="•"/>
              <a:defRPr sz="1200">
                <a:solidFill>
                  <a:srgbClr val="5A5A59"/>
                </a:solidFill>
              </a:defRPr>
            </a:lvl2pPr>
            <a:lvl3pPr marL="548640" indent="-171450">
              <a:spcBef>
                <a:spcPts val="300"/>
              </a:spcBef>
              <a:buFont typeface="Arial"/>
              <a:buChar char="•"/>
              <a:defRPr sz="1000">
                <a:solidFill>
                  <a:srgbClr val="5A5A59"/>
                </a:solidFill>
              </a:defRPr>
            </a:lvl3pPr>
            <a:lvl4pPr marL="1371600" indent="0">
              <a:buNone/>
              <a:defRPr sz="900"/>
            </a:lvl4pPr>
            <a:lvl5pPr marL="1828800" indent="0">
              <a:buNone/>
              <a:defRPr sz="900"/>
            </a:lvl5pPr>
          </a:lstStyle>
          <a:p>
            <a:pPr lvl="0"/>
            <a:r>
              <a:rPr lang="en-US" dirty="0"/>
              <a:t>Bullet point text treatment</a:t>
            </a:r>
          </a:p>
          <a:p>
            <a:pPr lvl="1"/>
            <a:r>
              <a:rPr lang="en-US" dirty="0"/>
              <a:t>Bullet second level</a:t>
            </a:r>
          </a:p>
          <a:p>
            <a:pPr lvl="2"/>
            <a:r>
              <a:rPr lang="en-US" dirty="0"/>
              <a:t>Bullet third level</a:t>
            </a:r>
          </a:p>
        </p:txBody>
      </p:sp>
      <p:cxnSp>
        <p:nvCxnSpPr>
          <p:cNvPr id="23" name="Straight Connector 22">
            <a:extLst>
              <a:ext uri="{FF2B5EF4-FFF2-40B4-BE49-F238E27FC236}">
                <a16:creationId xmlns:a16="http://schemas.microsoft.com/office/drawing/2014/main" id="{EB8457B0-E1C3-864A-9247-A37706DD774A}"/>
              </a:ext>
            </a:extLst>
          </p:cNvPr>
          <p:cNvCxnSpPr/>
          <p:nvPr userDrawn="1"/>
        </p:nvCxnSpPr>
        <p:spPr>
          <a:xfrm>
            <a:off x="719969" y="4644571"/>
            <a:ext cx="7783530" cy="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4" name="Rectangle 23">
            <a:extLst>
              <a:ext uri="{FF2B5EF4-FFF2-40B4-BE49-F238E27FC236}">
                <a16:creationId xmlns:a16="http://schemas.microsoft.com/office/drawing/2014/main" id="{499F8023-958B-5B41-BD73-4AEE93928D82}"/>
              </a:ext>
            </a:extLst>
          </p:cNvPr>
          <p:cNvSpPr/>
          <p:nvPr userDrawn="1"/>
        </p:nvSpPr>
        <p:spPr>
          <a:xfrm>
            <a:off x="0" y="0"/>
            <a:ext cx="9144000" cy="152400"/>
          </a:xfrm>
          <a:prstGeom prst="rect">
            <a:avLst/>
          </a:prstGeom>
          <a:gradFill>
            <a:gsLst>
              <a:gs pos="0">
                <a:srgbClr val="213081"/>
              </a:gs>
              <a:gs pos="100000">
                <a:schemeClr val="tx1"/>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a:p>
        </p:txBody>
      </p:sp>
      <p:sp>
        <p:nvSpPr>
          <p:cNvPr id="25" name="Content Placeholder 2">
            <a:extLst>
              <a:ext uri="{FF2B5EF4-FFF2-40B4-BE49-F238E27FC236}">
                <a16:creationId xmlns:a16="http://schemas.microsoft.com/office/drawing/2014/main" id="{C3449291-3BA7-4741-B871-72D0AEA380B2}"/>
              </a:ext>
            </a:extLst>
          </p:cNvPr>
          <p:cNvSpPr>
            <a:spLocks noGrp="1"/>
          </p:cNvSpPr>
          <p:nvPr>
            <p:ph idx="23" hasCustomPrompt="1"/>
          </p:nvPr>
        </p:nvSpPr>
        <p:spPr>
          <a:xfrm>
            <a:off x="0" y="1086537"/>
            <a:ext cx="2661434" cy="724444"/>
          </a:xfrm>
          <a:prstGeom prst="rect">
            <a:avLst/>
          </a:prstGeom>
          <a:gradFill>
            <a:gsLst>
              <a:gs pos="0">
                <a:srgbClr val="213081"/>
              </a:gs>
              <a:gs pos="100000">
                <a:schemeClr val="tx1"/>
              </a:gs>
            </a:gsLst>
            <a:lin ang="0" scaled="0"/>
          </a:gradFill>
        </p:spPr>
        <p:txBody>
          <a:bodyPr vert="horz" lIns="822960" tIns="45720" rIns="91440" bIns="45720" rtlCol="0">
            <a:noAutofit/>
          </a:bodyPr>
          <a:lstStyle>
            <a:lvl1pPr>
              <a:buFontTx/>
              <a:buNone/>
              <a:defRPr lang="en-US" sz="1400" dirty="0" smtClean="0">
                <a:solidFill>
                  <a:schemeClr val="bg1"/>
                </a:solidFill>
              </a:defRPr>
            </a:lvl1pPr>
          </a:lstStyle>
          <a:p>
            <a:pPr marL="0" lvl="0" indent="0">
              <a:buNone/>
            </a:pPr>
            <a:r>
              <a:rPr lang="en-US" dirty="0"/>
              <a:t>Click to edit Master text styles</a:t>
            </a:r>
          </a:p>
        </p:txBody>
      </p:sp>
      <p:sp>
        <p:nvSpPr>
          <p:cNvPr id="26" name="Content Placeholder 2">
            <a:extLst>
              <a:ext uri="{FF2B5EF4-FFF2-40B4-BE49-F238E27FC236}">
                <a16:creationId xmlns:a16="http://schemas.microsoft.com/office/drawing/2014/main" id="{27E80058-57C1-2141-B78B-312BEDC4BE11}"/>
              </a:ext>
            </a:extLst>
          </p:cNvPr>
          <p:cNvSpPr>
            <a:spLocks noGrp="1"/>
          </p:cNvSpPr>
          <p:nvPr>
            <p:ph idx="24" hasCustomPrompt="1"/>
          </p:nvPr>
        </p:nvSpPr>
        <p:spPr>
          <a:xfrm>
            <a:off x="1" y="2662940"/>
            <a:ext cx="2661434" cy="724444"/>
          </a:xfrm>
          <a:prstGeom prst="rect">
            <a:avLst/>
          </a:prstGeom>
          <a:gradFill>
            <a:gsLst>
              <a:gs pos="0">
                <a:srgbClr val="213081"/>
              </a:gs>
              <a:gs pos="100000">
                <a:schemeClr val="tx1"/>
              </a:gs>
            </a:gsLst>
            <a:lin ang="0" scaled="0"/>
          </a:gradFill>
        </p:spPr>
        <p:txBody>
          <a:bodyPr vert="horz" lIns="822960" tIns="45720" rIns="91440" bIns="45720" rtlCol="0">
            <a:noAutofit/>
          </a:bodyPr>
          <a:lstStyle>
            <a:lvl1pPr>
              <a:buFontTx/>
              <a:buNone/>
              <a:defRPr lang="en-US" sz="1400" dirty="0" smtClean="0">
                <a:solidFill>
                  <a:schemeClr val="bg1"/>
                </a:solidFill>
              </a:defRPr>
            </a:lvl1pPr>
          </a:lstStyle>
          <a:p>
            <a:pPr marL="0" lvl="0" indent="0">
              <a:buNone/>
            </a:pPr>
            <a:r>
              <a:rPr lang="en-US" dirty="0"/>
              <a:t>Click to edit Master text styles</a:t>
            </a:r>
          </a:p>
        </p:txBody>
      </p:sp>
      <p:sp>
        <p:nvSpPr>
          <p:cNvPr id="27" name="Content Placeholder 2">
            <a:extLst>
              <a:ext uri="{FF2B5EF4-FFF2-40B4-BE49-F238E27FC236}">
                <a16:creationId xmlns:a16="http://schemas.microsoft.com/office/drawing/2014/main" id="{A022452E-EB91-B145-8267-686FF8CA7BE9}"/>
              </a:ext>
            </a:extLst>
          </p:cNvPr>
          <p:cNvSpPr>
            <a:spLocks noGrp="1"/>
          </p:cNvSpPr>
          <p:nvPr>
            <p:ph idx="25" hasCustomPrompt="1"/>
          </p:nvPr>
        </p:nvSpPr>
        <p:spPr>
          <a:xfrm>
            <a:off x="1" y="3463608"/>
            <a:ext cx="2661434" cy="724444"/>
          </a:xfrm>
          <a:prstGeom prst="rect">
            <a:avLst/>
          </a:prstGeom>
          <a:gradFill>
            <a:gsLst>
              <a:gs pos="0">
                <a:srgbClr val="213081"/>
              </a:gs>
              <a:gs pos="100000">
                <a:schemeClr val="tx1"/>
              </a:gs>
            </a:gsLst>
            <a:lin ang="0" scaled="0"/>
          </a:gradFill>
        </p:spPr>
        <p:txBody>
          <a:bodyPr vert="horz" lIns="822960" tIns="45720" rIns="91440" bIns="45720" rtlCol="0">
            <a:noAutofit/>
          </a:bodyPr>
          <a:lstStyle>
            <a:lvl1pPr>
              <a:buFontTx/>
              <a:buNone/>
              <a:defRPr lang="en-US" sz="1400" dirty="0" smtClean="0">
                <a:solidFill>
                  <a:schemeClr val="bg1"/>
                </a:solidFill>
              </a:defRPr>
            </a:lvl1pPr>
          </a:lstStyle>
          <a:p>
            <a:pPr marL="0" lvl="0" indent="0">
              <a:buNone/>
            </a:pPr>
            <a:r>
              <a:rPr lang="en-US" dirty="0"/>
              <a:t>Click to edit Master text styles</a:t>
            </a:r>
          </a:p>
        </p:txBody>
      </p:sp>
      <p:sp>
        <p:nvSpPr>
          <p:cNvPr id="3" name="Footer Placeholder 2">
            <a:extLst>
              <a:ext uri="{FF2B5EF4-FFF2-40B4-BE49-F238E27FC236}">
                <a16:creationId xmlns:a16="http://schemas.microsoft.com/office/drawing/2014/main" id="{BBC50C51-CE71-554C-8B9E-349F15C4C8EC}"/>
              </a:ext>
            </a:extLst>
          </p:cNvPr>
          <p:cNvSpPr>
            <a:spLocks noGrp="1"/>
          </p:cNvSpPr>
          <p:nvPr>
            <p:ph type="ftr" sz="quarter" idx="26"/>
          </p:nvPr>
        </p:nvSpPr>
        <p:spPr/>
        <p:txBody>
          <a:bodyPr/>
          <a:lstStyle/>
          <a:p>
            <a:r>
              <a:rPr lang="en-US"/>
              <a:t>Presentation Title Text Treatment</a:t>
            </a:r>
            <a:endParaRPr lang="en-US" dirty="0"/>
          </a:p>
        </p:txBody>
      </p:sp>
      <p:pic>
        <p:nvPicPr>
          <p:cNvPr id="22" name="Picture 21">
            <a:extLst>
              <a:ext uri="{FF2B5EF4-FFF2-40B4-BE49-F238E27FC236}">
                <a16:creationId xmlns:a16="http://schemas.microsoft.com/office/drawing/2014/main" id="{DAAC97BF-AAEF-424C-92C2-0B853B41D35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9969" y="4795990"/>
            <a:ext cx="2024289" cy="216390"/>
          </a:xfrm>
          <a:prstGeom prst="rect">
            <a:avLst/>
          </a:prstGeom>
        </p:spPr>
      </p:pic>
    </p:spTree>
    <p:extLst>
      <p:ext uri="{BB962C8B-B14F-4D97-AF65-F5344CB8AC3E}">
        <p14:creationId xmlns:p14="http://schemas.microsoft.com/office/powerpoint/2010/main" val="1218220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Blank">
    <p:bg>
      <p:bgPr>
        <a:solidFill>
          <a:schemeClr val="bg1"/>
        </a:solidFill>
        <a:effectLst/>
      </p:bgPr>
    </p:bg>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73351850-FF5F-5742-A24E-FCE2617933D8}"/>
              </a:ext>
            </a:extLst>
          </p:cNvPr>
          <p:cNvSpPr>
            <a:spLocks noGrp="1"/>
          </p:cNvSpPr>
          <p:nvPr>
            <p:ph idx="23" hasCustomPrompt="1"/>
          </p:nvPr>
        </p:nvSpPr>
        <p:spPr>
          <a:xfrm>
            <a:off x="0" y="1654349"/>
            <a:ext cx="9144000" cy="1422400"/>
          </a:xfrm>
          <a:prstGeom prst="rect">
            <a:avLst/>
          </a:prstGeom>
          <a:gradFill>
            <a:gsLst>
              <a:gs pos="0">
                <a:srgbClr val="213081">
                  <a:alpha val="90000"/>
                </a:srgbClr>
              </a:gs>
              <a:gs pos="100000">
                <a:schemeClr val="tx1"/>
              </a:gs>
            </a:gsLst>
            <a:lin ang="0" scaled="0"/>
          </a:gradFill>
        </p:spPr>
        <p:txBody>
          <a:bodyPr vert="horz" lIns="822960" tIns="45720" rIns="91440" bIns="45720" rtlCol="0" anchor="ctr" anchorCtr="0">
            <a:noAutofit/>
          </a:bodyPr>
          <a:lstStyle>
            <a:lvl1pPr>
              <a:buFontTx/>
              <a:buNone/>
              <a:defRPr lang="en-US" sz="2800" dirty="0" smtClean="0">
                <a:solidFill>
                  <a:schemeClr val="bg1"/>
                </a:solidFill>
              </a:defRPr>
            </a:lvl1pPr>
          </a:lstStyle>
          <a:p>
            <a:pPr marL="0" lvl="0" indent="0">
              <a:buNone/>
            </a:pPr>
            <a:r>
              <a:rPr lang="en-US" dirty="0"/>
              <a:t>Click to edit Master text styles</a:t>
            </a:r>
          </a:p>
        </p:txBody>
      </p:sp>
      <p:sp>
        <p:nvSpPr>
          <p:cNvPr id="7" name="Slide Number Placeholder 5">
            <a:extLst>
              <a:ext uri="{FF2B5EF4-FFF2-40B4-BE49-F238E27FC236}">
                <a16:creationId xmlns:a16="http://schemas.microsoft.com/office/drawing/2014/main" id="{DAC7BF89-04CB-B247-BCD1-36634D3DEF3F}"/>
              </a:ext>
            </a:extLst>
          </p:cNvPr>
          <p:cNvSpPr txBox="1">
            <a:spLocks/>
          </p:cNvSpPr>
          <p:nvPr userDrawn="1"/>
        </p:nvSpPr>
        <p:spPr>
          <a:xfrm>
            <a:off x="6713781" y="4767263"/>
            <a:ext cx="2133600" cy="273844"/>
          </a:xfrm>
          <a:prstGeom prst="rect">
            <a:avLst/>
          </a:prstGeom>
        </p:spPr>
        <p:txBody>
          <a:bodyPr vert="horz" lIns="91440" tIns="45720" rIns="91440" bIns="45720" rtlCol="0" anchor="ctr"/>
          <a:lstStyle>
            <a:defPPr>
              <a:defRPr lang="en-US"/>
            </a:defPPr>
            <a:lvl1pPr marL="0" algn="r"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1AF2B4D-6B12-4EDF-87BB-2B55CECB6611}" type="slidenum">
              <a:rPr lang="en-US" sz="900" smtClean="0">
                <a:solidFill>
                  <a:schemeClr val="bg1">
                    <a:lumMod val="65000"/>
                  </a:schemeClr>
                </a:solidFill>
              </a:rPr>
              <a:pPr/>
              <a:t>‹#›</a:t>
            </a:fld>
            <a:endParaRPr lang="en-US" sz="900" dirty="0">
              <a:solidFill>
                <a:schemeClr val="bg1">
                  <a:lumMod val="65000"/>
                </a:schemeClr>
              </a:solidFill>
            </a:endParaRPr>
          </a:p>
        </p:txBody>
      </p:sp>
      <p:cxnSp>
        <p:nvCxnSpPr>
          <p:cNvPr id="9" name="Straight Connector 8">
            <a:extLst>
              <a:ext uri="{FF2B5EF4-FFF2-40B4-BE49-F238E27FC236}">
                <a16:creationId xmlns:a16="http://schemas.microsoft.com/office/drawing/2014/main" id="{6500E1FB-9ABE-AA44-83CF-5D024D2766D9}"/>
              </a:ext>
            </a:extLst>
          </p:cNvPr>
          <p:cNvCxnSpPr/>
          <p:nvPr userDrawn="1"/>
        </p:nvCxnSpPr>
        <p:spPr>
          <a:xfrm>
            <a:off x="719969" y="4644571"/>
            <a:ext cx="7783530" cy="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0" name="Footer Placeholder 2">
            <a:extLst>
              <a:ext uri="{FF2B5EF4-FFF2-40B4-BE49-F238E27FC236}">
                <a16:creationId xmlns:a16="http://schemas.microsoft.com/office/drawing/2014/main" id="{7E8545B0-6E9B-A54B-AFBA-069FC9E49BD4}"/>
              </a:ext>
            </a:extLst>
          </p:cNvPr>
          <p:cNvSpPr>
            <a:spLocks noGrp="1"/>
          </p:cNvSpPr>
          <p:nvPr>
            <p:ph type="ftr" sz="quarter" idx="26"/>
          </p:nvPr>
        </p:nvSpPr>
        <p:spPr>
          <a:xfrm>
            <a:off x="5615074" y="4767263"/>
            <a:ext cx="2895600" cy="273844"/>
          </a:xfrm>
        </p:spPr>
        <p:txBody>
          <a:bodyPr/>
          <a:lstStyle/>
          <a:p>
            <a:r>
              <a:rPr lang="en-US"/>
              <a:t>Presentation Title Text Treatment</a:t>
            </a:r>
            <a:endParaRPr lang="en-US" dirty="0"/>
          </a:p>
        </p:txBody>
      </p:sp>
      <p:pic>
        <p:nvPicPr>
          <p:cNvPr id="11" name="Picture 10">
            <a:extLst>
              <a:ext uri="{FF2B5EF4-FFF2-40B4-BE49-F238E27FC236}">
                <a16:creationId xmlns:a16="http://schemas.microsoft.com/office/drawing/2014/main" id="{D7572974-59A6-4CF8-A0B0-9D0A5EC52A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9969" y="4795990"/>
            <a:ext cx="2024289" cy="216390"/>
          </a:xfrm>
          <a:prstGeom prst="rect">
            <a:avLst/>
          </a:prstGeom>
        </p:spPr>
      </p:pic>
    </p:spTree>
    <p:extLst>
      <p:ext uri="{BB962C8B-B14F-4D97-AF65-F5344CB8AC3E}">
        <p14:creationId xmlns:p14="http://schemas.microsoft.com/office/powerpoint/2010/main" val="2440037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Blank">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D553C33-E894-3642-880A-B33FEFE7C7D9}"/>
              </a:ext>
            </a:extLst>
          </p:cNvPr>
          <p:cNvPicPr>
            <a:picLocks noChangeAspect="1"/>
          </p:cNvPicPr>
          <p:nvPr userDrawn="1"/>
        </p:nvPicPr>
        <p:blipFill>
          <a:blip r:embed="rId2"/>
          <a:stretch>
            <a:fillRect/>
          </a:stretch>
        </p:blipFill>
        <p:spPr>
          <a:xfrm>
            <a:off x="0" y="-25908"/>
            <a:ext cx="9144000" cy="5169408"/>
          </a:xfrm>
          <a:prstGeom prst="rect">
            <a:avLst/>
          </a:prstGeom>
        </p:spPr>
      </p:pic>
      <p:pic>
        <p:nvPicPr>
          <p:cNvPr id="9" name="Picture 8">
            <a:extLst>
              <a:ext uri="{FF2B5EF4-FFF2-40B4-BE49-F238E27FC236}">
                <a16:creationId xmlns:a16="http://schemas.microsoft.com/office/drawing/2014/main" id="{8307958A-806A-814F-ACB9-CC84EC4D255B}"/>
              </a:ext>
            </a:extLst>
          </p:cNvPr>
          <p:cNvPicPr>
            <a:picLocks noChangeAspect="1"/>
          </p:cNvPicPr>
          <p:nvPr userDrawn="1"/>
        </p:nvPicPr>
        <p:blipFill>
          <a:blip r:embed="rId3">
            <a:lum bright="70000" contrast="-70000"/>
            <a:extLst>
              <a:ext uri="{BEBA8EAE-BF5A-486C-A8C5-ECC9F3942E4B}">
                <a14:imgProps xmlns:a14="http://schemas.microsoft.com/office/drawing/2010/main">
                  <a14:imgLayer r:embed="rId4">
                    <a14:imgEffect>
                      <a14:colorTemperature colorTemp="1500"/>
                    </a14:imgEffect>
                    <a14:imgEffect>
                      <a14:saturation sat="0"/>
                    </a14:imgEffect>
                  </a14:imgLayer>
                </a14:imgProps>
              </a:ext>
            </a:extLst>
          </a:blip>
          <a:stretch>
            <a:fillRect/>
          </a:stretch>
        </p:blipFill>
        <p:spPr>
          <a:xfrm>
            <a:off x="2795576" y="4375262"/>
            <a:ext cx="305707" cy="322382"/>
          </a:xfrm>
          <a:prstGeom prst="rect">
            <a:avLst/>
          </a:prstGeom>
        </p:spPr>
      </p:pic>
      <p:sp>
        <p:nvSpPr>
          <p:cNvPr id="11" name="Rectangle 10">
            <a:extLst>
              <a:ext uri="{FF2B5EF4-FFF2-40B4-BE49-F238E27FC236}">
                <a16:creationId xmlns:a16="http://schemas.microsoft.com/office/drawing/2014/main" id="{84DBD0D9-70C7-459D-A87B-597AC4182208}"/>
              </a:ext>
            </a:extLst>
          </p:cNvPr>
          <p:cNvSpPr/>
          <p:nvPr userDrawn="1"/>
        </p:nvSpPr>
        <p:spPr>
          <a:xfrm>
            <a:off x="0" y="3210560"/>
            <a:ext cx="9144000" cy="1731553"/>
          </a:xfrm>
          <a:prstGeom prst="rect">
            <a:avLst/>
          </a:prstGeom>
          <a:gradFill>
            <a:gsLst>
              <a:gs pos="0">
                <a:srgbClr val="213081"/>
              </a:gs>
              <a:gs pos="100000">
                <a:schemeClr val="tx1"/>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A0E63564-3DA5-4147-85B8-1478D487BADB}"/>
              </a:ext>
            </a:extLst>
          </p:cNvPr>
          <p:cNvSpPr txBox="1"/>
          <p:nvPr userDrawn="1"/>
        </p:nvSpPr>
        <p:spPr>
          <a:xfrm>
            <a:off x="2844721" y="4661366"/>
            <a:ext cx="3454559"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ct val="20000"/>
              </a:spcBef>
              <a:spcAft>
                <a:spcPts val="0"/>
              </a:spcAft>
              <a:buClrTx/>
              <a:buSzTx/>
              <a:buFontTx/>
              <a:buNone/>
              <a:tabLst/>
              <a:defRPr/>
            </a:pPr>
            <a:r>
              <a:rPr lang="en-US" sz="1000" b="0" i="0" kern="1200">
                <a:ln>
                  <a:noFill/>
                </a:ln>
                <a:solidFill>
                  <a:schemeClr val="bg1"/>
                </a:solidFill>
                <a:effectLst/>
                <a:latin typeface="+mn-lt"/>
                <a:ea typeface="+mn-ea"/>
                <a:cs typeface="+mn-cs"/>
              </a:rPr>
              <a:t>©All </a:t>
            </a:r>
            <a:r>
              <a:rPr lang="en-US" sz="1000" b="0" i="0" kern="1200" dirty="0">
                <a:ln>
                  <a:noFill/>
                </a:ln>
                <a:solidFill>
                  <a:schemeClr val="bg1"/>
                </a:solidFill>
                <a:effectLst/>
                <a:latin typeface="+mn-lt"/>
                <a:ea typeface="+mn-ea"/>
                <a:cs typeface="+mn-cs"/>
              </a:rPr>
              <a:t>rights reserved. ONVIF is a trademark </a:t>
            </a:r>
            <a:r>
              <a:rPr lang="en-US" sz="1000" b="0" i="0" kern="1200">
                <a:ln>
                  <a:noFill/>
                </a:ln>
                <a:solidFill>
                  <a:schemeClr val="bg1"/>
                </a:solidFill>
                <a:effectLst/>
                <a:latin typeface="+mn-lt"/>
                <a:ea typeface="+mn-ea"/>
                <a:cs typeface="+mn-cs"/>
              </a:rPr>
              <a:t>of ONVIF, Inc.</a:t>
            </a:r>
            <a:endParaRPr lang="en-US" sz="800" dirty="0">
              <a:solidFill>
                <a:schemeClr val="bg1"/>
              </a:solidFill>
              <a:latin typeface="+mn-lt"/>
              <a:cs typeface="Arial"/>
            </a:endParaRPr>
          </a:p>
          <a:p>
            <a:pPr algn="ctr"/>
            <a:endParaRPr lang="en-US" dirty="0"/>
          </a:p>
        </p:txBody>
      </p:sp>
      <p:sp>
        <p:nvSpPr>
          <p:cNvPr id="16" name="Title 1">
            <a:extLst>
              <a:ext uri="{FF2B5EF4-FFF2-40B4-BE49-F238E27FC236}">
                <a16:creationId xmlns:a16="http://schemas.microsoft.com/office/drawing/2014/main" id="{C58389EF-C80C-4B55-A89A-9F7A6D0C4FDF}"/>
              </a:ext>
            </a:extLst>
          </p:cNvPr>
          <p:cNvSpPr txBox="1">
            <a:spLocks/>
          </p:cNvSpPr>
          <p:nvPr userDrawn="1"/>
        </p:nvSpPr>
        <p:spPr>
          <a:xfrm>
            <a:off x="2037375" y="4000671"/>
            <a:ext cx="5069251" cy="295095"/>
          </a:xfrm>
          <a:prstGeom prst="rect">
            <a:avLst/>
          </a:prstGeom>
          <a:noFill/>
        </p:spPr>
        <p:txBody>
          <a:bodyPr vert="horz" lIns="0" tIns="45720" rIns="0" bIns="45720" rtlCol="0" anchor="ctr">
            <a:noAutofit/>
          </a:bodyPr>
          <a:lstStyle>
            <a:lvl1pPr marL="0" indent="0" algn="ctr" defTabSz="457200" rtl="0" eaLnBrk="1" latinLnBrk="0" hangingPunct="1">
              <a:spcBef>
                <a:spcPct val="0"/>
              </a:spcBef>
              <a:buNone/>
              <a:defRPr sz="2800" kern="1200" baseline="0">
                <a:solidFill>
                  <a:schemeClr val="bg1"/>
                </a:solidFill>
                <a:latin typeface="Arial"/>
                <a:ea typeface="+mj-ea"/>
                <a:cs typeface="Arial"/>
              </a:defRPr>
            </a:lvl1pPr>
          </a:lstStyle>
          <a:p>
            <a:pPr algn="ctr"/>
            <a:r>
              <a:rPr lang="en-US" sz="1800" dirty="0"/>
              <a:t>For </a:t>
            </a:r>
            <a:r>
              <a:rPr lang="en-US" sz="1800"/>
              <a:t>more information, visit </a:t>
            </a:r>
            <a:r>
              <a:rPr lang="en-US" sz="1800" b="1">
                <a:solidFill>
                  <a:srgbClr val="213081"/>
                </a:solidFill>
              </a:rPr>
              <a:t>www.onvif.org</a:t>
            </a:r>
            <a:endParaRPr lang="en-US" sz="1600" b="1" dirty="0">
              <a:solidFill>
                <a:srgbClr val="213081"/>
              </a:solidFill>
            </a:endParaRPr>
          </a:p>
        </p:txBody>
      </p:sp>
      <p:sp>
        <p:nvSpPr>
          <p:cNvPr id="17" name="Title 1">
            <a:extLst>
              <a:ext uri="{FF2B5EF4-FFF2-40B4-BE49-F238E27FC236}">
                <a16:creationId xmlns:a16="http://schemas.microsoft.com/office/drawing/2014/main" id="{C63E1F71-2E58-47EC-9FA8-06D2CF65E0CA}"/>
              </a:ext>
            </a:extLst>
          </p:cNvPr>
          <p:cNvSpPr txBox="1">
            <a:spLocks/>
          </p:cNvSpPr>
          <p:nvPr userDrawn="1"/>
        </p:nvSpPr>
        <p:spPr>
          <a:xfrm>
            <a:off x="2472631" y="3373050"/>
            <a:ext cx="4198739" cy="406400"/>
          </a:xfrm>
          <a:prstGeom prst="rect">
            <a:avLst/>
          </a:prstGeom>
          <a:noFill/>
        </p:spPr>
        <p:txBody>
          <a:bodyPr vert="horz" lIns="0" tIns="45720" rIns="0" bIns="45720" rtlCol="0" anchor="ctr">
            <a:noAutofit/>
          </a:bodyPr>
          <a:lstStyle>
            <a:lvl1pPr marL="0" indent="0" algn="ctr" defTabSz="457200" rtl="0" eaLnBrk="1" latinLnBrk="0" hangingPunct="1">
              <a:spcBef>
                <a:spcPct val="0"/>
              </a:spcBef>
              <a:buNone/>
              <a:defRPr sz="2800" kern="1200" baseline="0">
                <a:solidFill>
                  <a:schemeClr val="bg1"/>
                </a:solidFill>
                <a:latin typeface="Arial"/>
                <a:ea typeface="+mj-ea"/>
                <a:cs typeface="Arial"/>
              </a:defRPr>
            </a:lvl1pPr>
          </a:lstStyle>
          <a:p>
            <a:pPr algn="ctr"/>
            <a:r>
              <a:rPr lang="en-US" sz="4800" dirty="0"/>
              <a:t>Thank you</a:t>
            </a:r>
            <a:endParaRPr lang="en-US" sz="4400" b="1" dirty="0">
              <a:solidFill>
                <a:srgbClr val="213081"/>
              </a:solidFill>
            </a:endParaRPr>
          </a:p>
        </p:txBody>
      </p:sp>
      <p:sp>
        <p:nvSpPr>
          <p:cNvPr id="18" name="Title 1">
            <a:extLst>
              <a:ext uri="{FF2B5EF4-FFF2-40B4-BE49-F238E27FC236}">
                <a16:creationId xmlns:a16="http://schemas.microsoft.com/office/drawing/2014/main" id="{753E89B8-3194-47AA-AD88-8250195835E7}"/>
              </a:ext>
            </a:extLst>
          </p:cNvPr>
          <p:cNvSpPr txBox="1">
            <a:spLocks/>
          </p:cNvSpPr>
          <p:nvPr userDrawn="1"/>
        </p:nvSpPr>
        <p:spPr>
          <a:xfrm>
            <a:off x="2135948" y="4280191"/>
            <a:ext cx="4872104" cy="295095"/>
          </a:xfrm>
          <a:prstGeom prst="rect">
            <a:avLst/>
          </a:prstGeom>
          <a:noFill/>
        </p:spPr>
        <p:txBody>
          <a:bodyPr vert="horz" lIns="0" tIns="45720" rIns="0" bIns="45720" rtlCol="0" anchor="ctr">
            <a:noAutofit/>
          </a:bodyPr>
          <a:lstStyle>
            <a:lvl1pPr marL="0" indent="0" algn="ctr" defTabSz="457200" rtl="0" eaLnBrk="1" latinLnBrk="0" hangingPunct="1">
              <a:spcBef>
                <a:spcPct val="0"/>
              </a:spcBef>
              <a:buNone/>
              <a:defRPr sz="2800" kern="1200" baseline="0">
                <a:solidFill>
                  <a:schemeClr val="bg1"/>
                </a:solidFill>
                <a:latin typeface="Arial"/>
                <a:ea typeface="+mj-ea"/>
                <a:cs typeface="Arial"/>
              </a:defRPr>
            </a:lvl1pPr>
          </a:lstStyle>
          <a:p>
            <a:pPr algn="ctr"/>
            <a:r>
              <a:rPr lang="en-US" sz="1400" dirty="0"/>
              <a:t>Contact us at </a:t>
            </a:r>
            <a:r>
              <a:rPr lang="en-US" sz="1400" b="1" dirty="0">
                <a:solidFill>
                  <a:srgbClr val="213081"/>
                </a:solidFill>
              </a:rPr>
              <a:t>https：//help.onvif.org</a:t>
            </a:r>
          </a:p>
        </p:txBody>
      </p:sp>
    </p:spTree>
    <p:extLst>
      <p:ext uri="{BB962C8B-B14F-4D97-AF65-F5344CB8AC3E}">
        <p14:creationId xmlns:p14="http://schemas.microsoft.com/office/powerpoint/2010/main" val="6601098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ooter Placeholder 4"/>
          <p:cNvSpPr>
            <a:spLocks noGrp="1"/>
          </p:cNvSpPr>
          <p:nvPr>
            <p:ph type="ftr" sz="quarter" idx="3"/>
          </p:nvPr>
        </p:nvSpPr>
        <p:spPr>
          <a:xfrm>
            <a:off x="5615074" y="4767263"/>
            <a:ext cx="2895600" cy="273844"/>
          </a:xfrm>
          <a:prstGeom prst="rect">
            <a:avLst/>
          </a:prstGeom>
        </p:spPr>
        <p:txBody>
          <a:bodyPr vert="horz" lIns="0" tIns="45720" rIns="0" bIns="45720" rtlCol="0" anchor="ctr"/>
          <a:lstStyle>
            <a:lvl1pPr algn="r">
              <a:defRPr sz="900" b="0" i="0">
                <a:solidFill>
                  <a:schemeClr val="bg1">
                    <a:lumMod val="65000"/>
                  </a:schemeClr>
                </a:solidFill>
              </a:defRPr>
            </a:lvl1pPr>
          </a:lstStyle>
          <a:p>
            <a:r>
              <a:rPr lang="en-US" dirty="0"/>
              <a:t>Presentation Title Text Treatment</a:t>
            </a:r>
          </a:p>
        </p:txBody>
      </p:sp>
    </p:spTree>
    <p:extLst>
      <p:ext uri="{BB962C8B-B14F-4D97-AF65-F5344CB8AC3E}">
        <p14:creationId xmlns:p14="http://schemas.microsoft.com/office/powerpoint/2010/main" val="3693843513"/>
      </p:ext>
    </p:extLst>
  </p:cSld>
  <p:clrMap bg1="lt1" tx1="dk1" bg2="lt2" tx2="dk2" accent1="accent1" accent2="accent2" accent3="accent3" accent4="accent4" accent5="accent5" accent6="accent6" hlink="hlink" folHlink="folHlink"/>
  <p:sldLayoutIdLst>
    <p:sldLayoutId id="2147493456" r:id="rId1"/>
    <p:sldLayoutId id="2147493466" r:id="rId2"/>
    <p:sldLayoutId id="2147493457" r:id="rId3"/>
    <p:sldLayoutId id="2147493463" r:id="rId4"/>
    <p:sldLayoutId id="2147493472" r:id="rId5"/>
    <p:sldLayoutId id="2147493469" r:id="rId6"/>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hyperlink" Target="https://www.onvif.org/ch/profile-m/" TargetMode="External"/><Relationship Id="rId4" Type="http://schemas.openxmlformats.org/officeDocument/2006/relationships/image" Target="../media/image19.png"/><Relationship Id="rId9"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slide" Target="slide11.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4.jpg"/><Relationship Id="rId5" Type="http://schemas.openxmlformats.org/officeDocument/2006/relationships/image" Target="../media/image33.jpg"/><Relationship Id="rId4" Type="http://schemas.openxmlformats.org/officeDocument/2006/relationships/image" Target="../media/image32.jpg"/></Relationships>
</file>

<file path=ppt/slides/_rels/slide2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onvif.org/ch/join-us/become-a-member/" TargetMode="External"/><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hyperlink" Target="https://www.onvif.org/ch/about/introduction-to-onvif-course/"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2BC87C3-EC3A-F64A-82CF-A815F518C07D}"/>
              </a:ext>
            </a:extLst>
          </p:cNvPr>
          <p:cNvSpPr>
            <a:spLocks noGrp="1"/>
          </p:cNvSpPr>
          <p:nvPr>
            <p:ph idx="23"/>
          </p:nvPr>
        </p:nvSpPr>
        <p:spPr/>
        <p:txBody>
          <a:bodyPr/>
          <a:lstStyle/>
          <a:p>
            <a:pPr>
              <a:lnSpc>
                <a:spcPct val="120000"/>
              </a:lnSpc>
              <a:spcBef>
                <a:spcPct val="0"/>
              </a:spcBef>
            </a:pPr>
            <a:r>
              <a:rPr lang="en-US" dirty="0">
                <a:cs typeface="+mn-ea"/>
                <a:sym typeface="+mn-lt"/>
              </a:rPr>
              <a:t>ONVIF Profile M</a:t>
            </a:r>
          </a:p>
          <a:p>
            <a:pPr>
              <a:lnSpc>
                <a:spcPct val="120000"/>
              </a:lnSpc>
              <a:spcBef>
                <a:spcPct val="0"/>
              </a:spcBef>
            </a:pPr>
            <a:r>
              <a:rPr lang="zh-CN" altLang="en-US" dirty="0">
                <a:cs typeface="+mn-ea"/>
                <a:sym typeface="+mn-lt"/>
              </a:rPr>
              <a:t>用于分析类应用程序的元数据和事件</a:t>
            </a:r>
            <a:endParaRPr lang="en-US" dirty="0">
              <a:cs typeface="+mn-ea"/>
              <a:sym typeface="+mn-lt"/>
            </a:endParaRPr>
          </a:p>
        </p:txBody>
      </p:sp>
      <p:sp>
        <p:nvSpPr>
          <p:cNvPr id="3" name="TextBox 2">
            <a:extLst>
              <a:ext uri="{FF2B5EF4-FFF2-40B4-BE49-F238E27FC236}">
                <a16:creationId xmlns:a16="http://schemas.microsoft.com/office/drawing/2014/main" id="{7A5D6005-00E5-476F-839D-7ED3FD60FEC7}"/>
              </a:ext>
            </a:extLst>
          </p:cNvPr>
          <p:cNvSpPr txBox="1"/>
          <p:nvPr/>
        </p:nvSpPr>
        <p:spPr>
          <a:xfrm>
            <a:off x="6629233" y="4761978"/>
            <a:ext cx="2369488" cy="261354"/>
          </a:xfrm>
          <a:prstGeom prst="rect">
            <a:avLst/>
          </a:prstGeom>
          <a:noFill/>
        </p:spPr>
        <p:txBody>
          <a:bodyPr wrap="square" rtlCol="0">
            <a:spAutoFit/>
          </a:bodyPr>
          <a:lstStyle/>
          <a:p>
            <a:pPr algn="r">
              <a:lnSpc>
                <a:spcPct val="120000"/>
              </a:lnSpc>
            </a:pPr>
            <a:r>
              <a:rPr lang="en-US" sz="1000">
                <a:solidFill>
                  <a:schemeClr val="bg1"/>
                </a:solidFill>
                <a:cs typeface="+mn-ea"/>
                <a:sym typeface="+mn-lt"/>
              </a:rPr>
              <a:t>©All rights reserved.</a:t>
            </a:r>
            <a:endParaRPr lang="sv-SE" sz="1000">
              <a:solidFill>
                <a:schemeClr val="bg1"/>
              </a:solidFill>
              <a:cs typeface="+mn-ea"/>
              <a:sym typeface="+mn-lt"/>
            </a:endParaRPr>
          </a:p>
        </p:txBody>
      </p:sp>
    </p:spTree>
    <p:extLst>
      <p:ext uri="{BB962C8B-B14F-4D97-AF65-F5344CB8AC3E}">
        <p14:creationId xmlns:p14="http://schemas.microsoft.com/office/powerpoint/2010/main" val="16780282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A2BD0B-3E83-2B43-9F90-94CE5A429B7F}"/>
              </a:ext>
            </a:extLst>
          </p:cNvPr>
          <p:cNvSpPr>
            <a:spLocks noGrp="1"/>
          </p:cNvSpPr>
          <p:nvPr>
            <p:ph type="title"/>
          </p:nvPr>
        </p:nvSpPr>
        <p:spPr>
          <a:xfrm>
            <a:off x="730250" y="520104"/>
            <a:ext cx="7254466" cy="428580"/>
          </a:xfrm>
        </p:spPr>
        <p:txBody>
          <a:bodyPr>
            <a:normAutofit fontScale="90000"/>
          </a:bodyPr>
          <a:lstStyle/>
          <a:p>
            <a:pPr>
              <a:lnSpc>
                <a:spcPct val="120000"/>
              </a:lnSpc>
            </a:pPr>
            <a:r>
              <a:rPr lang="zh-CN" altLang="en-US" dirty="0">
                <a:latin typeface="+mn-lt"/>
                <a:ea typeface="+mn-ea"/>
                <a:cs typeface="+mn-ea"/>
                <a:sym typeface="+mn-lt"/>
              </a:rPr>
              <a:t>嘉宾介绍</a:t>
            </a:r>
            <a:br>
              <a:rPr lang="en-US" altLang="zh-CN" sz="2400" dirty="0">
                <a:latin typeface="+mn-lt"/>
                <a:ea typeface="+mn-ea"/>
                <a:cs typeface="+mn-ea"/>
                <a:sym typeface="+mn-lt"/>
              </a:rPr>
            </a:br>
            <a:endParaRPr lang="en-US" sz="2400" dirty="0">
              <a:latin typeface="+mn-lt"/>
              <a:ea typeface="+mn-ea"/>
              <a:cs typeface="+mn-ea"/>
              <a:sym typeface="+mn-lt"/>
            </a:endParaRP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4984" y="1551048"/>
            <a:ext cx="1172718" cy="1172718"/>
          </a:xfrm>
          <a:prstGeom prst="rect">
            <a:avLst/>
          </a:prstGeom>
        </p:spPr>
      </p:pic>
      <p:sp>
        <p:nvSpPr>
          <p:cNvPr id="5" name="矩形 4"/>
          <p:cNvSpPr/>
          <p:nvPr/>
        </p:nvSpPr>
        <p:spPr>
          <a:xfrm>
            <a:off x="553212" y="2961740"/>
            <a:ext cx="2084832" cy="1513941"/>
          </a:xfrm>
          <a:prstGeom prst="rect">
            <a:avLst/>
          </a:prstGeom>
        </p:spPr>
        <p:txBody>
          <a:bodyPr wrap="square">
            <a:spAutoFit/>
          </a:bodyPr>
          <a:lstStyle/>
          <a:p>
            <a:pPr algn="ctr">
              <a:lnSpc>
                <a:spcPct val="200000"/>
              </a:lnSpc>
              <a:spcBef>
                <a:spcPct val="0"/>
              </a:spcBef>
              <a:spcAft>
                <a:spcPct val="0"/>
              </a:spcAft>
            </a:pPr>
            <a:r>
              <a:rPr lang="zh-CN" altLang="en-US" sz="1200" dirty="0">
                <a:solidFill>
                  <a:srgbClr val="4B525E"/>
                </a:solidFill>
                <a:cs typeface="+mn-ea"/>
                <a:sym typeface="+mn-lt"/>
              </a:rPr>
              <a:t>毛维明</a:t>
            </a:r>
            <a:endParaRPr lang="en-US" altLang="zh-CN" sz="1200" dirty="0">
              <a:solidFill>
                <a:srgbClr val="4B525E"/>
              </a:solidFill>
              <a:cs typeface="+mn-ea"/>
              <a:sym typeface="+mn-lt"/>
            </a:endParaRPr>
          </a:p>
          <a:p>
            <a:pPr algn="ctr">
              <a:lnSpc>
                <a:spcPct val="200000"/>
              </a:lnSpc>
              <a:spcBef>
                <a:spcPct val="0"/>
              </a:spcBef>
              <a:spcAft>
                <a:spcPct val="0"/>
              </a:spcAft>
            </a:pPr>
            <a:r>
              <a:rPr lang="zh-CN" altLang="en-US" sz="1200" dirty="0">
                <a:solidFill>
                  <a:srgbClr val="4B525E"/>
                </a:solidFill>
                <a:cs typeface="+mn-ea"/>
                <a:sym typeface="+mn-lt"/>
              </a:rPr>
              <a:t>大华技术股份有限公司 </a:t>
            </a:r>
            <a:endParaRPr lang="en-US" altLang="zh-CN" sz="1200" dirty="0">
              <a:solidFill>
                <a:srgbClr val="4B525E"/>
              </a:solidFill>
              <a:cs typeface="+mn-ea"/>
              <a:sym typeface="+mn-lt"/>
            </a:endParaRPr>
          </a:p>
          <a:p>
            <a:pPr algn="ctr">
              <a:lnSpc>
                <a:spcPct val="200000"/>
              </a:lnSpc>
              <a:spcBef>
                <a:spcPct val="0"/>
              </a:spcBef>
              <a:spcAft>
                <a:spcPct val="0"/>
              </a:spcAft>
            </a:pPr>
            <a:r>
              <a:rPr lang="zh-CN" altLang="en-US" sz="1200" dirty="0">
                <a:solidFill>
                  <a:srgbClr val="4B525E"/>
                </a:solidFill>
                <a:cs typeface="+mn-ea"/>
                <a:sym typeface="+mn-lt"/>
              </a:rPr>
              <a:t>研发中心</a:t>
            </a:r>
            <a:endParaRPr lang="en-US" altLang="zh-CN" sz="1200" dirty="0">
              <a:solidFill>
                <a:srgbClr val="4B525E"/>
              </a:solidFill>
              <a:cs typeface="+mn-ea"/>
              <a:sym typeface="+mn-lt"/>
            </a:endParaRPr>
          </a:p>
          <a:p>
            <a:pPr algn="ctr">
              <a:lnSpc>
                <a:spcPct val="200000"/>
              </a:lnSpc>
              <a:spcBef>
                <a:spcPct val="0"/>
              </a:spcBef>
              <a:spcAft>
                <a:spcPct val="0"/>
              </a:spcAft>
            </a:pPr>
            <a:r>
              <a:rPr lang="zh-CN" altLang="en-US" sz="1200" dirty="0">
                <a:solidFill>
                  <a:srgbClr val="4B525E"/>
                </a:solidFill>
                <a:cs typeface="+mn-ea"/>
                <a:sym typeface="+mn-lt"/>
              </a:rPr>
              <a:t>资深软件开发工程师</a:t>
            </a:r>
            <a:endParaRPr lang="en-US" altLang="zh-CN" sz="1200" dirty="0">
              <a:solidFill>
                <a:srgbClr val="4B525E"/>
              </a:solidFill>
              <a:cs typeface="+mn-ea"/>
              <a:sym typeface="+mn-lt"/>
            </a:endParaRPr>
          </a:p>
        </p:txBody>
      </p:sp>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73948" y="1551048"/>
            <a:ext cx="858556" cy="1201977"/>
          </a:xfrm>
          <a:prstGeom prst="rect">
            <a:avLst/>
          </a:prstGeom>
        </p:spPr>
      </p:pic>
      <p:sp>
        <p:nvSpPr>
          <p:cNvPr id="8" name="矩形 7"/>
          <p:cNvSpPr/>
          <p:nvPr/>
        </p:nvSpPr>
        <p:spPr>
          <a:xfrm>
            <a:off x="2547094" y="2956265"/>
            <a:ext cx="2084832" cy="1513941"/>
          </a:xfrm>
          <a:prstGeom prst="rect">
            <a:avLst/>
          </a:prstGeom>
        </p:spPr>
        <p:txBody>
          <a:bodyPr wrap="square">
            <a:spAutoFit/>
          </a:bodyPr>
          <a:lstStyle/>
          <a:p>
            <a:pPr algn="ctr">
              <a:lnSpc>
                <a:spcPct val="200000"/>
              </a:lnSpc>
              <a:spcBef>
                <a:spcPct val="0"/>
              </a:spcBef>
              <a:spcAft>
                <a:spcPct val="0"/>
              </a:spcAft>
            </a:pPr>
            <a:r>
              <a:rPr lang="zh-CN" altLang="en-US" sz="1200" dirty="0">
                <a:solidFill>
                  <a:srgbClr val="4B525E"/>
                </a:solidFill>
                <a:cs typeface="+mn-ea"/>
                <a:sym typeface="+mn-lt"/>
              </a:rPr>
              <a:t>谯宇豪</a:t>
            </a:r>
            <a:endParaRPr lang="en-US" altLang="zh-CN" sz="1200" dirty="0">
              <a:solidFill>
                <a:srgbClr val="4B525E"/>
              </a:solidFill>
              <a:cs typeface="+mn-ea"/>
              <a:sym typeface="+mn-lt"/>
            </a:endParaRPr>
          </a:p>
          <a:p>
            <a:pPr algn="ctr">
              <a:lnSpc>
                <a:spcPct val="200000"/>
              </a:lnSpc>
              <a:spcBef>
                <a:spcPct val="0"/>
              </a:spcBef>
              <a:spcAft>
                <a:spcPct val="0"/>
              </a:spcAft>
            </a:pPr>
            <a:r>
              <a:rPr lang="zh-CN" altLang="en-US" sz="1200" dirty="0">
                <a:solidFill>
                  <a:srgbClr val="4B525E"/>
                </a:solidFill>
                <a:cs typeface="+mn-ea"/>
                <a:sym typeface="+mn-lt"/>
              </a:rPr>
              <a:t>大华技术股份有限公司 </a:t>
            </a:r>
            <a:endParaRPr lang="en-US" altLang="zh-CN" sz="1200" dirty="0">
              <a:solidFill>
                <a:srgbClr val="4B525E"/>
              </a:solidFill>
              <a:cs typeface="+mn-ea"/>
              <a:sym typeface="+mn-lt"/>
            </a:endParaRPr>
          </a:p>
          <a:p>
            <a:pPr algn="ctr">
              <a:lnSpc>
                <a:spcPct val="200000"/>
              </a:lnSpc>
              <a:spcBef>
                <a:spcPct val="0"/>
              </a:spcBef>
              <a:spcAft>
                <a:spcPct val="0"/>
              </a:spcAft>
            </a:pPr>
            <a:r>
              <a:rPr lang="zh-CN" altLang="en-US" sz="1200" dirty="0">
                <a:solidFill>
                  <a:srgbClr val="4B525E"/>
                </a:solidFill>
                <a:cs typeface="+mn-ea"/>
                <a:sym typeface="+mn-lt"/>
              </a:rPr>
              <a:t>海外产品市场部 </a:t>
            </a:r>
            <a:endParaRPr lang="en-US" altLang="zh-CN" sz="1200" dirty="0">
              <a:solidFill>
                <a:srgbClr val="4B525E"/>
              </a:solidFill>
              <a:cs typeface="+mn-ea"/>
              <a:sym typeface="+mn-lt"/>
            </a:endParaRPr>
          </a:p>
          <a:p>
            <a:pPr algn="ctr">
              <a:lnSpc>
                <a:spcPct val="200000"/>
              </a:lnSpc>
              <a:spcBef>
                <a:spcPct val="0"/>
              </a:spcBef>
              <a:spcAft>
                <a:spcPct val="0"/>
              </a:spcAft>
            </a:pPr>
            <a:r>
              <a:rPr lang="zh-CN" altLang="en-US" sz="1200" dirty="0">
                <a:solidFill>
                  <a:srgbClr val="4B525E"/>
                </a:solidFill>
                <a:cs typeface="+mn-ea"/>
                <a:sym typeface="+mn-lt"/>
              </a:rPr>
              <a:t>生态合作伙伴经理</a:t>
            </a:r>
            <a:endParaRPr lang="en-US" altLang="zh-CN" sz="1200" dirty="0">
              <a:solidFill>
                <a:srgbClr val="4B525E"/>
              </a:solidFill>
              <a:cs typeface="+mn-ea"/>
              <a:sym typeface="+mn-lt"/>
            </a:endParaRPr>
          </a:p>
        </p:txBody>
      </p:sp>
      <p:pic>
        <p:nvPicPr>
          <p:cNvPr id="9" name="图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18750" y="1579327"/>
            <a:ext cx="1173698" cy="1173698"/>
          </a:xfrm>
          <a:prstGeom prst="rect">
            <a:avLst/>
          </a:prstGeom>
        </p:spPr>
      </p:pic>
      <p:sp>
        <p:nvSpPr>
          <p:cNvPr id="10" name="矩形 9"/>
          <p:cNvSpPr/>
          <p:nvPr/>
        </p:nvSpPr>
        <p:spPr>
          <a:xfrm>
            <a:off x="4563183" y="2950790"/>
            <a:ext cx="2084832" cy="1513941"/>
          </a:xfrm>
          <a:prstGeom prst="rect">
            <a:avLst/>
          </a:prstGeom>
        </p:spPr>
        <p:txBody>
          <a:bodyPr wrap="square">
            <a:spAutoFit/>
          </a:bodyPr>
          <a:lstStyle/>
          <a:p>
            <a:pPr algn="ctr">
              <a:lnSpc>
                <a:spcPct val="200000"/>
              </a:lnSpc>
              <a:spcBef>
                <a:spcPct val="0"/>
              </a:spcBef>
              <a:spcAft>
                <a:spcPct val="0"/>
              </a:spcAft>
            </a:pPr>
            <a:r>
              <a:rPr lang="zh-CN" altLang="en-US" sz="1200" dirty="0">
                <a:solidFill>
                  <a:srgbClr val="4B525E"/>
                </a:solidFill>
                <a:cs typeface="+mn-ea"/>
                <a:sym typeface="+mn-lt"/>
              </a:rPr>
              <a:t>张诗文</a:t>
            </a:r>
            <a:endParaRPr lang="en-US" altLang="zh-CN" sz="1200" dirty="0">
              <a:solidFill>
                <a:srgbClr val="4B525E"/>
              </a:solidFill>
              <a:cs typeface="+mn-ea"/>
              <a:sym typeface="+mn-lt"/>
            </a:endParaRPr>
          </a:p>
          <a:p>
            <a:pPr algn="ctr">
              <a:lnSpc>
                <a:spcPct val="200000"/>
              </a:lnSpc>
              <a:spcBef>
                <a:spcPct val="0"/>
              </a:spcBef>
              <a:spcAft>
                <a:spcPct val="0"/>
              </a:spcAft>
            </a:pPr>
            <a:r>
              <a:rPr lang="zh-CN" altLang="en-US" sz="1200" dirty="0">
                <a:solidFill>
                  <a:srgbClr val="4B525E"/>
                </a:solidFill>
                <a:cs typeface="+mn-ea"/>
                <a:sym typeface="+mn-lt"/>
              </a:rPr>
              <a:t>宇视科技有限公司 </a:t>
            </a:r>
            <a:endParaRPr lang="en-US" altLang="zh-CN" sz="1200" dirty="0">
              <a:solidFill>
                <a:srgbClr val="4B525E"/>
              </a:solidFill>
              <a:cs typeface="+mn-ea"/>
              <a:sym typeface="+mn-lt"/>
            </a:endParaRPr>
          </a:p>
          <a:p>
            <a:pPr algn="ctr">
              <a:lnSpc>
                <a:spcPct val="200000"/>
              </a:lnSpc>
              <a:spcBef>
                <a:spcPct val="0"/>
              </a:spcBef>
              <a:spcAft>
                <a:spcPct val="0"/>
              </a:spcAft>
            </a:pPr>
            <a:r>
              <a:rPr lang="zh-CN" altLang="en-US" sz="1200" dirty="0">
                <a:solidFill>
                  <a:srgbClr val="4B525E"/>
                </a:solidFill>
                <a:cs typeface="+mn-ea"/>
                <a:sym typeface="+mn-lt"/>
              </a:rPr>
              <a:t>研发中心</a:t>
            </a:r>
            <a:endParaRPr lang="en-US" altLang="zh-CN" sz="1200" dirty="0">
              <a:solidFill>
                <a:srgbClr val="4B525E"/>
              </a:solidFill>
              <a:cs typeface="+mn-ea"/>
              <a:sym typeface="+mn-lt"/>
            </a:endParaRPr>
          </a:p>
          <a:p>
            <a:pPr algn="ctr">
              <a:lnSpc>
                <a:spcPct val="200000"/>
              </a:lnSpc>
              <a:spcBef>
                <a:spcPct val="0"/>
              </a:spcBef>
              <a:spcAft>
                <a:spcPct val="0"/>
              </a:spcAft>
            </a:pPr>
            <a:r>
              <a:rPr lang="zh-CN" altLang="en-US" sz="1200" dirty="0">
                <a:solidFill>
                  <a:srgbClr val="4B525E"/>
                </a:solidFill>
                <a:cs typeface="+mn-ea"/>
                <a:sym typeface="+mn-lt"/>
              </a:rPr>
              <a:t>资深测试工程师</a:t>
            </a:r>
            <a:endParaRPr lang="en-US" altLang="zh-CN" sz="1200" dirty="0">
              <a:solidFill>
                <a:srgbClr val="4B525E"/>
              </a:solidFill>
              <a:cs typeface="+mn-ea"/>
              <a:sym typeface="+mn-lt"/>
            </a:endParaRPr>
          </a:p>
        </p:txBody>
      </p:sp>
      <p:pic>
        <p:nvPicPr>
          <p:cNvPr id="11" name="图片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68007" y="1551048"/>
            <a:ext cx="956043" cy="1239442"/>
          </a:xfrm>
          <a:prstGeom prst="rect">
            <a:avLst/>
          </a:prstGeom>
        </p:spPr>
      </p:pic>
      <p:sp>
        <p:nvSpPr>
          <p:cNvPr id="12" name="矩形 11"/>
          <p:cNvSpPr/>
          <p:nvPr/>
        </p:nvSpPr>
        <p:spPr>
          <a:xfrm>
            <a:off x="6607625" y="2956265"/>
            <a:ext cx="2084832" cy="1513941"/>
          </a:xfrm>
          <a:prstGeom prst="rect">
            <a:avLst/>
          </a:prstGeom>
        </p:spPr>
        <p:txBody>
          <a:bodyPr wrap="square">
            <a:spAutoFit/>
          </a:bodyPr>
          <a:lstStyle/>
          <a:p>
            <a:pPr algn="ctr">
              <a:lnSpc>
                <a:spcPct val="200000"/>
              </a:lnSpc>
              <a:spcBef>
                <a:spcPct val="0"/>
              </a:spcBef>
              <a:spcAft>
                <a:spcPct val="0"/>
              </a:spcAft>
            </a:pPr>
            <a:r>
              <a:rPr lang="zh-CN" altLang="en-US" sz="1200" dirty="0">
                <a:solidFill>
                  <a:srgbClr val="4B525E"/>
                </a:solidFill>
                <a:cs typeface="+mn-ea"/>
                <a:sym typeface="+mn-lt"/>
              </a:rPr>
              <a:t>周春梅</a:t>
            </a:r>
            <a:endParaRPr lang="en-US" altLang="zh-CN" sz="1200" dirty="0">
              <a:solidFill>
                <a:srgbClr val="4B525E"/>
              </a:solidFill>
              <a:cs typeface="+mn-ea"/>
              <a:sym typeface="+mn-lt"/>
            </a:endParaRPr>
          </a:p>
          <a:p>
            <a:pPr algn="ctr">
              <a:lnSpc>
                <a:spcPct val="200000"/>
              </a:lnSpc>
              <a:spcBef>
                <a:spcPct val="0"/>
              </a:spcBef>
              <a:spcAft>
                <a:spcPct val="0"/>
              </a:spcAft>
            </a:pPr>
            <a:r>
              <a:rPr lang="zh-CN" altLang="en-US" sz="1200" dirty="0">
                <a:solidFill>
                  <a:srgbClr val="4B525E"/>
                </a:solidFill>
                <a:cs typeface="+mn-ea"/>
                <a:sym typeface="+mn-lt"/>
              </a:rPr>
              <a:t>宇视科技有限公司 </a:t>
            </a:r>
            <a:endParaRPr lang="en-US" altLang="zh-CN" sz="1200" dirty="0">
              <a:solidFill>
                <a:srgbClr val="4B525E"/>
              </a:solidFill>
              <a:cs typeface="+mn-ea"/>
              <a:sym typeface="+mn-lt"/>
            </a:endParaRPr>
          </a:p>
          <a:p>
            <a:pPr algn="ctr">
              <a:lnSpc>
                <a:spcPct val="200000"/>
              </a:lnSpc>
              <a:spcBef>
                <a:spcPct val="0"/>
              </a:spcBef>
              <a:spcAft>
                <a:spcPct val="0"/>
              </a:spcAft>
            </a:pPr>
            <a:r>
              <a:rPr lang="zh-CN" altLang="en-US" sz="1200" dirty="0">
                <a:solidFill>
                  <a:srgbClr val="4B525E"/>
                </a:solidFill>
                <a:cs typeface="+mn-ea"/>
                <a:sym typeface="+mn-lt"/>
              </a:rPr>
              <a:t>产品中心</a:t>
            </a:r>
            <a:endParaRPr lang="en-US" altLang="zh-CN" sz="1200" dirty="0">
              <a:solidFill>
                <a:srgbClr val="4B525E"/>
              </a:solidFill>
              <a:cs typeface="+mn-ea"/>
              <a:sym typeface="+mn-lt"/>
            </a:endParaRPr>
          </a:p>
          <a:p>
            <a:pPr algn="ctr">
              <a:lnSpc>
                <a:spcPct val="200000"/>
              </a:lnSpc>
              <a:spcBef>
                <a:spcPct val="0"/>
              </a:spcBef>
              <a:spcAft>
                <a:spcPct val="0"/>
              </a:spcAft>
            </a:pPr>
            <a:r>
              <a:rPr lang="zh-CN" altLang="en-US" sz="1200" dirty="0">
                <a:solidFill>
                  <a:srgbClr val="4B525E"/>
                </a:solidFill>
                <a:cs typeface="+mn-ea"/>
                <a:sym typeface="+mn-lt"/>
              </a:rPr>
              <a:t>产品总监</a:t>
            </a:r>
            <a:endParaRPr lang="en-US" altLang="zh-CN" sz="1200" dirty="0">
              <a:solidFill>
                <a:srgbClr val="4B525E"/>
              </a:solidFill>
              <a:cs typeface="+mn-ea"/>
              <a:sym typeface="+mn-lt"/>
            </a:endParaRPr>
          </a:p>
        </p:txBody>
      </p:sp>
    </p:spTree>
    <p:extLst>
      <p:ext uri="{BB962C8B-B14F-4D97-AF65-F5344CB8AC3E}">
        <p14:creationId xmlns:p14="http://schemas.microsoft.com/office/powerpoint/2010/main" val="6864447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A2BD0B-3E83-2B43-9F90-94CE5A429B7F}"/>
              </a:ext>
            </a:extLst>
          </p:cNvPr>
          <p:cNvSpPr>
            <a:spLocks noGrp="1"/>
          </p:cNvSpPr>
          <p:nvPr>
            <p:ph type="title"/>
          </p:nvPr>
        </p:nvSpPr>
        <p:spPr>
          <a:xfrm>
            <a:off x="730250" y="519000"/>
            <a:ext cx="7254466" cy="428580"/>
          </a:xfrm>
        </p:spPr>
        <p:txBody>
          <a:bodyPr>
            <a:normAutofit fontScale="90000"/>
          </a:bodyPr>
          <a:lstStyle/>
          <a:p>
            <a:pPr>
              <a:lnSpc>
                <a:spcPct val="120000"/>
              </a:lnSpc>
            </a:pPr>
            <a:r>
              <a:rPr lang="zh-CN" altLang="en-US" sz="2400" dirty="0">
                <a:latin typeface="+mn-lt"/>
                <a:ea typeface="+mn-ea"/>
                <a:cs typeface="+mn-ea"/>
                <a:sym typeface="+mn-lt"/>
              </a:rPr>
              <a:t>议程介绍</a:t>
            </a:r>
            <a:endParaRPr lang="en-US" sz="2400" dirty="0">
              <a:latin typeface="+mn-lt"/>
              <a:ea typeface="+mn-ea"/>
              <a:cs typeface="+mn-ea"/>
              <a:sym typeface="+mn-lt"/>
            </a:endParaRPr>
          </a:p>
        </p:txBody>
      </p:sp>
      <p:sp>
        <p:nvSpPr>
          <p:cNvPr id="4" name="Content Placeholder 1">
            <a:extLst>
              <a:ext uri="{FF2B5EF4-FFF2-40B4-BE49-F238E27FC236}">
                <a16:creationId xmlns:a16="http://schemas.microsoft.com/office/drawing/2014/main" id="{DA2CB5C7-9ACE-0541-9AEE-EBA9CBDC6B61}"/>
              </a:ext>
            </a:extLst>
          </p:cNvPr>
          <p:cNvSpPr>
            <a:spLocks noGrp="1"/>
          </p:cNvSpPr>
          <p:nvPr>
            <p:ph idx="1"/>
          </p:nvPr>
        </p:nvSpPr>
        <p:spPr>
          <a:xfrm>
            <a:off x="730250" y="1123132"/>
            <a:ext cx="8184590" cy="3394472"/>
          </a:xfrm>
        </p:spPr>
        <p:txBody>
          <a:bodyPr>
            <a:normAutofit/>
          </a:bodyPr>
          <a:lstStyle/>
          <a:p>
            <a:pPr marL="0" indent="0">
              <a:lnSpc>
                <a:spcPct val="150000"/>
              </a:lnSpc>
              <a:spcBef>
                <a:spcPct val="0"/>
              </a:spcBef>
              <a:spcAft>
                <a:spcPct val="0"/>
              </a:spcAft>
              <a:buNone/>
            </a:pPr>
            <a:r>
              <a:rPr lang="en-US" altLang="zh-CN" dirty="0">
                <a:solidFill>
                  <a:srgbClr val="4B525E"/>
                </a:solidFill>
                <a:latin typeface="+mn-lt"/>
                <a:cs typeface="+mn-ea"/>
                <a:sym typeface="+mn-lt"/>
              </a:rPr>
              <a:t>Profile M</a:t>
            </a:r>
            <a:r>
              <a:rPr lang="zh-CN" altLang="en-US" dirty="0">
                <a:solidFill>
                  <a:srgbClr val="4B525E"/>
                </a:solidFill>
                <a:latin typeface="+mn-lt"/>
                <a:cs typeface="+mn-ea"/>
                <a:sym typeface="+mn-lt"/>
              </a:rPr>
              <a:t>简介 </a:t>
            </a:r>
            <a:r>
              <a:rPr lang="en-US" altLang="zh-CN" dirty="0">
                <a:solidFill>
                  <a:srgbClr val="4B525E"/>
                </a:solidFill>
                <a:latin typeface="+mn-lt"/>
                <a:cs typeface="+mn-ea"/>
                <a:sym typeface="+mn-lt"/>
              </a:rPr>
              <a:t>20</a:t>
            </a:r>
            <a:r>
              <a:rPr lang="zh-CN" altLang="en-US" dirty="0">
                <a:solidFill>
                  <a:srgbClr val="4B525E"/>
                </a:solidFill>
                <a:latin typeface="+mn-lt"/>
                <a:cs typeface="+mn-ea"/>
                <a:sym typeface="+mn-lt"/>
              </a:rPr>
              <a:t>分钟 </a:t>
            </a:r>
            <a:r>
              <a:rPr lang="en-US" altLang="zh-CN" dirty="0">
                <a:solidFill>
                  <a:srgbClr val="4B525E"/>
                </a:solidFill>
                <a:latin typeface="+mn-lt"/>
                <a:cs typeface="+mn-ea"/>
                <a:sym typeface="+mn-lt"/>
              </a:rPr>
              <a:t>– </a:t>
            </a:r>
            <a:r>
              <a:rPr lang="zh-CN" altLang="en-US" dirty="0">
                <a:solidFill>
                  <a:srgbClr val="4B525E"/>
                </a:solidFill>
                <a:latin typeface="+mn-lt"/>
                <a:cs typeface="+mn-ea"/>
                <a:sym typeface="+mn-lt"/>
              </a:rPr>
              <a:t>毛维明</a:t>
            </a:r>
            <a:endParaRPr lang="en-US" altLang="zh-CN" dirty="0">
              <a:solidFill>
                <a:srgbClr val="4B525E"/>
              </a:solidFill>
              <a:latin typeface="+mn-lt"/>
              <a:cs typeface="+mn-ea"/>
              <a:sym typeface="+mn-lt"/>
            </a:endParaRPr>
          </a:p>
          <a:p>
            <a:pPr marL="0" indent="0">
              <a:lnSpc>
                <a:spcPct val="150000"/>
              </a:lnSpc>
              <a:spcBef>
                <a:spcPct val="0"/>
              </a:spcBef>
              <a:spcAft>
                <a:spcPct val="0"/>
              </a:spcAft>
              <a:buNone/>
            </a:pPr>
            <a:endParaRPr lang="en-US" altLang="zh-CN" b="0" i="0" dirty="0">
              <a:solidFill>
                <a:srgbClr val="4B525E"/>
              </a:solidFill>
              <a:effectLst/>
              <a:latin typeface="+mn-lt"/>
              <a:cs typeface="+mn-ea"/>
              <a:sym typeface="+mn-lt"/>
            </a:endParaRPr>
          </a:p>
          <a:p>
            <a:pPr marL="0" indent="0">
              <a:lnSpc>
                <a:spcPct val="150000"/>
              </a:lnSpc>
              <a:spcBef>
                <a:spcPct val="0"/>
              </a:spcBef>
              <a:spcAft>
                <a:spcPct val="0"/>
              </a:spcAft>
              <a:buNone/>
            </a:pPr>
            <a:r>
              <a:rPr lang="en-US" altLang="zh-CN" dirty="0">
                <a:solidFill>
                  <a:srgbClr val="4B525E"/>
                </a:solidFill>
                <a:latin typeface="+mn-lt"/>
                <a:cs typeface="+mn-ea"/>
                <a:sym typeface="+mn-lt"/>
              </a:rPr>
              <a:t>Profile M</a:t>
            </a:r>
            <a:r>
              <a:rPr lang="zh-CN" altLang="en-US" dirty="0">
                <a:solidFill>
                  <a:srgbClr val="4B525E"/>
                </a:solidFill>
                <a:latin typeface="+mn-lt"/>
                <a:cs typeface="+mn-ea"/>
                <a:sym typeface="+mn-lt"/>
              </a:rPr>
              <a:t>测试流程 </a:t>
            </a:r>
            <a:r>
              <a:rPr lang="en-US" altLang="zh-CN" dirty="0">
                <a:solidFill>
                  <a:srgbClr val="4B525E"/>
                </a:solidFill>
                <a:latin typeface="+mn-lt"/>
                <a:cs typeface="+mn-ea"/>
                <a:sym typeface="+mn-lt"/>
              </a:rPr>
              <a:t>10</a:t>
            </a:r>
            <a:r>
              <a:rPr lang="zh-CN" altLang="en-US" dirty="0">
                <a:solidFill>
                  <a:srgbClr val="4B525E"/>
                </a:solidFill>
                <a:latin typeface="+mn-lt"/>
                <a:cs typeface="+mn-ea"/>
                <a:sym typeface="+mn-lt"/>
              </a:rPr>
              <a:t>分钟 </a:t>
            </a:r>
            <a:r>
              <a:rPr lang="en-US" altLang="zh-CN" dirty="0">
                <a:solidFill>
                  <a:srgbClr val="4B525E"/>
                </a:solidFill>
                <a:latin typeface="+mn-lt"/>
                <a:cs typeface="+mn-ea"/>
                <a:sym typeface="+mn-lt"/>
              </a:rPr>
              <a:t>– </a:t>
            </a:r>
            <a:r>
              <a:rPr lang="zh-CN" altLang="en-US" dirty="0">
                <a:solidFill>
                  <a:srgbClr val="4B525E"/>
                </a:solidFill>
                <a:latin typeface="+mn-lt"/>
                <a:cs typeface="+mn-ea"/>
                <a:sym typeface="+mn-lt"/>
              </a:rPr>
              <a:t>张诗文</a:t>
            </a:r>
            <a:endParaRPr lang="en-US" altLang="zh-CN" dirty="0">
              <a:solidFill>
                <a:srgbClr val="4B525E"/>
              </a:solidFill>
              <a:latin typeface="+mn-lt"/>
              <a:cs typeface="+mn-ea"/>
              <a:sym typeface="+mn-lt"/>
            </a:endParaRPr>
          </a:p>
          <a:p>
            <a:pPr marL="0" indent="0">
              <a:lnSpc>
                <a:spcPct val="150000"/>
              </a:lnSpc>
              <a:spcBef>
                <a:spcPct val="0"/>
              </a:spcBef>
              <a:spcAft>
                <a:spcPct val="0"/>
              </a:spcAft>
              <a:buNone/>
            </a:pPr>
            <a:endParaRPr lang="en-US" altLang="zh-CN" b="0" i="0" dirty="0">
              <a:solidFill>
                <a:srgbClr val="4B525E"/>
              </a:solidFill>
              <a:effectLst/>
              <a:latin typeface="+mn-lt"/>
              <a:cs typeface="+mn-ea"/>
              <a:sym typeface="+mn-lt"/>
            </a:endParaRPr>
          </a:p>
          <a:p>
            <a:pPr marL="0" indent="0">
              <a:lnSpc>
                <a:spcPct val="150000"/>
              </a:lnSpc>
              <a:spcBef>
                <a:spcPct val="0"/>
              </a:spcBef>
              <a:spcAft>
                <a:spcPct val="0"/>
              </a:spcAft>
              <a:buNone/>
            </a:pPr>
            <a:r>
              <a:rPr lang="en-US" altLang="zh-CN" dirty="0">
                <a:solidFill>
                  <a:srgbClr val="4B525E"/>
                </a:solidFill>
                <a:latin typeface="+mn-lt"/>
                <a:cs typeface="+mn-ea"/>
                <a:sym typeface="+mn-lt"/>
              </a:rPr>
              <a:t>Q&amp;A 15</a:t>
            </a:r>
            <a:r>
              <a:rPr lang="zh-CN" altLang="en-US" dirty="0">
                <a:solidFill>
                  <a:srgbClr val="4B525E"/>
                </a:solidFill>
                <a:latin typeface="+mn-lt"/>
                <a:cs typeface="+mn-ea"/>
                <a:sym typeface="+mn-lt"/>
              </a:rPr>
              <a:t>分钟 </a:t>
            </a:r>
            <a:r>
              <a:rPr lang="en-US" altLang="zh-CN" dirty="0">
                <a:solidFill>
                  <a:srgbClr val="4B525E"/>
                </a:solidFill>
                <a:latin typeface="+mn-lt"/>
                <a:cs typeface="+mn-ea"/>
                <a:sym typeface="+mn-lt"/>
              </a:rPr>
              <a:t>– </a:t>
            </a:r>
            <a:r>
              <a:rPr lang="zh-CN" altLang="en-US" dirty="0">
                <a:solidFill>
                  <a:srgbClr val="4B525E"/>
                </a:solidFill>
                <a:latin typeface="+mn-lt"/>
                <a:cs typeface="+mn-ea"/>
                <a:sym typeface="+mn-lt"/>
              </a:rPr>
              <a:t>毛维明，谯宇豪，周春梅，张诗文</a:t>
            </a:r>
            <a:endParaRPr lang="zh-CN" altLang="en-US" b="0" i="0" dirty="0">
              <a:solidFill>
                <a:srgbClr val="4B525E"/>
              </a:solidFill>
              <a:effectLst/>
              <a:latin typeface="+mn-lt"/>
              <a:cs typeface="+mn-ea"/>
              <a:sym typeface="+mn-lt"/>
            </a:endParaRPr>
          </a:p>
        </p:txBody>
      </p:sp>
    </p:spTree>
    <p:extLst>
      <p:ext uri="{BB962C8B-B14F-4D97-AF65-F5344CB8AC3E}">
        <p14:creationId xmlns:p14="http://schemas.microsoft.com/office/powerpoint/2010/main" val="3476878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A2CB5C7-9ACE-0541-9AEE-EBA9CBDC6B61}"/>
              </a:ext>
            </a:extLst>
          </p:cNvPr>
          <p:cNvSpPr>
            <a:spLocks noGrp="1"/>
          </p:cNvSpPr>
          <p:nvPr>
            <p:ph idx="1"/>
          </p:nvPr>
        </p:nvSpPr>
        <p:spPr>
          <a:xfrm>
            <a:off x="730250" y="1123132"/>
            <a:ext cx="8184590" cy="3394472"/>
          </a:xfrm>
        </p:spPr>
        <p:txBody>
          <a:bodyPr>
            <a:normAutofit/>
          </a:bodyPr>
          <a:lstStyle/>
          <a:p>
            <a:pPr>
              <a:lnSpc>
                <a:spcPct val="150000"/>
              </a:lnSpc>
              <a:spcBef>
                <a:spcPct val="0"/>
              </a:spcBef>
              <a:spcAft>
                <a:spcPct val="0"/>
              </a:spcAft>
            </a:pPr>
            <a:r>
              <a:rPr lang="en-US" altLang="zh-CN" sz="1400" b="0" i="0" dirty="0">
                <a:solidFill>
                  <a:srgbClr val="4B525E"/>
                </a:solidFill>
                <a:effectLst/>
                <a:latin typeface="+mn-lt"/>
                <a:cs typeface="+mn-ea"/>
                <a:sym typeface="+mn-lt"/>
              </a:rPr>
              <a:t>2008</a:t>
            </a:r>
            <a:r>
              <a:rPr lang="zh-CN" altLang="en-US" sz="1400" b="0" i="0" dirty="0">
                <a:solidFill>
                  <a:srgbClr val="4B525E"/>
                </a:solidFill>
                <a:effectLst/>
                <a:latin typeface="+mn-lt"/>
                <a:cs typeface="+mn-ea"/>
                <a:sym typeface="+mn-lt"/>
              </a:rPr>
              <a:t>年，由安讯士、博世安防和索尼创立</a:t>
            </a:r>
            <a:endParaRPr lang="en-US" altLang="zh-CN" sz="1400" b="0" i="0" dirty="0">
              <a:solidFill>
                <a:srgbClr val="4B525E"/>
              </a:solidFill>
              <a:effectLst/>
              <a:latin typeface="+mn-lt"/>
              <a:cs typeface="+mn-ea"/>
              <a:sym typeface="+mn-lt"/>
            </a:endParaRPr>
          </a:p>
          <a:p>
            <a:pPr>
              <a:lnSpc>
                <a:spcPct val="150000"/>
              </a:lnSpc>
              <a:spcBef>
                <a:spcPct val="0"/>
              </a:spcBef>
              <a:spcAft>
                <a:spcPct val="0"/>
              </a:spcAft>
            </a:pPr>
            <a:r>
              <a:rPr lang="en-US" altLang="zh-CN" sz="1400" b="0" i="0" dirty="0">
                <a:solidFill>
                  <a:srgbClr val="4B525E"/>
                </a:solidFill>
                <a:effectLst/>
                <a:latin typeface="+mn-lt"/>
                <a:cs typeface="+mn-ea"/>
                <a:sym typeface="+mn-lt"/>
              </a:rPr>
              <a:t>ONVIF</a:t>
            </a:r>
            <a:r>
              <a:rPr lang="zh-CN" altLang="en-US" sz="1400" b="0" i="0" dirty="0">
                <a:solidFill>
                  <a:srgbClr val="4B525E"/>
                </a:solidFill>
                <a:effectLst/>
                <a:latin typeface="+mn-lt"/>
                <a:cs typeface="+mn-ea"/>
                <a:sym typeface="+mn-lt"/>
              </a:rPr>
              <a:t>的</a:t>
            </a:r>
            <a:r>
              <a:rPr lang="zh-CN" altLang="en-US" sz="1400" dirty="0">
                <a:solidFill>
                  <a:srgbClr val="4B525E"/>
                </a:solidFill>
                <a:latin typeface="+mn-lt"/>
                <a:cs typeface="+mn-ea"/>
                <a:sym typeface="+mn-lt"/>
              </a:rPr>
              <a:t>使</a:t>
            </a:r>
            <a:r>
              <a:rPr lang="zh-CN" altLang="en-US" sz="1400" dirty="0">
                <a:solidFill>
                  <a:srgbClr val="4B525E"/>
                </a:solidFill>
                <a:latin typeface="+mn-lt"/>
                <a:cs typeface="+mn-ea"/>
              </a:rPr>
              <a:t>命是为基于</a:t>
            </a:r>
            <a:r>
              <a:rPr lang="en-US" altLang="zh-CN" sz="1400" dirty="0">
                <a:solidFill>
                  <a:srgbClr val="4B525E"/>
                </a:solidFill>
                <a:latin typeface="+mn-lt"/>
                <a:cs typeface="+mn-ea"/>
              </a:rPr>
              <a:t>IP</a:t>
            </a:r>
            <a:r>
              <a:rPr lang="zh-CN" altLang="en-US" sz="1400" dirty="0">
                <a:solidFill>
                  <a:srgbClr val="4B525E"/>
                </a:solidFill>
                <a:latin typeface="+mn-lt"/>
                <a:cs typeface="+mn-ea"/>
              </a:rPr>
              <a:t>的物理安全产品和服务的有效互操作性提供和促进标准化接口。</a:t>
            </a:r>
            <a:r>
              <a:rPr lang="en-US" altLang="zh-CN" sz="1400" b="0" i="0" dirty="0">
                <a:solidFill>
                  <a:srgbClr val="4B525E"/>
                </a:solidFill>
                <a:effectLst/>
                <a:latin typeface="+mn-lt"/>
                <a:cs typeface="+mn-ea"/>
                <a:sym typeface="+mn-lt"/>
              </a:rPr>
              <a:t>ONVIF</a:t>
            </a:r>
            <a:r>
              <a:rPr lang="zh-CN" altLang="en-US" sz="1400" b="0" i="0" dirty="0">
                <a:solidFill>
                  <a:srgbClr val="4B525E"/>
                </a:solidFill>
                <a:effectLst/>
                <a:latin typeface="+mn-lt"/>
                <a:cs typeface="+mn-ea"/>
                <a:sym typeface="+mn-lt"/>
              </a:rPr>
              <a:t>在全球六大洲拥有</a:t>
            </a:r>
            <a:r>
              <a:rPr lang="zh-CN" altLang="en-US" sz="1400" dirty="0">
                <a:solidFill>
                  <a:srgbClr val="4B525E"/>
                </a:solidFill>
                <a:latin typeface="+mn-lt"/>
                <a:cs typeface="+mn-ea"/>
                <a:sym typeface="+mn-lt"/>
              </a:rPr>
              <a:t>超过</a:t>
            </a:r>
            <a:r>
              <a:rPr lang="en-US" altLang="zh-CN" sz="1400" dirty="0">
                <a:solidFill>
                  <a:schemeClr val="tx1"/>
                </a:solidFill>
                <a:latin typeface="+mn-lt"/>
                <a:cs typeface="+mn-ea"/>
                <a:sym typeface="+mn-lt"/>
              </a:rPr>
              <a:t>500</a:t>
            </a:r>
            <a:r>
              <a:rPr lang="zh-CN" altLang="en-US" sz="1400" dirty="0">
                <a:solidFill>
                  <a:schemeClr val="tx1"/>
                </a:solidFill>
                <a:latin typeface="+mn-lt"/>
                <a:cs typeface="+mn-ea"/>
                <a:sym typeface="+mn-lt"/>
              </a:rPr>
              <a:t>家</a:t>
            </a:r>
            <a:r>
              <a:rPr lang="zh-CN" altLang="en-US" sz="1400" b="0" i="0" dirty="0">
                <a:solidFill>
                  <a:srgbClr val="4B525E"/>
                </a:solidFill>
                <a:effectLst/>
                <a:latin typeface="+mn-lt"/>
                <a:cs typeface="+mn-ea"/>
                <a:sym typeface="+mn-lt"/>
              </a:rPr>
              <a:t>会员单位，包括制造商、软件开发商、顾问公司、系统集成商、终端用户以及其他组织等</a:t>
            </a:r>
            <a:endParaRPr lang="en-US" altLang="zh-CN" sz="1400" b="0" i="0" dirty="0">
              <a:solidFill>
                <a:srgbClr val="4B525E"/>
              </a:solidFill>
              <a:effectLst/>
              <a:latin typeface="+mn-lt"/>
              <a:cs typeface="+mn-ea"/>
              <a:sym typeface="+mn-lt"/>
            </a:endParaRPr>
          </a:p>
          <a:p>
            <a:pPr algn="l">
              <a:lnSpc>
                <a:spcPct val="150000"/>
              </a:lnSpc>
              <a:spcBef>
                <a:spcPct val="0"/>
              </a:spcBef>
              <a:spcAft>
                <a:spcPct val="0"/>
              </a:spcAft>
            </a:pPr>
            <a:r>
              <a:rPr lang="en-US" altLang="zh-CN" sz="1400" b="0" i="0" dirty="0">
                <a:solidFill>
                  <a:srgbClr val="4B525E"/>
                </a:solidFill>
                <a:effectLst/>
                <a:latin typeface="+mn-lt"/>
                <a:cs typeface="+mn-ea"/>
                <a:sym typeface="+mn-lt"/>
              </a:rPr>
              <a:t>ONVIF</a:t>
            </a:r>
            <a:r>
              <a:rPr lang="zh-CN" altLang="en-US" sz="1400" b="0" i="0" dirty="0">
                <a:solidFill>
                  <a:srgbClr val="4B525E"/>
                </a:solidFill>
                <a:effectLst/>
                <a:latin typeface="+mn-lt"/>
                <a:cs typeface="+mn-ea"/>
                <a:sym typeface="+mn-lt"/>
              </a:rPr>
              <a:t>的基础是：</a:t>
            </a:r>
            <a:endParaRPr lang="en-US" altLang="zh-CN" sz="1400" b="0" i="0" dirty="0">
              <a:solidFill>
                <a:srgbClr val="4B525E"/>
              </a:solidFill>
              <a:effectLst/>
              <a:latin typeface="+mn-lt"/>
              <a:cs typeface="+mn-ea"/>
              <a:sym typeface="+mn-lt"/>
            </a:endParaRPr>
          </a:p>
          <a:p>
            <a:pPr>
              <a:buFont typeface="Wingdings" panose="05000000000000000000" pitchFamily="2" charset="2"/>
              <a:buChar char="Ø"/>
            </a:pPr>
            <a:r>
              <a:rPr lang="zh-CN" altLang="en-US" sz="1200" dirty="0">
                <a:solidFill>
                  <a:srgbClr val="4B525E"/>
                </a:solidFill>
                <a:latin typeface="+mn-lt"/>
                <a:cs typeface="+mn-ea"/>
              </a:rPr>
              <a:t>基于</a:t>
            </a:r>
            <a:r>
              <a:rPr lang="en-US" altLang="zh-CN" sz="1200">
                <a:solidFill>
                  <a:srgbClr val="4B525E"/>
                </a:solidFill>
                <a:latin typeface="+mn-lt"/>
                <a:cs typeface="+mn-ea"/>
              </a:rPr>
              <a:t>IP</a:t>
            </a:r>
            <a:r>
              <a:rPr lang="zh-CN" altLang="en-US" sz="1200">
                <a:solidFill>
                  <a:srgbClr val="4B525E"/>
                </a:solidFill>
                <a:latin typeface="+mn-lt"/>
                <a:cs typeface="+mn-ea"/>
              </a:rPr>
              <a:t>的</a:t>
            </a:r>
            <a:r>
              <a:rPr lang="zh-CN" altLang="en-US" sz="1200" dirty="0">
                <a:solidFill>
                  <a:srgbClr val="4B525E"/>
                </a:solidFill>
                <a:latin typeface="+mn-lt"/>
                <a:cs typeface="+mn-ea"/>
              </a:rPr>
              <a:t>物理安全产品和服务之间的通信标准化</a:t>
            </a:r>
          </a:p>
          <a:p>
            <a:pPr>
              <a:buFont typeface="Wingdings" panose="05000000000000000000" pitchFamily="2" charset="2"/>
              <a:buChar char="Ø"/>
            </a:pPr>
            <a:r>
              <a:rPr lang="zh-CN" altLang="en-US" sz="1200" dirty="0">
                <a:solidFill>
                  <a:srgbClr val="4B525E"/>
                </a:solidFill>
                <a:latin typeface="+mn-lt"/>
                <a:cs typeface="+mn-ea"/>
              </a:rPr>
              <a:t>与品牌和部署无关的互操作性</a:t>
            </a:r>
            <a:r>
              <a:rPr lang="en-US" altLang="zh-CN" sz="1200" dirty="0">
                <a:solidFill>
                  <a:srgbClr val="4B525E"/>
                </a:solidFill>
                <a:latin typeface="+mn-lt"/>
                <a:cs typeface="+mn-ea"/>
              </a:rPr>
              <a:t>(</a:t>
            </a:r>
            <a:r>
              <a:rPr lang="zh-CN" altLang="en-US" sz="1200" dirty="0">
                <a:solidFill>
                  <a:srgbClr val="4B525E"/>
                </a:solidFill>
                <a:latin typeface="+mn-lt"/>
                <a:cs typeface="+mn-ea"/>
              </a:rPr>
              <a:t>内部部署、云、混合解决方案</a:t>
            </a:r>
            <a:r>
              <a:rPr lang="en-US" altLang="zh-CN" sz="1200" dirty="0">
                <a:solidFill>
                  <a:srgbClr val="4B525E"/>
                </a:solidFill>
                <a:latin typeface="+mn-lt"/>
                <a:cs typeface="+mn-ea"/>
              </a:rPr>
              <a:t>)</a:t>
            </a:r>
          </a:p>
          <a:p>
            <a:pPr>
              <a:buFont typeface="Wingdings" panose="05000000000000000000" pitchFamily="2" charset="2"/>
              <a:buChar char="Ø"/>
            </a:pPr>
            <a:r>
              <a:rPr lang="zh-CN" altLang="en-US" sz="1200" dirty="0">
                <a:solidFill>
                  <a:srgbClr val="4B525E"/>
                </a:solidFill>
                <a:latin typeface="+mn-lt"/>
                <a:cs typeface="+mn-ea"/>
              </a:rPr>
              <a:t>对所有公司和组织开放</a:t>
            </a:r>
          </a:p>
        </p:txBody>
      </p:sp>
      <p:sp>
        <p:nvSpPr>
          <p:cNvPr id="3" name="Title 2">
            <a:extLst>
              <a:ext uri="{FF2B5EF4-FFF2-40B4-BE49-F238E27FC236}">
                <a16:creationId xmlns:a16="http://schemas.microsoft.com/office/drawing/2014/main" id="{5CA2BD0B-3E83-2B43-9F90-94CE5A429B7F}"/>
              </a:ext>
            </a:extLst>
          </p:cNvPr>
          <p:cNvSpPr>
            <a:spLocks noGrp="1"/>
          </p:cNvSpPr>
          <p:nvPr>
            <p:ph type="title"/>
          </p:nvPr>
        </p:nvSpPr>
        <p:spPr>
          <a:xfrm>
            <a:off x="827089" y="520104"/>
            <a:ext cx="7254466" cy="428580"/>
          </a:xfrm>
        </p:spPr>
        <p:txBody>
          <a:bodyPr>
            <a:normAutofit fontScale="90000"/>
          </a:bodyPr>
          <a:lstStyle/>
          <a:p>
            <a:pPr>
              <a:lnSpc>
                <a:spcPct val="120000"/>
              </a:lnSpc>
            </a:pPr>
            <a:r>
              <a:rPr lang="en-US" altLang="zh-CN" dirty="0">
                <a:latin typeface="+mn-lt"/>
                <a:ea typeface="+mn-ea"/>
                <a:cs typeface="+mn-ea"/>
                <a:sym typeface="+mn-lt"/>
              </a:rPr>
              <a:t>ONVIF</a:t>
            </a:r>
            <a:r>
              <a:rPr lang="zh-CN" altLang="en-US" dirty="0">
                <a:latin typeface="+mn-lt"/>
                <a:ea typeface="+mn-ea"/>
                <a:cs typeface="+mn-ea"/>
                <a:sym typeface="+mn-lt"/>
              </a:rPr>
              <a:t>丨合规产品突破</a:t>
            </a:r>
            <a:r>
              <a:rPr lang="en-US" altLang="zh-CN" dirty="0">
                <a:latin typeface="+mn-lt"/>
                <a:ea typeface="+mn-ea"/>
                <a:cs typeface="+mn-ea"/>
                <a:sym typeface="+mn-lt"/>
              </a:rPr>
              <a:t>30000</a:t>
            </a:r>
            <a:br>
              <a:rPr lang="en-US" altLang="zh-CN" sz="2400" dirty="0">
                <a:latin typeface="+mn-lt"/>
                <a:ea typeface="+mn-ea"/>
                <a:cs typeface="+mn-ea"/>
                <a:sym typeface="+mn-lt"/>
              </a:rPr>
            </a:br>
            <a:endParaRPr lang="en-US" sz="2400" dirty="0">
              <a:latin typeface="+mn-lt"/>
              <a:ea typeface="+mn-ea"/>
              <a:cs typeface="+mn-ea"/>
              <a:sym typeface="+mn-lt"/>
            </a:endParaRPr>
          </a:p>
        </p:txBody>
      </p:sp>
    </p:spTree>
    <p:extLst>
      <p:ext uri="{BB962C8B-B14F-4D97-AF65-F5344CB8AC3E}">
        <p14:creationId xmlns:p14="http://schemas.microsoft.com/office/powerpoint/2010/main" val="33377820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rmAutofit fontScale="90000"/>
          </a:bodyPr>
          <a:lstStyle/>
          <a:p>
            <a:r>
              <a:rPr lang="en-US" altLang="zh-CN" dirty="0">
                <a:latin typeface="+mn-lt"/>
                <a:ea typeface="+mn-ea"/>
                <a:cs typeface="+mn-ea"/>
                <a:sym typeface="+mn-lt"/>
              </a:rPr>
              <a:t>ONVIF Profiles </a:t>
            </a:r>
            <a:r>
              <a:rPr lang="zh-CN" altLang="en-US" dirty="0">
                <a:latin typeface="+mn-lt"/>
                <a:ea typeface="+mn-ea"/>
                <a:cs typeface="+mn-ea"/>
                <a:sym typeface="+mn-lt"/>
              </a:rPr>
              <a:t>概览</a:t>
            </a:r>
          </a:p>
        </p:txBody>
      </p:sp>
      <p:grpSp>
        <p:nvGrpSpPr>
          <p:cNvPr id="2" name="组合 1"/>
          <p:cNvGrpSpPr/>
          <p:nvPr/>
        </p:nvGrpSpPr>
        <p:grpSpPr>
          <a:xfrm>
            <a:off x="357469" y="1082612"/>
            <a:ext cx="2895601" cy="2869802"/>
            <a:chOff x="357469" y="1082612"/>
            <a:chExt cx="2895601" cy="2869802"/>
          </a:xfrm>
        </p:grpSpPr>
        <p:pic>
          <p:nvPicPr>
            <p:cNvPr id="1026" name="Picture 2">
              <a:extLst>
                <a:ext uri="{FF2B5EF4-FFF2-40B4-BE49-F238E27FC236}">
                  <a16:creationId xmlns:a16="http://schemas.microsoft.com/office/drawing/2014/main" id="{CB69F136-4547-1F6A-19EA-0828C630DA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469" y="1082612"/>
              <a:ext cx="1946910" cy="389382"/>
            </a:xfrm>
            <a:prstGeom prst="rect">
              <a:avLst/>
            </a:prstGeom>
            <a:noFill/>
            <a:extLst>
              <a:ext uri="{909E8E84-426E-40DD-AFC4-6F175D3DCCD1}">
                <a14:hiddenFill xmlns:a14="http://schemas.microsoft.com/office/drawing/2010/main">
                  <a:solidFill>
                    <a:srgbClr val="FFFFFF"/>
                  </a:solidFill>
                </a14:hiddenFill>
              </a:ext>
            </a:extLst>
          </p:spPr>
        </p:pic>
        <p:sp>
          <p:nvSpPr>
            <p:cNvPr id="11" name="文本框 10">
              <a:extLst>
                <a:ext uri="{FF2B5EF4-FFF2-40B4-BE49-F238E27FC236}">
                  <a16:creationId xmlns:a16="http://schemas.microsoft.com/office/drawing/2014/main" id="{94C35596-6D37-56FE-00C3-20A84178A911}"/>
                </a:ext>
              </a:extLst>
            </p:cNvPr>
            <p:cNvSpPr txBox="1"/>
            <p:nvPr/>
          </p:nvSpPr>
          <p:spPr>
            <a:xfrm>
              <a:off x="357469" y="1644090"/>
              <a:ext cx="2895601" cy="2308324"/>
            </a:xfrm>
            <a:prstGeom prst="rect">
              <a:avLst/>
            </a:prstGeom>
            <a:noFill/>
          </p:spPr>
          <p:txBody>
            <a:bodyPr wrap="square">
              <a:spAutoFit/>
            </a:bodyPr>
            <a:lstStyle/>
            <a:p>
              <a:pPr algn="l"/>
              <a:r>
                <a:rPr lang="zh-CN" altLang="en-US" sz="1200" b="1" i="0" dirty="0">
                  <a:solidFill>
                    <a:srgbClr val="4B525E"/>
                  </a:solidFill>
                  <a:effectLst/>
                  <a:cs typeface="+mn-ea"/>
                  <a:sym typeface="+mn-lt"/>
                </a:rPr>
                <a:t>用于门禁控制配置</a:t>
              </a:r>
            </a:p>
            <a:p>
              <a:pPr marL="285750" indent="-285750" algn="l">
                <a:buFont typeface="Arial" panose="020B0604020202020204" pitchFamily="34" charset="0"/>
                <a:buChar char="•"/>
              </a:pPr>
              <a:r>
                <a:rPr lang="zh-CN" altLang="en-US" sz="1200" b="0" i="0" dirty="0">
                  <a:solidFill>
                    <a:srgbClr val="4B525E"/>
                  </a:solidFill>
                  <a:effectLst/>
                  <a:cs typeface="+mn-ea"/>
                  <a:sym typeface="+mn-lt"/>
                </a:rPr>
                <a:t>授予</a:t>
              </a:r>
              <a:r>
                <a:rPr lang="en-US" altLang="zh-CN" sz="1200" b="0" i="0" dirty="0">
                  <a:solidFill>
                    <a:srgbClr val="4B525E"/>
                  </a:solidFill>
                  <a:effectLst/>
                  <a:cs typeface="+mn-ea"/>
                  <a:sym typeface="+mn-lt"/>
                </a:rPr>
                <a:t>/</a:t>
              </a:r>
              <a:r>
                <a:rPr lang="zh-CN" altLang="en-US" sz="1200" b="0" i="0" dirty="0">
                  <a:solidFill>
                    <a:srgbClr val="4B525E"/>
                  </a:solidFill>
                  <a:effectLst/>
                  <a:cs typeface="+mn-ea"/>
                  <a:sym typeface="+mn-lt"/>
                </a:rPr>
                <a:t>撤消凭证</a:t>
              </a:r>
            </a:p>
            <a:p>
              <a:pPr marL="285750" indent="-285750" algn="l">
                <a:buFont typeface="Arial" panose="020B0604020202020204" pitchFamily="34" charset="0"/>
                <a:buChar char="•"/>
              </a:pPr>
              <a:r>
                <a:rPr lang="zh-CN" altLang="en-US" sz="1200" b="0" i="0" dirty="0">
                  <a:solidFill>
                    <a:srgbClr val="4B525E"/>
                  </a:solidFill>
                  <a:effectLst/>
                  <a:cs typeface="+mn-ea"/>
                  <a:sym typeface="+mn-lt"/>
                </a:rPr>
                <a:t>创建时间表</a:t>
              </a:r>
            </a:p>
            <a:p>
              <a:pPr marL="285750" indent="-285750" algn="l">
                <a:buFont typeface="Arial" panose="020B0604020202020204" pitchFamily="34" charset="0"/>
                <a:buChar char="•"/>
              </a:pPr>
              <a:r>
                <a:rPr lang="zh-CN" altLang="en-US" sz="1200" b="0" i="0" dirty="0">
                  <a:solidFill>
                    <a:srgbClr val="4B525E"/>
                  </a:solidFill>
                  <a:effectLst/>
                  <a:cs typeface="+mn-ea"/>
                  <a:sym typeface="+mn-lt"/>
                </a:rPr>
                <a:t>分配访问规则</a:t>
              </a:r>
              <a:endParaRPr lang="en-US" altLang="zh-CN" sz="1200" b="0" i="0" dirty="0">
                <a:solidFill>
                  <a:srgbClr val="4B525E"/>
                </a:solidFill>
                <a:effectLst/>
                <a:cs typeface="+mn-ea"/>
                <a:sym typeface="+mn-lt"/>
              </a:endParaRPr>
            </a:p>
            <a:p>
              <a:pPr algn="l">
                <a:buFont typeface="Arial" panose="020B0604020202020204" pitchFamily="34" charset="0"/>
                <a:buChar char="•"/>
              </a:pPr>
              <a:endParaRPr lang="zh-CN" altLang="en-US" sz="1200" b="0" i="0" dirty="0">
                <a:solidFill>
                  <a:srgbClr val="4B525E"/>
                </a:solidFill>
                <a:effectLst/>
                <a:cs typeface="+mn-ea"/>
                <a:sym typeface="+mn-lt"/>
              </a:endParaRPr>
            </a:p>
            <a:p>
              <a:pPr algn="l"/>
              <a:r>
                <a:rPr lang="zh-CN" altLang="en-US" sz="1200" b="1" i="0" dirty="0">
                  <a:solidFill>
                    <a:srgbClr val="4B525E"/>
                  </a:solidFill>
                  <a:effectLst/>
                  <a:cs typeface="+mn-ea"/>
                  <a:sym typeface="+mn-lt"/>
                </a:rPr>
                <a:t>适用于电子门禁系统中使用的产品</a:t>
              </a:r>
              <a:endParaRPr lang="en-US" altLang="zh-CN" sz="1200" b="0" i="0" dirty="0">
                <a:solidFill>
                  <a:srgbClr val="4B525E"/>
                </a:solidFill>
                <a:effectLst/>
                <a:cs typeface="+mn-ea"/>
                <a:sym typeface="+mn-lt"/>
              </a:endParaRPr>
            </a:p>
            <a:p>
              <a:pPr marL="171450" indent="-171450" algn="l">
                <a:buFont typeface="Arial" panose="020B0604020202020204" pitchFamily="34" charset="0"/>
                <a:buChar char="•"/>
              </a:pPr>
              <a:r>
                <a:rPr lang="zh-CN" altLang="en-US" sz="1200" b="0" i="0" dirty="0">
                  <a:solidFill>
                    <a:srgbClr val="4B525E"/>
                  </a:solidFill>
                  <a:effectLst/>
                  <a:cs typeface="+mn-ea"/>
                  <a:sym typeface="+mn-lt"/>
                </a:rPr>
                <a:t>设备可以检索信息，状态和事件，以及配置访问规则，凭证和时间表等实体。</a:t>
              </a:r>
              <a:endParaRPr lang="en-US" altLang="zh-CN" sz="1200" b="0" i="0" dirty="0">
                <a:solidFill>
                  <a:srgbClr val="4B525E"/>
                </a:solidFill>
                <a:effectLst/>
                <a:cs typeface="+mn-ea"/>
                <a:sym typeface="+mn-lt"/>
              </a:endParaRPr>
            </a:p>
            <a:p>
              <a:pPr marL="171450" indent="-171450" algn="l">
                <a:buFont typeface="Arial" panose="020B0604020202020204" pitchFamily="34" charset="0"/>
                <a:buChar char="•"/>
              </a:pPr>
              <a:r>
                <a:rPr lang="zh-CN" altLang="en-US" sz="1200" b="0" i="0" dirty="0">
                  <a:solidFill>
                    <a:srgbClr val="4B525E"/>
                  </a:solidFill>
                  <a:effectLst/>
                  <a:cs typeface="+mn-ea"/>
                  <a:sym typeface="+mn-lt"/>
                </a:rPr>
                <a:t>客户端可以提供访问规则，凭证和时间表的配置。客户端还可以检索和接 收标准化的门禁访问控制相关事件。</a:t>
              </a:r>
            </a:p>
          </p:txBody>
        </p:sp>
      </p:grpSp>
      <p:grpSp>
        <p:nvGrpSpPr>
          <p:cNvPr id="3" name="组合 2"/>
          <p:cNvGrpSpPr/>
          <p:nvPr/>
        </p:nvGrpSpPr>
        <p:grpSpPr>
          <a:xfrm>
            <a:off x="3349741" y="1082612"/>
            <a:ext cx="2722143" cy="2131138"/>
            <a:chOff x="3349741" y="1082612"/>
            <a:chExt cx="2722143" cy="2131138"/>
          </a:xfrm>
        </p:grpSpPr>
        <p:pic>
          <p:nvPicPr>
            <p:cNvPr id="1028" name="Picture 4">
              <a:extLst>
                <a:ext uri="{FF2B5EF4-FFF2-40B4-BE49-F238E27FC236}">
                  <a16:creationId xmlns:a16="http://schemas.microsoft.com/office/drawing/2014/main" id="{0ABBE73F-3DC4-DBA9-5F80-BF279398625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9741" y="1082612"/>
              <a:ext cx="1946910" cy="389382"/>
            </a:xfrm>
            <a:prstGeom prst="rect">
              <a:avLst/>
            </a:prstGeom>
            <a:noFill/>
            <a:extLst>
              <a:ext uri="{909E8E84-426E-40DD-AFC4-6F175D3DCCD1}">
                <a14:hiddenFill xmlns:a14="http://schemas.microsoft.com/office/drawing/2010/main">
                  <a:solidFill>
                    <a:srgbClr val="FFFFFF"/>
                  </a:solidFill>
                </a14:hiddenFill>
              </a:ext>
            </a:extLst>
          </p:spPr>
        </p:pic>
        <p:sp>
          <p:nvSpPr>
            <p:cNvPr id="13" name="文本框 12">
              <a:extLst>
                <a:ext uri="{FF2B5EF4-FFF2-40B4-BE49-F238E27FC236}">
                  <a16:creationId xmlns:a16="http://schemas.microsoft.com/office/drawing/2014/main" id="{08F965CF-B516-4E12-11A3-252502AECF62}"/>
                </a:ext>
              </a:extLst>
            </p:cNvPr>
            <p:cNvSpPr txBox="1"/>
            <p:nvPr/>
          </p:nvSpPr>
          <p:spPr>
            <a:xfrm>
              <a:off x="3349741" y="1644090"/>
              <a:ext cx="2722143" cy="1569660"/>
            </a:xfrm>
            <a:prstGeom prst="rect">
              <a:avLst/>
            </a:prstGeom>
            <a:noFill/>
          </p:spPr>
          <p:txBody>
            <a:bodyPr wrap="square">
              <a:spAutoFit/>
            </a:bodyPr>
            <a:lstStyle/>
            <a:p>
              <a:pPr algn="l"/>
              <a:r>
                <a:rPr lang="zh-CN" altLang="en-US" sz="1200" b="1" i="0" dirty="0">
                  <a:solidFill>
                    <a:srgbClr val="4B525E"/>
                  </a:solidFill>
                  <a:effectLst/>
                  <a:cs typeface="+mn-ea"/>
                  <a:sym typeface="+mn-lt"/>
                </a:rPr>
                <a:t>用于门控和事件管理</a:t>
              </a:r>
            </a:p>
            <a:p>
              <a:pPr marL="285750" indent="-285750" algn="l">
                <a:buFont typeface="Arial" panose="020B0604020202020204" pitchFamily="34" charset="0"/>
                <a:buChar char="•"/>
              </a:pPr>
              <a:r>
                <a:rPr lang="zh-CN" altLang="en-US" sz="1200" b="0" i="0" dirty="0">
                  <a:solidFill>
                    <a:srgbClr val="4B525E"/>
                  </a:solidFill>
                  <a:effectLst/>
                  <a:cs typeface="+mn-ea"/>
                  <a:sym typeface="+mn-lt"/>
                </a:rPr>
                <a:t>站点信息和配置</a:t>
              </a:r>
            </a:p>
            <a:p>
              <a:pPr marL="285750" indent="-285750" algn="l">
                <a:buFont typeface="Arial" panose="020B0604020202020204" pitchFamily="34" charset="0"/>
                <a:buChar char="•"/>
              </a:pPr>
              <a:r>
                <a:rPr lang="zh-CN" altLang="en-US" sz="1200" b="0" i="0" dirty="0">
                  <a:solidFill>
                    <a:srgbClr val="4B525E"/>
                  </a:solidFill>
                  <a:effectLst/>
                  <a:cs typeface="+mn-ea"/>
                  <a:sym typeface="+mn-lt"/>
                </a:rPr>
                <a:t>事件和报警管理</a:t>
              </a:r>
            </a:p>
            <a:p>
              <a:pPr marL="285750" indent="-285750" algn="l">
                <a:buFont typeface="Arial" panose="020B0604020202020204" pitchFamily="34" charset="0"/>
                <a:buChar char="•"/>
              </a:pPr>
              <a:r>
                <a:rPr lang="zh-CN" altLang="en-US" sz="1200" b="0" i="0" dirty="0">
                  <a:solidFill>
                    <a:srgbClr val="4B525E"/>
                  </a:solidFill>
                  <a:effectLst/>
                  <a:cs typeface="+mn-ea"/>
                  <a:sym typeface="+mn-lt"/>
                </a:rPr>
                <a:t>门禁控制</a:t>
              </a:r>
            </a:p>
            <a:p>
              <a:pPr algn="l"/>
              <a:endParaRPr lang="en-US" altLang="zh-CN" sz="1200" b="0" i="0" dirty="0">
                <a:solidFill>
                  <a:srgbClr val="4B525E"/>
                </a:solidFill>
                <a:effectLst/>
                <a:cs typeface="+mn-ea"/>
                <a:sym typeface="+mn-lt"/>
              </a:endParaRPr>
            </a:p>
            <a:p>
              <a:pPr algn="l"/>
              <a:r>
                <a:rPr lang="zh-CN" altLang="en-US" sz="1200" b="1" i="0" dirty="0">
                  <a:solidFill>
                    <a:srgbClr val="4B525E"/>
                  </a:solidFill>
                  <a:effectLst/>
                  <a:cs typeface="+mn-ea"/>
                  <a:sym typeface="+mn-lt"/>
                </a:rPr>
                <a:t>适用于电子门禁系统中使用的产品</a:t>
              </a:r>
              <a:endParaRPr lang="en-US" altLang="zh-CN" sz="1200" b="0" i="0" dirty="0">
                <a:solidFill>
                  <a:srgbClr val="4B525E"/>
                </a:solidFill>
                <a:effectLst/>
                <a:cs typeface="+mn-ea"/>
                <a:sym typeface="+mn-lt"/>
              </a:endParaRPr>
            </a:p>
            <a:p>
              <a:pPr marL="171450" indent="-171450" algn="l">
                <a:buFont typeface="Arial" panose="020B0604020202020204" pitchFamily="34" charset="0"/>
                <a:buChar char="•"/>
              </a:pPr>
              <a:r>
                <a:rPr lang="zh-CN" altLang="en-US" sz="1200" b="0" i="0" dirty="0">
                  <a:solidFill>
                    <a:srgbClr val="4B525E"/>
                  </a:solidFill>
                  <a:effectLst/>
                  <a:cs typeface="+mn-ea"/>
                  <a:sym typeface="+mn-lt"/>
                </a:rPr>
                <a:t>设备和客户端支持站点信息，门禁控制以及事件和报警管理。</a:t>
              </a:r>
            </a:p>
          </p:txBody>
        </p:sp>
      </p:grpSp>
      <p:grpSp>
        <p:nvGrpSpPr>
          <p:cNvPr id="4" name="组合 3"/>
          <p:cNvGrpSpPr/>
          <p:nvPr/>
        </p:nvGrpSpPr>
        <p:grpSpPr>
          <a:xfrm>
            <a:off x="6168556" y="1082612"/>
            <a:ext cx="2788684" cy="2879676"/>
            <a:chOff x="6168556" y="1082612"/>
            <a:chExt cx="2788684" cy="2879676"/>
          </a:xfrm>
        </p:grpSpPr>
        <p:pic>
          <p:nvPicPr>
            <p:cNvPr id="1030" name="Picture 6">
              <a:extLst>
                <a:ext uri="{FF2B5EF4-FFF2-40B4-BE49-F238E27FC236}">
                  <a16:creationId xmlns:a16="http://schemas.microsoft.com/office/drawing/2014/main" id="{902AA565-A673-F48C-3EBD-8253AF0C40F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68556" y="1082612"/>
              <a:ext cx="1946910" cy="382892"/>
            </a:xfrm>
            <a:prstGeom prst="rect">
              <a:avLst/>
            </a:prstGeom>
            <a:noFill/>
            <a:extLst>
              <a:ext uri="{909E8E84-426E-40DD-AFC4-6F175D3DCCD1}">
                <a14:hiddenFill xmlns:a14="http://schemas.microsoft.com/office/drawing/2010/main">
                  <a:solidFill>
                    <a:srgbClr val="FFFFFF"/>
                  </a:solidFill>
                </a14:hiddenFill>
              </a:ext>
            </a:extLst>
          </p:spPr>
        </p:pic>
        <p:sp>
          <p:nvSpPr>
            <p:cNvPr id="15" name="文本框 14">
              <a:extLst>
                <a:ext uri="{FF2B5EF4-FFF2-40B4-BE49-F238E27FC236}">
                  <a16:creationId xmlns:a16="http://schemas.microsoft.com/office/drawing/2014/main" id="{E62DE46E-BC13-0B32-B172-8C3D073B4284}"/>
                </a:ext>
              </a:extLst>
            </p:cNvPr>
            <p:cNvSpPr txBox="1"/>
            <p:nvPr/>
          </p:nvSpPr>
          <p:spPr>
            <a:xfrm>
              <a:off x="6168556" y="1653964"/>
              <a:ext cx="2788684" cy="2308324"/>
            </a:xfrm>
            <a:prstGeom prst="rect">
              <a:avLst/>
            </a:prstGeom>
            <a:noFill/>
          </p:spPr>
          <p:txBody>
            <a:bodyPr wrap="square">
              <a:spAutoFit/>
            </a:bodyPr>
            <a:lstStyle/>
            <a:p>
              <a:pPr algn="l"/>
              <a:r>
                <a:rPr lang="zh-CN" altLang="en-US" sz="1200" b="1" i="0" dirty="0">
                  <a:solidFill>
                    <a:srgbClr val="4B525E"/>
                  </a:solidFill>
                  <a:effectLst/>
                  <a:cs typeface="+mn-ea"/>
                  <a:sym typeface="+mn-lt"/>
                </a:rPr>
                <a:t>用于访问控制外设</a:t>
              </a:r>
              <a:endParaRPr lang="zh-CN" altLang="en-US" sz="1200" b="0" i="0" dirty="0">
                <a:solidFill>
                  <a:srgbClr val="4B525E"/>
                </a:solidFill>
                <a:effectLst/>
                <a:cs typeface="+mn-ea"/>
                <a:sym typeface="+mn-lt"/>
              </a:endParaRPr>
            </a:p>
            <a:p>
              <a:pPr marL="285750" indent="-285750" algn="l">
                <a:buFont typeface="Arial" panose="020B0604020202020204" pitchFamily="34" charset="0"/>
                <a:buChar char="•"/>
              </a:pPr>
              <a:r>
                <a:rPr lang="zh-CN" altLang="en-US" sz="1200" b="0" i="0" dirty="0">
                  <a:solidFill>
                    <a:srgbClr val="4B525E"/>
                  </a:solidFill>
                  <a:effectLst/>
                  <a:cs typeface="+mn-ea"/>
                  <a:sym typeface="+mn-lt"/>
                </a:rPr>
                <a:t>传输凭证标识和访问请求</a:t>
              </a:r>
            </a:p>
            <a:p>
              <a:pPr marL="285750" indent="-285750" algn="l">
                <a:buFont typeface="Arial" panose="020B0604020202020204" pitchFamily="34" charset="0"/>
                <a:buChar char="•"/>
              </a:pPr>
              <a:r>
                <a:rPr lang="zh-CN" altLang="en-US" sz="1200" b="0" i="0" dirty="0">
                  <a:solidFill>
                    <a:srgbClr val="4B525E"/>
                  </a:solidFill>
                  <a:effectLst/>
                  <a:cs typeface="+mn-ea"/>
                  <a:sym typeface="+mn-lt"/>
                </a:rPr>
                <a:t>执行锁定</a:t>
              </a:r>
              <a:r>
                <a:rPr lang="en-US" altLang="zh-CN" sz="1200" b="0" i="0" dirty="0">
                  <a:solidFill>
                    <a:srgbClr val="4B525E"/>
                  </a:solidFill>
                  <a:effectLst/>
                  <a:cs typeface="+mn-ea"/>
                  <a:sym typeface="+mn-lt"/>
                </a:rPr>
                <a:t>/</a:t>
              </a:r>
              <a:r>
                <a:rPr lang="zh-CN" altLang="en-US" sz="1200" b="0" i="0" dirty="0">
                  <a:solidFill>
                    <a:srgbClr val="4B525E"/>
                  </a:solidFill>
                  <a:effectLst/>
                  <a:cs typeface="+mn-ea"/>
                  <a:sym typeface="+mn-lt"/>
                </a:rPr>
                <a:t>解锁等操作</a:t>
              </a:r>
              <a:endParaRPr lang="en-US" altLang="zh-CN" sz="1200" b="0" i="0" dirty="0">
                <a:solidFill>
                  <a:srgbClr val="4B525E"/>
                </a:solidFill>
                <a:effectLst/>
                <a:cs typeface="+mn-ea"/>
                <a:sym typeface="+mn-lt"/>
              </a:endParaRPr>
            </a:p>
            <a:p>
              <a:pPr algn="l">
                <a:buFont typeface="Arial" panose="020B0604020202020204" pitchFamily="34" charset="0"/>
                <a:buChar char="•"/>
              </a:pPr>
              <a:endParaRPr lang="zh-CN" altLang="en-US" sz="1200" b="0" i="0" dirty="0">
                <a:solidFill>
                  <a:srgbClr val="4B525E"/>
                </a:solidFill>
                <a:effectLst/>
                <a:cs typeface="+mn-ea"/>
                <a:sym typeface="+mn-lt"/>
              </a:endParaRPr>
            </a:p>
            <a:p>
              <a:pPr algn="l"/>
              <a:r>
                <a:rPr lang="zh-CN" altLang="en-US" sz="1200" b="1" i="0" dirty="0">
                  <a:solidFill>
                    <a:srgbClr val="4B525E"/>
                  </a:solidFill>
                  <a:effectLst/>
                  <a:cs typeface="+mn-ea"/>
                  <a:sym typeface="+mn-lt"/>
                </a:rPr>
                <a:t>适用于外围设备的输入界面</a:t>
              </a:r>
              <a:r>
                <a:rPr lang="zh-CN" altLang="en-US" sz="1200" i="0" dirty="0">
                  <a:solidFill>
                    <a:srgbClr val="4B525E"/>
                  </a:solidFill>
                  <a:effectLst/>
                  <a:cs typeface="+mn-ea"/>
                  <a:sym typeface="+mn-lt"/>
                </a:rPr>
                <a:t>，</a:t>
              </a:r>
              <a:r>
                <a:rPr lang="zh-CN" altLang="en-US" sz="1200" b="0" i="0" dirty="0">
                  <a:solidFill>
                    <a:srgbClr val="4B525E"/>
                  </a:solidFill>
                  <a:effectLst/>
                  <a:cs typeface="+mn-ea"/>
                  <a:sym typeface="+mn-lt"/>
                </a:rPr>
                <a:t>例如</a:t>
              </a:r>
              <a:r>
                <a:rPr lang="zh-CN" altLang="en-US" sz="1200" dirty="0">
                  <a:solidFill>
                    <a:srgbClr val="4B525E"/>
                  </a:solidFill>
                  <a:cs typeface="+mn-ea"/>
                  <a:sym typeface="+mn-lt"/>
                </a:rPr>
                <a:t>：</a:t>
              </a:r>
              <a:endParaRPr lang="en-US" altLang="zh-CN" sz="1200" dirty="0">
                <a:solidFill>
                  <a:srgbClr val="4B525E"/>
                </a:solidFill>
                <a:cs typeface="+mn-ea"/>
                <a:sym typeface="+mn-lt"/>
              </a:endParaRPr>
            </a:p>
            <a:p>
              <a:pPr algn="l"/>
              <a:r>
                <a:rPr lang="zh-CN" altLang="en-US" sz="1200" b="0" i="0" dirty="0">
                  <a:solidFill>
                    <a:srgbClr val="4B525E"/>
                  </a:solidFill>
                  <a:effectLst/>
                  <a:cs typeface="+mn-ea"/>
                  <a:sym typeface="+mn-lt"/>
                </a:rPr>
                <a:t>令牌读取器</a:t>
              </a:r>
              <a:r>
                <a:rPr lang="en-US" altLang="zh-CN" sz="1200" b="0" i="0" dirty="0">
                  <a:solidFill>
                    <a:srgbClr val="4B525E"/>
                  </a:solidFill>
                  <a:effectLst/>
                  <a:cs typeface="+mn-ea"/>
                  <a:sym typeface="+mn-lt"/>
                </a:rPr>
                <a:t>(</a:t>
              </a:r>
              <a:r>
                <a:rPr lang="zh-CN" altLang="en-US" sz="1200" b="0" i="0" dirty="0">
                  <a:solidFill>
                    <a:srgbClr val="4B525E"/>
                  </a:solidFill>
                  <a:effectLst/>
                  <a:cs typeface="+mn-ea"/>
                  <a:sym typeface="+mn-lt"/>
                </a:rPr>
                <a:t>用于读取卡，钥匙，移动电话或条形码</a:t>
              </a:r>
              <a:r>
                <a:rPr lang="en-US" altLang="zh-CN" sz="1200" b="0" i="0" dirty="0">
                  <a:solidFill>
                    <a:srgbClr val="4B525E"/>
                  </a:solidFill>
                  <a:effectLst/>
                  <a:cs typeface="+mn-ea"/>
                  <a:sym typeface="+mn-lt"/>
                </a:rPr>
                <a:t>)</a:t>
              </a:r>
              <a:r>
                <a:rPr lang="zh-CN" altLang="en-US" sz="1200" b="0" i="0" dirty="0">
                  <a:solidFill>
                    <a:srgbClr val="4B525E"/>
                  </a:solidFill>
                  <a:effectLst/>
                  <a:cs typeface="+mn-ea"/>
                  <a:sym typeface="+mn-lt"/>
                </a:rPr>
                <a:t>，</a:t>
              </a:r>
              <a:endParaRPr lang="en-US" altLang="zh-CN" sz="1200" b="0" i="0" dirty="0">
                <a:solidFill>
                  <a:srgbClr val="4B525E"/>
                </a:solidFill>
                <a:effectLst/>
                <a:cs typeface="+mn-ea"/>
                <a:sym typeface="+mn-lt"/>
              </a:endParaRPr>
            </a:p>
            <a:p>
              <a:pPr algn="l"/>
              <a:r>
                <a:rPr lang="zh-CN" altLang="en-US" sz="1200" b="0" i="0" dirty="0">
                  <a:solidFill>
                    <a:srgbClr val="4B525E"/>
                  </a:solidFill>
                  <a:effectLst/>
                  <a:cs typeface="+mn-ea"/>
                  <a:sym typeface="+mn-lt"/>
                </a:rPr>
                <a:t>生物识别读取器</a:t>
              </a:r>
              <a:r>
                <a:rPr lang="en-US" altLang="zh-CN" sz="1200" b="0" i="0" dirty="0">
                  <a:solidFill>
                    <a:srgbClr val="4B525E"/>
                  </a:solidFill>
                  <a:effectLst/>
                  <a:cs typeface="+mn-ea"/>
                  <a:sym typeface="+mn-lt"/>
                </a:rPr>
                <a:t>(</a:t>
              </a:r>
              <a:r>
                <a:rPr lang="zh-CN" altLang="en-US" sz="1200" b="0" i="0" dirty="0">
                  <a:solidFill>
                    <a:srgbClr val="4B525E"/>
                  </a:solidFill>
                  <a:effectLst/>
                  <a:cs typeface="+mn-ea"/>
                  <a:sym typeface="+mn-lt"/>
                </a:rPr>
                <a:t>用于指纹识别</a:t>
              </a:r>
              <a:r>
                <a:rPr lang="en-US" altLang="zh-CN" sz="1200" b="0" i="0" dirty="0">
                  <a:solidFill>
                    <a:srgbClr val="4B525E"/>
                  </a:solidFill>
                  <a:effectLst/>
                  <a:cs typeface="+mn-ea"/>
                  <a:sym typeface="+mn-lt"/>
                </a:rPr>
                <a:t>)</a:t>
              </a:r>
              <a:r>
                <a:rPr lang="zh-CN" altLang="en-US" sz="1200" b="0" i="0" dirty="0">
                  <a:solidFill>
                    <a:srgbClr val="4B525E"/>
                  </a:solidFill>
                  <a:effectLst/>
                  <a:cs typeface="+mn-ea"/>
                  <a:sym typeface="+mn-lt"/>
                </a:rPr>
                <a:t>，</a:t>
              </a:r>
              <a:endParaRPr lang="en-US" altLang="zh-CN" sz="1200" b="0" i="0" dirty="0">
                <a:solidFill>
                  <a:srgbClr val="4B525E"/>
                </a:solidFill>
                <a:effectLst/>
                <a:cs typeface="+mn-ea"/>
                <a:sym typeface="+mn-lt"/>
              </a:endParaRPr>
            </a:p>
            <a:p>
              <a:pPr algn="l"/>
              <a:r>
                <a:rPr lang="zh-CN" altLang="en-US" sz="1200" b="0" i="0" dirty="0">
                  <a:solidFill>
                    <a:srgbClr val="4B525E"/>
                  </a:solidFill>
                  <a:effectLst/>
                  <a:cs typeface="+mn-ea"/>
                  <a:sym typeface="+mn-lt"/>
                </a:rPr>
                <a:t>相机</a:t>
              </a:r>
              <a:r>
                <a:rPr lang="en-US" altLang="zh-CN" sz="1200" b="0" i="0" dirty="0">
                  <a:solidFill>
                    <a:srgbClr val="4B525E"/>
                  </a:solidFill>
                  <a:effectLst/>
                  <a:cs typeface="+mn-ea"/>
                  <a:sym typeface="+mn-lt"/>
                </a:rPr>
                <a:t>(</a:t>
              </a:r>
              <a:r>
                <a:rPr lang="zh-CN" altLang="en-US" sz="1200" b="0" i="0" dirty="0">
                  <a:solidFill>
                    <a:srgbClr val="4B525E"/>
                  </a:solidFill>
                  <a:effectLst/>
                  <a:cs typeface="+mn-ea"/>
                  <a:sym typeface="+mn-lt"/>
                </a:rPr>
                <a:t>用于虹膜，面部或车牌识别</a:t>
              </a:r>
              <a:r>
                <a:rPr lang="en-US" altLang="zh-CN" sz="1200" b="0" i="0" dirty="0">
                  <a:solidFill>
                    <a:srgbClr val="4B525E"/>
                  </a:solidFill>
                  <a:effectLst/>
                  <a:cs typeface="+mn-ea"/>
                  <a:sym typeface="+mn-lt"/>
                </a:rPr>
                <a:t>)</a:t>
              </a:r>
              <a:r>
                <a:rPr lang="zh-CN" altLang="en-US" sz="1200" b="0" i="0" dirty="0">
                  <a:solidFill>
                    <a:srgbClr val="4B525E"/>
                  </a:solidFill>
                  <a:effectLst/>
                  <a:cs typeface="+mn-ea"/>
                  <a:sym typeface="+mn-lt"/>
                </a:rPr>
                <a:t>，</a:t>
              </a:r>
              <a:endParaRPr lang="en-US" altLang="zh-CN" sz="1200" b="0" i="0" dirty="0">
                <a:solidFill>
                  <a:srgbClr val="4B525E"/>
                </a:solidFill>
                <a:effectLst/>
                <a:cs typeface="+mn-ea"/>
                <a:sym typeface="+mn-lt"/>
              </a:endParaRPr>
            </a:p>
            <a:p>
              <a:pPr algn="l"/>
              <a:r>
                <a:rPr lang="zh-CN" altLang="en-US" sz="1200" b="0" i="0" dirty="0">
                  <a:solidFill>
                    <a:srgbClr val="4B525E"/>
                  </a:solidFill>
                  <a:effectLst/>
                  <a:cs typeface="+mn-ea"/>
                  <a:sym typeface="+mn-lt"/>
                </a:rPr>
                <a:t>按键，传感器</a:t>
              </a:r>
              <a:r>
                <a:rPr lang="en-US" altLang="zh-CN" sz="1200" b="0" i="0" dirty="0">
                  <a:solidFill>
                    <a:srgbClr val="4B525E"/>
                  </a:solidFill>
                  <a:effectLst/>
                  <a:cs typeface="+mn-ea"/>
                  <a:sym typeface="+mn-lt"/>
                </a:rPr>
                <a:t>(</a:t>
              </a:r>
              <a:r>
                <a:rPr lang="zh-CN" altLang="en-US" sz="1200" b="0" i="0" dirty="0">
                  <a:solidFill>
                    <a:srgbClr val="4B525E"/>
                  </a:solidFill>
                  <a:effectLst/>
                  <a:cs typeface="+mn-ea"/>
                  <a:sym typeface="+mn-lt"/>
                </a:rPr>
                <a:t>用于识别锁状态，门状态，温度或动作</a:t>
              </a:r>
              <a:r>
                <a:rPr lang="en-US" altLang="zh-CN" sz="1200" b="0" i="0" dirty="0">
                  <a:solidFill>
                    <a:srgbClr val="4B525E"/>
                  </a:solidFill>
                  <a:effectLst/>
                  <a:cs typeface="+mn-ea"/>
                  <a:sym typeface="+mn-lt"/>
                </a:rPr>
                <a:t>)</a:t>
              </a:r>
            </a:p>
            <a:p>
              <a:pPr algn="l"/>
              <a:r>
                <a:rPr lang="zh-CN" altLang="en-US" sz="1200" b="0" i="0" dirty="0">
                  <a:solidFill>
                    <a:srgbClr val="4B525E"/>
                  </a:solidFill>
                  <a:effectLst/>
                  <a:cs typeface="+mn-ea"/>
                  <a:sym typeface="+mn-lt"/>
                </a:rPr>
                <a:t>部分输出设备</a:t>
              </a:r>
              <a:r>
                <a:rPr lang="en-US" altLang="zh-CN" sz="1200" b="0" i="0" dirty="0">
                  <a:solidFill>
                    <a:srgbClr val="4B525E"/>
                  </a:solidFill>
                  <a:effectLst/>
                  <a:cs typeface="+mn-ea"/>
                  <a:sym typeface="+mn-lt"/>
                </a:rPr>
                <a:t>(</a:t>
              </a:r>
              <a:r>
                <a:rPr lang="zh-CN" altLang="en-US" sz="1200" b="0" i="0" dirty="0">
                  <a:solidFill>
                    <a:srgbClr val="4B525E"/>
                  </a:solidFill>
                  <a:effectLst/>
                  <a:cs typeface="+mn-ea"/>
                  <a:sym typeface="+mn-lt"/>
                </a:rPr>
                <a:t>例如锁，显示器和</a:t>
              </a:r>
              <a:r>
                <a:rPr lang="en-US" altLang="zh-CN" sz="1200" b="0" i="0" dirty="0">
                  <a:solidFill>
                    <a:srgbClr val="4B525E"/>
                  </a:solidFill>
                  <a:effectLst/>
                  <a:cs typeface="+mn-ea"/>
                  <a:sym typeface="+mn-lt"/>
                </a:rPr>
                <a:t>LED)</a:t>
              </a:r>
              <a:r>
                <a:rPr lang="zh-CN" altLang="en-US" sz="1200" b="0" i="0" dirty="0">
                  <a:solidFill>
                    <a:srgbClr val="4B525E"/>
                  </a:solidFill>
                  <a:effectLst/>
                  <a:cs typeface="+mn-ea"/>
                  <a:sym typeface="+mn-lt"/>
                </a:rPr>
                <a:t>。</a:t>
              </a:r>
            </a:p>
          </p:txBody>
        </p:sp>
      </p:grpSp>
    </p:spTree>
    <p:extLst>
      <p:ext uri="{BB962C8B-B14F-4D97-AF65-F5344CB8AC3E}">
        <p14:creationId xmlns:p14="http://schemas.microsoft.com/office/powerpoint/2010/main" val="2101894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rmAutofit fontScale="90000"/>
          </a:bodyPr>
          <a:lstStyle/>
          <a:p>
            <a:r>
              <a:rPr lang="en-US" altLang="zh-CN" dirty="0">
                <a:latin typeface="+mn-lt"/>
                <a:ea typeface="+mn-ea"/>
                <a:cs typeface="+mn-ea"/>
                <a:sym typeface="+mn-lt"/>
              </a:rPr>
              <a:t>ONVIF Profiles </a:t>
            </a:r>
            <a:r>
              <a:rPr lang="zh-CN" altLang="en-US" dirty="0">
                <a:latin typeface="+mn-lt"/>
                <a:ea typeface="+mn-ea"/>
                <a:cs typeface="+mn-ea"/>
                <a:sym typeface="+mn-lt"/>
              </a:rPr>
              <a:t>概览</a:t>
            </a:r>
          </a:p>
        </p:txBody>
      </p:sp>
      <p:grpSp>
        <p:nvGrpSpPr>
          <p:cNvPr id="2" name="组合 1"/>
          <p:cNvGrpSpPr/>
          <p:nvPr/>
        </p:nvGrpSpPr>
        <p:grpSpPr>
          <a:xfrm>
            <a:off x="358775" y="1082395"/>
            <a:ext cx="2904815" cy="3047961"/>
            <a:chOff x="358775" y="1082395"/>
            <a:chExt cx="2904815" cy="3047961"/>
          </a:xfrm>
        </p:grpSpPr>
        <p:pic>
          <p:nvPicPr>
            <p:cNvPr id="14" name="Picture 2">
              <a:extLst>
                <a:ext uri="{FF2B5EF4-FFF2-40B4-BE49-F238E27FC236}">
                  <a16:creationId xmlns:a16="http://schemas.microsoft.com/office/drawing/2014/main" id="{D38C137F-D58C-1656-2443-D5D3DC3FF3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775" y="1082395"/>
              <a:ext cx="1936750" cy="387350"/>
            </a:xfrm>
            <a:prstGeom prst="rect">
              <a:avLst/>
            </a:prstGeom>
            <a:noFill/>
            <a:extLst>
              <a:ext uri="{909E8E84-426E-40DD-AFC4-6F175D3DCCD1}">
                <a14:hiddenFill xmlns:a14="http://schemas.microsoft.com/office/drawing/2010/main">
                  <a:solidFill>
                    <a:srgbClr val="FFFFFF"/>
                  </a:solidFill>
                </a14:hiddenFill>
              </a:ext>
            </a:extLst>
          </p:spPr>
        </p:pic>
        <p:sp>
          <p:nvSpPr>
            <p:cNvPr id="16" name="文本框 15">
              <a:extLst>
                <a:ext uri="{FF2B5EF4-FFF2-40B4-BE49-F238E27FC236}">
                  <a16:creationId xmlns:a16="http://schemas.microsoft.com/office/drawing/2014/main" id="{8E7791E4-6183-D2E8-24A3-9151F0D4E4F9}"/>
                </a:ext>
              </a:extLst>
            </p:cNvPr>
            <p:cNvSpPr txBox="1"/>
            <p:nvPr/>
          </p:nvSpPr>
          <p:spPr>
            <a:xfrm>
              <a:off x="358775" y="1637366"/>
              <a:ext cx="2904815" cy="2492990"/>
            </a:xfrm>
            <a:prstGeom prst="rect">
              <a:avLst/>
            </a:prstGeom>
            <a:noFill/>
          </p:spPr>
          <p:txBody>
            <a:bodyPr wrap="square">
              <a:spAutoFit/>
            </a:bodyPr>
            <a:lstStyle/>
            <a:p>
              <a:pPr algn="l"/>
              <a:r>
                <a:rPr lang="zh-CN" altLang="en-US" sz="1200" b="1" i="0" dirty="0">
                  <a:solidFill>
                    <a:srgbClr val="4B525E"/>
                  </a:solidFill>
                  <a:effectLst/>
                  <a:cs typeface="+mn-ea"/>
                  <a:sym typeface="+mn-lt"/>
                </a:rPr>
                <a:t>用于基本视频流</a:t>
              </a:r>
            </a:p>
            <a:p>
              <a:pPr marL="171450" indent="-171450" algn="l">
                <a:buFont typeface="Arial" panose="020B0604020202020204" pitchFamily="34" charset="0"/>
                <a:buChar char="•"/>
              </a:pPr>
              <a:r>
                <a:rPr lang="zh-CN" altLang="en-US" sz="1200" b="0" i="0" dirty="0">
                  <a:solidFill>
                    <a:srgbClr val="4B525E"/>
                  </a:solidFill>
                  <a:effectLst/>
                  <a:cs typeface="+mn-ea"/>
                  <a:sym typeface="+mn-lt"/>
                </a:rPr>
                <a:t>视频流和配置</a:t>
              </a:r>
              <a:endParaRPr lang="en-US" altLang="zh-CN" sz="1200" b="0" i="0" dirty="0">
                <a:solidFill>
                  <a:srgbClr val="4B525E"/>
                </a:solidFill>
                <a:effectLst/>
                <a:cs typeface="+mn-ea"/>
                <a:sym typeface="+mn-lt"/>
              </a:endParaRPr>
            </a:p>
            <a:p>
              <a:pPr algn="l">
                <a:buFont typeface="Arial" panose="020B0604020202020204" pitchFamily="34" charset="0"/>
                <a:buChar char="•"/>
              </a:pPr>
              <a:endParaRPr lang="zh-CN" altLang="en-US" sz="1200" b="0" i="0" dirty="0">
                <a:solidFill>
                  <a:srgbClr val="4B525E"/>
                </a:solidFill>
                <a:effectLst/>
                <a:cs typeface="+mn-ea"/>
                <a:sym typeface="+mn-lt"/>
              </a:endParaRPr>
            </a:p>
            <a:p>
              <a:pPr algn="l"/>
              <a:r>
                <a:rPr lang="zh-CN" altLang="en-US" sz="1200" b="1" i="0" dirty="0">
                  <a:solidFill>
                    <a:srgbClr val="4B525E"/>
                  </a:solidFill>
                  <a:effectLst/>
                  <a:cs typeface="+mn-ea"/>
                  <a:sym typeface="+mn-lt"/>
                </a:rPr>
                <a:t>专为基于</a:t>
              </a:r>
              <a:r>
                <a:rPr lang="en-US" altLang="zh-CN" sz="1200" b="1" i="0" dirty="0">
                  <a:solidFill>
                    <a:srgbClr val="4B525E"/>
                  </a:solidFill>
                  <a:effectLst/>
                  <a:cs typeface="+mn-ea"/>
                  <a:sym typeface="+mn-lt"/>
                </a:rPr>
                <a:t>IP</a:t>
              </a:r>
              <a:r>
                <a:rPr lang="zh-CN" altLang="en-US" sz="1200" b="1" i="0" dirty="0">
                  <a:solidFill>
                    <a:srgbClr val="4B525E"/>
                  </a:solidFill>
                  <a:effectLst/>
                  <a:cs typeface="+mn-ea"/>
                  <a:sym typeface="+mn-lt"/>
                </a:rPr>
                <a:t>的视频系统而设计</a:t>
              </a:r>
              <a:endParaRPr lang="en-US" altLang="zh-CN" sz="1200" b="0" i="0" dirty="0">
                <a:solidFill>
                  <a:srgbClr val="4B525E"/>
                </a:solidFill>
                <a:effectLst/>
                <a:cs typeface="+mn-ea"/>
                <a:sym typeface="+mn-lt"/>
              </a:endParaRPr>
            </a:p>
            <a:p>
              <a:pPr marL="171450" indent="-171450" algn="l">
                <a:buFont typeface="Arial" panose="020B0604020202020204" pitchFamily="34" charset="0"/>
                <a:buChar char="•"/>
              </a:pPr>
              <a:r>
                <a:rPr lang="zh-CN" altLang="en-US" sz="1200" b="0" i="0" dirty="0">
                  <a:solidFill>
                    <a:srgbClr val="4B525E"/>
                  </a:solidFill>
                  <a:effectLst/>
                  <a:cs typeface="+mn-ea"/>
                  <a:sym typeface="+mn-lt"/>
                </a:rPr>
                <a:t>设备</a:t>
              </a:r>
              <a:r>
                <a:rPr lang="en-US" altLang="zh-CN" sz="1200" b="0" i="0" dirty="0">
                  <a:solidFill>
                    <a:srgbClr val="4B525E"/>
                  </a:solidFill>
                  <a:effectLst/>
                  <a:cs typeface="+mn-ea"/>
                  <a:sym typeface="+mn-lt"/>
                </a:rPr>
                <a:t>(IPC)</a:t>
              </a:r>
              <a:r>
                <a:rPr lang="zh-CN" altLang="en-US" sz="1200" b="0" i="0" dirty="0">
                  <a:solidFill>
                    <a:srgbClr val="4B525E"/>
                  </a:solidFill>
                  <a:effectLst/>
                  <a:cs typeface="+mn-ea"/>
                  <a:sym typeface="+mn-lt"/>
                </a:rPr>
                <a:t>是可以通过</a:t>
              </a:r>
              <a:r>
                <a:rPr lang="en-US" altLang="zh-CN" sz="1200" b="0" i="0" dirty="0">
                  <a:solidFill>
                    <a:srgbClr val="4B525E"/>
                  </a:solidFill>
                  <a:effectLst/>
                  <a:cs typeface="+mn-ea"/>
                  <a:sym typeface="+mn-lt"/>
                </a:rPr>
                <a:t>IP</a:t>
              </a:r>
              <a:r>
                <a:rPr lang="zh-CN" altLang="en-US" sz="1200" b="0" i="0" dirty="0">
                  <a:solidFill>
                    <a:srgbClr val="4B525E"/>
                  </a:solidFill>
                  <a:effectLst/>
                  <a:cs typeface="+mn-ea"/>
                  <a:sym typeface="+mn-lt"/>
                </a:rPr>
                <a:t>网络将视频数据发送到</a:t>
              </a:r>
              <a:r>
                <a:rPr lang="en-US" altLang="zh-CN" sz="1200" b="0" i="0" dirty="0">
                  <a:solidFill>
                    <a:srgbClr val="4B525E"/>
                  </a:solidFill>
                  <a:effectLst/>
                  <a:cs typeface="+mn-ea"/>
                  <a:sym typeface="+mn-lt"/>
                </a:rPr>
                <a:t>Profile S</a:t>
              </a:r>
              <a:r>
                <a:rPr lang="zh-CN" altLang="en-US" sz="1200" b="0" i="0" dirty="0">
                  <a:solidFill>
                    <a:srgbClr val="4B525E"/>
                  </a:solidFill>
                  <a:effectLst/>
                  <a:cs typeface="+mn-ea"/>
                  <a:sym typeface="+mn-lt"/>
                </a:rPr>
                <a:t>客户端的设备。</a:t>
              </a:r>
              <a:endParaRPr lang="en-US" altLang="zh-CN" sz="1200" b="0" i="0" dirty="0">
                <a:solidFill>
                  <a:srgbClr val="4B525E"/>
                </a:solidFill>
                <a:effectLst/>
                <a:cs typeface="+mn-ea"/>
                <a:sym typeface="+mn-lt"/>
              </a:endParaRPr>
            </a:p>
            <a:p>
              <a:pPr marL="171450" indent="-171450" algn="l">
                <a:buFont typeface="Arial" panose="020B0604020202020204" pitchFamily="34" charset="0"/>
                <a:buChar char="•"/>
              </a:pPr>
              <a:r>
                <a:rPr lang="zh-CN" altLang="en-US" sz="1200" b="0" i="0" dirty="0">
                  <a:solidFill>
                    <a:srgbClr val="4B525E"/>
                  </a:solidFill>
                  <a:effectLst/>
                  <a:cs typeface="+mn-ea"/>
                  <a:sym typeface="+mn-lt"/>
                </a:rPr>
                <a:t>客户端</a:t>
              </a:r>
              <a:r>
                <a:rPr lang="en-US" altLang="zh-CN" sz="1200" b="0" i="0" dirty="0">
                  <a:solidFill>
                    <a:srgbClr val="4B525E"/>
                  </a:solidFill>
                  <a:effectLst/>
                  <a:cs typeface="+mn-ea"/>
                  <a:sym typeface="+mn-lt"/>
                </a:rPr>
                <a:t>(VMS)</a:t>
              </a:r>
              <a:r>
                <a:rPr lang="zh-CN" altLang="en-US" sz="1200" b="0" i="0" dirty="0">
                  <a:solidFill>
                    <a:srgbClr val="4B525E"/>
                  </a:solidFill>
                  <a:effectLst/>
                  <a:cs typeface="+mn-ea"/>
                  <a:sym typeface="+mn-lt"/>
                </a:rPr>
                <a:t>是可以从</a:t>
              </a:r>
              <a:r>
                <a:rPr lang="en-US" altLang="zh-CN" sz="1200" b="0" i="0" dirty="0">
                  <a:solidFill>
                    <a:srgbClr val="4B525E"/>
                  </a:solidFill>
                  <a:effectLst/>
                  <a:cs typeface="+mn-ea"/>
                  <a:sym typeface="+mn-lt"/>
                </a:rPr>
                <a:t>Profile S</a:t>
              </a:r>
              <a:r>
                <a:rPr lang="zh-CN" altLang="en-US" sz="1200" b="0" i="0" dirty="0">
                  <a:solidFill>
                    <a:srgbClr val="4B525E"/>
                  </a:solidFill>
                  <a:effectLst/>
                  <a:cs typeface="+mn-ea"/>
                  <a:sym typeface="+mn-lt"/>
                </a:rPr>
                <a:t>设备配置，请求和控制</a:t>
              </a:r>
              <a:r>
                <a:rPr lang="en-US" altLang="zh-CN" sz="1200" b="0" i="0" dirty="0">
                  <a:solidFill>
                    <a:srgbClr val="4B525E"/>
                  </a:solidFill>
                  <a:effectLst/>
                  <a:cs typeface="+mn-ea"/>
                  <a:sym typeface="+mn-lt"/>
                </a:rPr>
                <a:t>IP</a:t>
              </a:r>
              <a:r>
                <a:rPr lang="zh-CN" altLang="en-US" sz="1200" b="0" i="0" dirty="0">
                  <a:solidFill>
                    <a:srgbClr val="4B525E"/>
                  </a:solidFill>
                  <a:effectLst/>
                  <a:cs typeface="+mn-ea"/>
                  <a:sym typeface="+mn-lt"/>
                </a:rPr>
                <a:t>网络上的视频流的设备。 </a:t>
              </a:r>
              <a:endParaRPr lang="en-US" altLang="zh-CN" sz="1200" b="0" i="0" dirty="0">
                <a:solidFill>
                  <a:srgbClr val="4B525E"/>
                </a:solidFill>
                <a:effectLst/>
                <a:cs typeface="+mn-ea"/>
                <a:sym typeface="+mn-lt"/>
              </a:endParaRPr>
            </a:p>
            <a:p>
              <a:pPr marL="171450" indent="-171450" algn="l">
                <a:buFont typeface="Arial" panose="020B0604020202020204" pitchFamily="34" charset="0"/>
                <a:buChar char="•"/>
              </a:pPr>
              <a:r>
                <a:rPr lang="en-US" altLang="zh-CN" sz="1200" b="0" i="0" dirty="0">
                  <a:solidFill>
                    <a:srgbClr val="4B525E"/>
                  </a:solidFill>
                  <a:effectLst/>
                  <a:cs typeface="+mn-ea"/>
                  <a:sym typeface="+mn-lt"/>
                </a:rPr>
                <a:t>Profile S</a:t>
              </a:r>
              <a:r>
                <a:rPr lang="zh-CN" altLang="en-US" sz="1200" b="0" i="0" dirty="0">
                  <a:solidFill>
                    <a:srgbClr val="4B525E"/>
                  </a:solidFill>
                  <a:effectLst/>
                  <a:cs typeface="+mn-ea"/>
                  <a:sym typeface="+mn-lt"/>
                </a:rPr>
                <a:t>还涵盖了用于</a:t>
              </a:r>
              <a:r>
                <a:rPr lang="en-US" altLang="zh-CN" sz="1200" b="0" i="0" dirty="0">
                  <a:solidFill>
                    <a:srgbClr val="4B525E"/>
                  </a:solidFill>
                  <a:effectLst/>
                  <a:cs typeface="+mn-ea"/>
                  <a:sym typeface="+mn-lt"/>
                </a:rPr>
                <a:t>PTZ</a:t>
              </a:r>
              <a:r>
                <a:rPr lang="zh-CN" altLang="en-US" sz="1200" b="0" i="0" dirty="0">
                  <a:solidFill>
                    <a:srgbClr val="4B525E"/>
                  </a:solidFill>
                  <a:effectLst/>
                  <a:cs typeface="+mn-ea"/>
                  <a:sym typeface="+mn-lt"/>
                </a:rPr>
                <a:t>控制，音频输入，多播和继电器输出的</a:t>
              </a:r>
              <a:r>
                <a:rPr lang="en-US" altLang="zh-CN" sz="1200" b="0" i="0" dirty="0">
                  <a:solidFill>
                    <a:srgbClr val="4B525E"/>
                  </a:solidFill>
                  <a:effectLst/>
                  <a:cs typeface="+mn-ea"/>
                  <a:sym typeface="+mn-lt"/>
                </a:rPr>
                <a:t>ONVIF</a:t>
              </a:r>
              <a:r>
                <a:rPr lang="zh-CN" altLang="en-US" sz="1200" b="0" i="0" dirty="0">
                  <a:solidFill>
                    <a:srgbClr val="4B525E"/>
                  </a:solidFill>
                  <a:effectLst/>
                  <a:cs typeface="+mn-ea"/>
                  <a:sym typeface="+mn-lt"/>
                </a:rPr>
                <a:t>规范，适用于符合此类功能的设备和客户端。</a:t>
              </a:r>
            </a:p>
          </p:txBody>
        </p:sp>
      </p:grpSp>
      <p:grpSp>
        <p:nvGrpSpPr>
          <p:cNvPr id="3" name="组合 2"/>
          <p:cNvGrpSpPr/>
          <p:nvPr/>
        </p:nvGrpSpPr>
        <p:grpSpPr>
          <a:xfrm>
            <a:off x="3385948" y="1085623"/>
            <a:ext cx="2742117" cy="3044733"/>
            <a:chOff x="3385948" y="1085623"/>
            <a:chExt cx="2742117" cy="3044733"/>
          </a:xfrm>
        </p:grpSpPr>
        <p:pic>
          <p:nvPicPr>
            <p:cNvPr id="18" name="Picture 4">
              <a:extLst>
                <a:ext uri="{FF2B5EF4-FFF2-40B4-BE49-F238E27FC236}">
                  <a16:creationId xmlns:a16="http://schemas.microsoft.com/office/drawing/2014/main" id="{7346D75C-706D-0153-0AEB-4DDC994400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85948" y="1085623"/>
              <a:ext cx="1936750" cy="380894"/>
            </a:xfrm>
            <a:prstGeom prst="rect">
              <a:avLst/>
            </a:prstGeom>
            <a:noFill/>
            <a:extLst>
              <a:ext uri="{909E8E84-426E-40DD-AFC4-6F175D3DCCD1}">
                <a14:hiddenFill xmlns:a14="http://schemas.microsoft.com/office/drawing/2010/main">
                  <a:solidFill>
                    <a:srgbClr val="FFFFFF"/>
                  </a:solidFill>
                </a14:hiddenFill>
              </a:ext>
            </a:extLst>
          </p:spPr>
        </p:pic>
        <p:sp>
          <p:nvSpPr>
            <p:cNvPr id="19" name="文本框 18">
              <a:extLst>
                <a:ext uri="{FF2B5EF4-FFF2-40B4-BE49-F238E27FC236}">
                  <a16:creationId xmlns:a16="http://schemas.microsoft.com/office/drawing/2014/main" id="{A048386A-6C62-1549-7258-46A42311367D}"/>
                </a:ext>
              </a:extLst>
            </p:cNvPr>
            <p:cNvSpPr txBox="1"/>
            <p:nvPr/>
          </p:nvSpPr>
          <p:spPr>
            <a:xfrm>
              <a:off x="3385948" y="1637366"/>
              <a:ext cx="2742117" cy="2492990"/>
            </a:xfrm>
            <a:prstGeom prst="rect">
              <a:avLst/>
            </a:prstGeom>
            <a:noFill/>
          </p:spPr>
          <p:txBody>
            <a:bodyPr wrap="square">
              <a:spAutoFit/>
            </a:bodyPr>
            <a:lstStyle/>
            <a:p>
              <a:pPr algn="l"/>
              <a:r>
                <a:rPr lang="zh-CN" altLang="en-US" sz="1200" b="1" i="0" dirty="0">
                  <a:solidFill>
                    <a:srgbClr val="4B525E"/>
                  </a:solidFill>
                  <a:effectLst/>
                  <a:cs typeface="+mn-ea"/>
                  <a:sym typeface="+mn-lt"/>
                </a:rPr>
                <a:t>适用于高级视频流</a:t>
              </a:r>
            </a:p>
            <a:p>
              <a:pPr marL="171450" indent="-171450" algn="l">
                <a:buFont typeface="Arial" panose="020B0604020202020204" pitchFamily="34" charset="0"/>
                <a:buChar char="•"/>
              </a:pPr>
              <a:r>
                <a:rPr lang="en-US" altLang="zh-CN" sz="1200" b="0" i="0" dirty="0">
                  <a:solidFill>
                    <a:srgbClr val="4B525E"/>
                  </a:solidFill>
                  <a:effectLst/>
                  <a:cs typeface="+mn-ea"/>
                  <a:sym typeface="+mn-lt"/>
                </a:rPr>
                <a:t>H.264 / H.265</a:t>
              </a:r>
              <a:r>
                <a:rPr lang="zh-CN" altLang="en-US" sz="1200" b="0" i="0" dirty="0">
                  <a:solidFill>
                    <a:srgbClr val="4B525E"/>
                  </a:solidFill>
                  <a:effectLst/>
                  <a:cs typeface="+mn-ea"/>
                  <a:sym typeface="+mn-lt"/>
                </a:rPr>
                <a:t>视频压缩</a:t>
              </a:r>
            </a:p>
            <a:p>
              <a:pPr marL="171450" indent="-171450" algn="l">
                <a:buFont typeface="Arial" panose="020B0604020202020204" pitchFamily="34" charset="0"/>
                <a:buChar char="•"/>
              </a:pPr>
              <a:r>
                <a:rPr lang="zh-CN" altLang="en-US" sz="1200" b="0" i="0" dirty="0">
                  <a:solidFill>
                    <a:srgbClr val="4B525E"/>
                  </a:solidFill>
                  <a:effectLst/>
                  <a:cs typeface="+mn-ea"/>
                  <a:sym typeface="+mn-lt"/>
                </a:rPr>
                <a:t>成像设置</a:t>
              </a:r>
            </a:p>
            <a:p>
              <a:pPr marL="171450" indent="-171450" algn="l">
                <a:buFont typeface="Arial" panose="020B0604020202020204" pitchFamily="34" charset="0"/>
                <a:buChar char="•"/>
              </a:pPr>
              <a:r>
                <a:rPr lang="zh-CN" altLang="en-US" sz="1200" b="0" i="0" dirty="0">
                  <a:solidFill>
                    <a:srgbClr val="4B525E"/>
                  </a:solidFill>
                  <a:effectLst/>
                  <a:cs typeface="+mn-ea"/>
                  <a:sym typeface="+mn-lt"/>
                </a:rPr>
                <a:t>运动警报和篡改事件</a:t>
              </a:r>
            </a:p>
            <a:p>
              <a:pPr marL="171450" indent="-171450" algn="l">
                <a:buFont typeface="Arial" panose="020B0604020202020204" pitchFamily="34" charset="0"/>
                <a:buChar char="•"/>
              </a:pPr>
              <a:r>
                <a:rPr lang="zh-CN" altLang="en-US" sz="1200" b="0" i="0" dirty="0">
                  <a:solidFill>
                    <a:srgbClr val="4B525E"/>
                  </a:solidFill>
                  <a:effectLst/>
                  <a:cs typeface="+mn-ea"/>
                  <a:sym typeface="+mn-lt"/>
                </a:rPr>
                <a:t>元数据流</a:t>
              </a:r>
            </a:p>
            <a:p>
              <a:pPr marL="171450" indent="-171450" algn="l">
                <a:buFont typeface="Arial" panose="020B0604020202020204" pitchFamily="34" charset="0"/>
                <a:buChar char="•"/>
              </a:pPr>
              <a:r>
                <a:rPr lang="zh-CN" altLang="en-US" sz="1200" b="0" i="0" dirty="0">
                  <a:solidFill>
                    <a:srgbClr val="4B525E"/>
                  </a:solidFill>
                  <a:effectLst/>
                  <a:cs typeface="+mn-ea"/>
                  <a:sym typeface="+mn-lt"/>
                </a:rPr>
                <a:t>双向音频</a:t>
              </a:r>
              <a:endParaRPr lang="en-US" altLang="zh-CN" sz="1200" b="0" i="0" dirty="0">
                <a:solidFill>
                  <a:srgbClr val="4B525E"/>
                </a:solidFill>
                <a:effectLst/>
                <a:cs typeface="+mn-ea"/>
                <a:sym typeface="+mn-lt"/>
              </a:endParaRPr>
            </a:p>
            <a:p>
              <a:pPr algn="l">
                <a:buFont typeface="Arial" panose="020B0604020202020204" pitchFamily="34" charset="0"/>
                <a:buChar char="•"/>
              </a:pPr>
              <a:endParaRPr lang="zh-CN" altLang="en-US" sz="1200" b="0" i="0" dirty="0">
                <a:solidFill>
                  <a:srgbClr val="4B525E"/>
                </a:solidFill>
                <a:effectLst/>
                <a:cs typeface="+mn-ea"/>
                <a:sym typeface="+mn-lt"/>
              </a:endParaRPr>
            </a:p>
            <a:p>
              <a:pPr algn="l"/>
              <a:r>
                <a:rPr lang="zh-CN" altLang="en-US" sz="1200" b="1" i="0" dirty="0">
                  <a:solidFill>
                    <a:srgbClr val="4B525E"/>
                  </a:solidFill>
                  <a:effectLst/>
                  <a:cs typeface="+mn-ea"/>
                  <a:sym typeface="+mn-lt"/>
                </a:rPr>
                <a:t>专为基于</a:t>
              </a:r>
              <a:r>
                <a:rPr lang="en-US" altLang="zh-CN" sz="1200" b="1" i="0" dirty="0">
                  <a:solidFill>
                    <a:srgbClr val="4B525E"/>
                  </a:solidFill>
                  <a:effectLst/>
                  <a:cs typeface="+mn-ea"/>
                  <a:sym typeface="+mn-lt"/>
                </a:rPr>
                <a:t>IP</a:t>
              </a:r>
              <a:r>
                <a:rPr lang="zh-CN" altLang="en-US" sz="1200" b="1" i="0" dirty="0">
                  <a:solidFill>
                    <a:srgbClr val="4B525E"/>
                  </a:solidFill>
                  <a:effectLst/>
                  <a:cs typeface="+mn-ea"/>
                  <a:sym typeface="+mn-lt"/>
                </a:rPr>
                <a:t>的视频系统而设计</a:t>
              </a:r>
              <a:endParaRPr lang="en-US" altLang="zh-CN" sz="1200" b="0" i="0" dirty="0">
                <a:solidFill>
                  <a:srgbClr val="4B525E"/>
                </a:solidFill>
                <a:effectLst/>
                <a:cs typeface="+mn-ea"/>
                <a:sym typeface="+mn-lt"/>
              </a:endParaRPr>
            </a:p>
            <a:p>
              <a:pPr marL="171450" indent="-171450" algn="l">
                <a:buFont typeface="Arial" panose="020B0604020202020204" pitchFamily="34" charset="0"/>
                <a:buChar char="•"/>
              </a:pPr>
              <a:r>
                <a:rPr lang="zh-CN" altLang="en-US" sz="1200" b="0" i="0" dirty="0">
                  <a:solidFill>
                    <a:srgbClr val="4B525E"/>
                  </a:solidFill>
                  <a:effectLst/>
                  <a:cs typeface="+mn-ea"/>
                  <a:sym typeface="+mn-lt"/>
                </a:rPr>
                <a:t>支持视频流功能，涵盖了用于</a:t>
              </a:r>
              <a:r>
                <a:rPr lang="en-US" altLang="zh-CN" sz="1200" b="0" i="0" dirty="0">
                  <a:solidFill>
                    <a:srgbClr val="4B525E"/>
                  </a:solidFill>
                  <a:effectLst/>
                  <a:cs typeface="+mn-ea"/>
                  <a:sym typeface="+mn-lt"/>
                </a:rPr>
                <a:t>HTTPS</a:t>
              </a:r>
              <a:r>
                <a:rPr lang="zh-CN" altLang="en-US" sz="1200" b="0" i="0" dirty="0">
                  <a:solidFill>
                    <a:srgbClr val="4B525E"/>
                  </a:solidFill>
                  <a:effectLst/>
                  <a:cs typeface="+mn-ea"/>
                  <a:sym typeface="+mn-lt"/>
                </a:rPr>
                <a:t>流，</a:t>
              </a:r>
              <a:r>
                <a:rPr lang="en-US" altLang="zh-CN" sz="1200" b="0" i="0" dirty="0">
                  <a:solidFill>
                    <a:srgbClr val="4B525E"/>
                  </a:solidFill>
                  <a:effectLst/>
                  <a:cs typeface="+mn-ea"/>
                  <a:sym typeface="+mn-lt"/>
                </a:rPr>
                <a:t>PTZ</a:t>
              </a:r>
              <a:r>
                <a:rPr lang="zh-CN" altLang="en-US" sz="1200" b="0" i="0" dirty="0">
                  <a:solidFill>
                    <a:srgbClr val="4B525E"/>
                  </a:solidFill>
                  <a:effectLst/>
                  <a:cs typeface="+mn-ea"/>
                  <a:sym typeface="+mn-lt"/>
                </a:rPr>
                <a:t>配置，运动区配置，数字输入和继电器输出的</a:t>
              </a:r>
              <a:r>
                <a:rPr lang="en-US" altLang="zh-CN" sz="1200" b="0" i="0" dirty="0">
                  <a:solidFill>
                    <a:srgbClr val="4B525E"/>
                  </a:solidFill>
                  <a:effectLst/>
                  <a:cs typeface="+mn-ea"/>
                  <a:sym typeface="+mn-lt"/>
                </a:rPr>
                <a:t>ONVIF</a:t>
              </a:r>
              <a:r>
                <a:rPr lang="zh-CN" altLang="en-US" sz="1200" b="0" i="0" dirty="0">
                  <a:solidFill>
                    <a:srgbClr val="4B525E"/>
                  </a:solidFill>
                  <a:effectLst/>
                  <a:cs typeface="+mn-ea"/>
                  <a:sym typeface="+mn-lt"/>
                </a:rPr>
                <a:t>规范，以及支持此类功能的符合设备和客户端的双向音频。</a:t>
              </a:r>
            </a:p>
          </p:txBody>
        </p:sp>
      </p:grpSp>
      <p:grpSp>
        <p:nvGrpSpPr>
          <p:cNvPr id="4" name="组合 3"/>
          <p:cNvGrpSpPr/>
          <p:nvPr/>
        </p:nvGrpSpPr>
        <p:grpSpPr>
          <a:xfrm>
            <a:off x="6334878" y="1082395"/>
            <a:ext cx="2742117" cy="2863295"/>
            <a:chOff x="6334878" y="1082395"/>
            <a:chExt cx="2742117" cy="2863295"/>
          </a:xfrm>
        </p:grpSpPr>
        <p:pic>
          <p:nvPicPr>
            <p:cNvPr id="21" name="Picture 6">
              <a:extLst>
                <a:ext uri="{FF2B5EF4-FFF2-40B4-BE49-F238E27FC236}">
                  <a16:creationId xmlns:a16="http://schemas.microsoft.com/office/drawing/2014/main" id="{725B5B1A-98AB-3D92-7A3C-F58BE3C4FCD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34878" y="1082395"/>
              <a:ext cx="1936750" cy="387350"/>
            </a:xfrm>
            <a:prstGeom prst="rect">
              <a:avLst/>
            </a:prstGeom>
            <a:noFill/>
            <a:extLst>
              <a:ext uri="{909E8E84-426E-40DD-AFC4-6F175D3DCCD1}">
                <a14:hiddenFill xmlns:a14="http://schemas.microsoft.com/office/drawing/2010/main">
                  <a:solidFill>
                    <a:srgbClr val="FFFFFF"/>
                  </a:solidFill>
                </a14:hiddenFill>
              </a:ext>
            </a:extLst>
          </p:spPr>
        </p:pic>
        <p:sp>
          <p:nvSpPr>
            <p:cNvPr id="22" name="文本框 21">
              <a:extLst>
                <a:ext uri="{FF2B5EF4-FFF2-40B4-BE49-F238E27FC236}">
                  <a16:creationId xmlns:a16="http://schemas.microsoft.com/office/drawing/2014/main" id="{BF608DDF-E6A9-E727-E1B8-5E9E7C520BEE}"/>
                </a:ext>
              </a:extLst>
            </p:cNvPr>
            <p:cNvSpPr txBox="1"/>
            <p:nvPr/>
          </p:nvSpPr>
          <p:spPr>
            <a:xfrm>
              <a:off x="6334878" y="1637366"/>
              <a:ext cx="2742117" cy="2308324"/>
            </a:xfrm>
            <a:prstGeom prst="rect">
              <a:avLst/>
            </a:prstGeom>
            <a:noFill/>
          </p:spPr>
          <p:txBody>
            <a:bodyPr wrap="square">
              <a:spAutoFit/>
            </a:bodyPr>
            <a:lstStyle/>
            <a:p>
              <a:pPr algn="l"/>
              <a:r>
                <a:rPr lang="zh-CN" altLang="en-US" sz="1200" b="1" i="0" dirty="0">
                  <a:solidFill>
                    <a:srgbClr val="4B525E"/>
                  </a:solidFill>
                  <a:effectLst/>
                  <a:cs typeface="+mn-ea"/>
                  <a:sym typeface="+mn-lt"/>
                </a:rPr>
                <a:t>用于存储和检索</a:t>
              </a:r>
            </a:p>
            <a:p>
              <a:pPr marL="171450" indent="-171450" algn="l">
                <a:buFont typeface="Arial" panose="020B0604020202020204" pitchFamily="34" charset="0"/>
                <a:buChar char="•"/>
              </a:pPr>
              <a:r>
                <a:rPr lang="zh-CN" altLang="en-US" sz="1200" b="0" i="0" dirty="0">
                  <a:solidFill>
                    <a:srgbClr val="4B525E"/>
                  </a:solidFill>
                  <a:effectLst/>
                  <a:cs typeface="+mn-ea"/>
                  <a:sym typeface="+mn-lt"/>
                </a:rPr>
                <a:t>配置，请求和控制录制</a:t>
              </a:r>
            </a:p>
            <a:p>
              <a:pPr marL="171450" indent="-171450" algn="l">
                <a:buFont typeface="Arial" panose="020B0604020202020204" pitchFamily="34" charset="0"/>
                <a:buChar char="•"/>
              </a:pPr>
              <a:r>
                <a:rPr lang="zh-CN" altLang="en-US" sz="1200" b="0" i="0" dirty="0">
                  <a:solidFill>
                    <a:srgbClr val="4B525E"/>
                  </a:solidFill>
                  <a:effectLst/>
                  <a:cs typeface="+mn-ea"/>
                  <a:sym typeface="+mn-lt"/>
                </a:rPr>
                <a:t>接收音频和元数据流</a:t>
              </a:r>
              <a:endParaRPr lang="en-US" altLang="zh-CN" sz="1200" b="0" i="0" dirty="0">
                <a:solidFill>
                  <a:srgbClr val="4B525E"/>
                </a:solidFill>
                <a:effectLst/>
                <a:cs typeface="+mn-ea"/>
                <a:sym typeface="+mn-lt"/>
              </a:endParaRPr>
            </a:p>
            <a:p>
              <a:pPr algn="l">
                <a:buFont typeface="Arial" panose="020B0604020202020204" pitchFamily="34" charset="0"/>
                <a:buChar char="•"/>
              </a:pPr>
              <a:endParaRPr lang="zh-CN" altLang="en-US" sz="1200" b="0" i="0" dirty="0">
                <a:solidFill>
                  <a:srgbClr val="4B525E"/>
                </a:solidFill>
                <a:effectLst/>
                <a:cs typeface="+mn-ea"/>
                <a:sym typeface="+mn-lt"/>
              </a:endParaRPr>
            </a:p>
            <a:p>
              <a:pPr algn="l"/>
              <a:r>
                <a:rPr lang="zh-CN" altLang="en-US" sz="1200" b="1" i="0" dirty="0">
                  <a:solidFill>
                    <a:srgbClr val="4B525E"/>
                  </a:solidFill>
                  <a:effectLst/>
                  <a:cs typeface="+mn-ea"/>
                  <a:sym typeface="+mn-lt"/>
                </a:rPr>
                <a:t>专为基于</a:t>
              </a:r>
              <a:r>
                <a:rPr lang="en-US" altLang="zh-CN" sz="1200" b="1" i="0" dirty="0">
                  <a:solidFill>
                    <a:srgbClr val="4B525E"/>
                  </a:solidFill>
                  <a:effectLst/>
                  <a:cs typeface="+mn-ea"/>
                  <a:sym typeface="+mn-lt"/>
                </a:rPr>
                <a:t>IP</a:t>
              </a:r>
              <a:r>
                <a:rPr lang="zh-CN" altLang="en-US" sz="1200" b="1" i="0" dirty="0">
                  <a:solidFill>
                    <a:srgbClr val="4B525E"/>
                  </a:solidFill>
                  <a:effectLst/>
                  <a:cs typeface="+mn-ea"/>
                  <a:sym typeface="+mn-lt"/>
                </a:rPr>
                <a:t>的视频系统而设计</a:t>
              </a:r>
              <a:endParaRPr lang="en-US" altLang="zh-CN" sz="1200" b="0" i="0" dirty="0">
                <a:solidFill>
                  <a:srgbClr val="4B525E"/>
                </a:solidFill>
                <a:effectLst/>
                <a:cs typeface="+mn-ea"/>
                <a:sym typeface="+mn-lt"/>
              </a:endParaRPr>
            </a:p>
            <a:p>
              <a:pPr marL="171450" indent="-171450" algn="l">
                <a:buFont typeface="Arial" panose="020B0604020202020204" pitchFamily="34" charset="0"/>
                <a:buChar char="•"/>
              </a:pPr>
              <a:r>
                <a:rPr lang="zh-CN" altLang="en-US" sz="1200" b="0" i="0" dirty="0">
                  <a:solidFill>
                    <a:srgbClr val="4B525E"/>
                  </a:solidFill>
                  <a:effectLst/>
                  <a:cs typeface="+mn-ea"/>
                  <a:sym typeface="+mn-lt"/>
                </a:rPr>
                <a:t>设备</a:t>
              </a:r>
              <a:r>
                <a:rPr lang="en-US" altLang="zh-CN" sz="1200" b="0" i="0" dirty="0">
                  <a:solidFill>
                    <a:srgbClr val="4B525E"/>
                  </a:solidFill>
                  <a:effectLst/>
                  <a:cs typeface="+mn-ea"/>
                  <a:sym typeface="+mn-lt"/>
                </a:rPr>
                <a:t>(IPC)</a:t>
              </a:r>
              <a:r>
                <a:rPr lang="zh-CN" altLang="en-US" sz="1200" b="0" i="0" dirty="0">
                  <a:solidFill>
                    <a:srgbClr val="4B525E"/>
                  </a:solidFill>
                  <a:effectLst/>
                  <a:cs typeface="+mn-ea"/>
                  <a:sym typeface="+mn-lt"/>
                </a:rPr>
                <a:t>是可以通过</a:t>
              </a:r>
              <a:r>
                <a:rPr lang="en-US" altLang="zh-CN" sz="1200" b="0" i="0" dirty="0">
                  <a:solidFill>
                    <a:srgbClr val="4B525E"/>
                  </a:solidFill>
                  <a:effectLst/>
                  <a:cs typeface="+mn-ea"/>
                  <a:sym typeface="+mn-lt"/>
                </a:rPr>
                <a:t>IP</a:t>
              </a:r>
              <a:r>
                <a:rPr lang="zh-CN" altLang="en-US" sz="1200" b="0" i="0" dirty="0">
                  <a:solidFill>
                    <a:srgbClr val="4B525E"/>
                  </a:solidFill>
                  <a:effectLst/>
                  <a:cs typeface="+mn-ea"/>
                  <a:sym typeface="+mn-lt"/>
                </a:rPr>
                <a:t>网络或设备本身记录视频数据的设备。</a:t>
              </a:r>
              <a:endParaRPr lang="en-US" altLang="zh-CN" sz="1200" b="0" i="0" dirty="0">
                <a:solidFill>
                  <a:srgbClr val="4B525E"/>
                </a:solidFill>
                <a:effectLst/>
                <a:cs typeface="+mn-ea"/>
                <a:sym typeface="+mn-lt"/>
              </a:endParaRPr>
            </a:p>
            <a:p>
              <a:pPr marL="171450" indent="-171450" algn="l">
                <a:buFont typeface="Arial" panose="020B0604020202020204" pitchFamily="34" charset="0"/>
                <a:buChar char="•"/>
              </a:pPr>
              <a:r>
                <a:rPr lang="zh-CN" altLang="en-US" sz="1200" b="0" i="0" dirty="0">
                  <a:solidFill>
                    <a:srgbClr val="4B525E"/>
                  </a:solidFill>
                  <a:effectLst/>
                  <a:cs typeface="+mn-ea"/>
                  <a:sym typeface="+mn-lt"/>
                </a:rPr>
                <a:t>客户端</a:t>
              </a:r>
              <a:r>
                <a:rPr lang="en-US" altLang="zh-CN" sz="1200" b="0" i="0" dirty="0">
                  <a:solidFill>
                    <a:srgbClr val="4B525E"/>
                  </a:solidFill>
                  <a:effectLst/>
                  <a:cs typeface="+mn-ea"/>
                  <a:sym typeface="+mn-lt"/>
                </a:rPr>
                <a:t>(VMS)</a:t>
              </a:r>
              <a:r>
                <a:rPr lang="zh-CN" altLang="en-US" sz="1200" b="0" i="0" dirty="0">
                  <a:solidFill>
                    <a:srgbClr val="4B525E"/>
                  </a:solidFill>
                  <a:effectLst/>
                  <a:cs typeface="+mn-ea"/>
                  <a:sym typeface="+mn-lt"/>
                </a:rPr>
                <a:t>是可以配置，请求和控制来自</a:t>
              </a:r>
              <a:r>
                <a:rPr lang="en-US" altLang="zh-CN" sz="1200" b="0" i="0" dirty="0">
                  <a:solidFill>
                    <a:srgbClr val="4B525E"/>
                  </a:solidFill>
                  <a:effectLst/>
                  <a:cs typeface="+mn-ea"/>
                  <a:sym typeface="+mn-lt"/>
                </a:rPr>
                <a:t>Profile G</a:t>
              </a:r>
              <a:r>
                <a:rPr lang="zh-CN" altLang="en-US" sz="1200" b="0" i="0" dirty="0">
                  <a:solidFill>
                    <a:srgbClr val="4B525E"/>
                  </a:solidFill>
                  <a:effectLst/>
                  <a:cs typeface="+mn-ea"/>
                  <a:sym typeface="+mn-lt"/>
                </a:rPr>
                <a:t>符合 设备的</a:t>
              </a:r>
              <a:r>
                <a:rPr lang="en-US" altLang="zh-CN" sz="1200" b="0" i="0" dirty="0">
                  <a:solidFill>
                    <a:srgbClr val="4B525E"/>
                  </a:solidFill>
                  <a:effectLst/>
                  <a:cs typeface="+mn-ea"/>
                  <a:sym typeface="+mn-lt"/>
                </a:rPr>
                <a:t>IP</a:t>
              </a:r>
              <a:r>
                <a:rPr lang="zh-CN" altLang="en-US" sz="1200" b="0" i="0" dirty="0">
                  <a:solidFill>
                    <a:srgbClr val="4B525E"/>
                  </a:solidFill>
                  <a:effectLst/>
                  <a:cs typeface="+mn-ea"/>
                  <a:sym typeface="+mn-lt"/>
                </a:rPr>
                <a:t>网络上的视频数据的记录的软件。</a:t>
              </a:r>
              <a:r>
                <a:rPr lang="en-US" altLang="zh-CN" sz="1200" b="0" i="0" dirty="0">
                  <a:solidFill>
                    <a:srgbClr val="4B525E"/>
                  </a:solidFill>
                  <a:effectLst/>
                  <a:cs typeface="+mn-ea"/>
                  <a:sym typeface="+mn-lt"/>
                </a:rPr>
                <a:t>Profile G</a:t>
              </a:r>
              <a:r>
                <a:rPr lang="zh-CN" altLang="en-US" sz="1200" b="0" i="0" dirty="0">
                  <a:solidFill>
                    <a:srgbClr val="4B525E"/>
                  </a:solidFill>
                  <a:effectLst/>
                  <a:cs typeface="+mn-ea"/>
                  <a:sym typeface="+mn-lt"/>
                </a:rPr>
                <a:t>还包括对接收音频和元数据流的支持。</a:t>
              </a:r>
            </a:p>
          </p:txBody>
        </p:sp>
      </p:grpSp>
    </p:spTree>
    <p:extLst>
      <p:ext uri="{BB962C8B-B14F-4D97-AF65-F5344CB8AC3E}">
        <p14:creationId xmlns:p14="http://schemas.microsoft.com/office/powerpoint/2010/main" val="2914829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rmAutofit fontScale="90000"/>
          </a:bodyPr>
          <a:lstStyle/>
          <a:p>
            <a:r>
              <a:rPr lang="en-US" altLang="zh-CN" dirty="0">
                <a:latin typeface="+mn-lt"/>
                <a:ea typeface="+mn-ea"/>
                <a:cs typeface="+mn-ea"/>
                <a:sym typeface="+mn-lt"/>
              </a:rPr>
              <a:t>ONVIF Profiles </a:t>
            </a:r>
            <a:r>
              <a:rPr lang="zh-CN" altLang="en-US" dirty="0">
                <a:latin typeface="+mn-lt"/>
                <a:ea typeface="+mn-ea"/>
                <a:cs typeface="+mn-ea"/>
                <a:sym typeface="+mn-lt"/>
              </a:rPr>
              <a:t>概览</a:t>
            </a:r>
          </a:p>
        </p:txBody>
      </p:sp>
      <p:pic>
        <p:nvPicPr>
          <p:cNvPr id="15" name="Picture 2">
            <a:extLst>
              <a:ext uri="{FF2B5EF4-FFF2-40B4-BE49-F238E27FC236}">
                <a16:creationId xmlns:a16="http://schemas.microsoft.com/office/drawing/2014/main" id="{42A26E24-0C19-9850-3462-7D6077B153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775" y="1084608"/>
            <a:ext cx="1962785" cy="386015"/>
          </a:xfrm>
          <a:prstGeom prst="rect">
            <a:avLst/>
          </a:prstGeom>
          <a:noFill/>
          <a:extLst>
            <a:ext uri="{909E8E84-426E-40DD-AFC4-6F175D3DCCD1}">
              <a14:hiddenFill xmlns:a14="http://schemas.microsoft.com/office/drawing/2010/main">
                <a:solidFill>
                  <a:srgbClr val="FFFFFF"/>
                </a:solidFill>
              </a14:hiddenFill>
            </a:ext>
          </a:extLst>
        </p:spPr>
      </p:pic>
      <p:sp>
        <p:nvSpPr>
          <p:cNvPr id="23" name="文本框 22">
            <a:extLst>
              <a:ext uri="{FF2B5EF4-FFF2-40B4-BE49-F238E27FC236}">
                <a16:creationId xmlns:a16="http://schemas.microsoft.com/office/drawing/2014/main" id="{8E7791E4-6183-D2E8-24A3-9151F0D4E4F9}"/>
              </a:ext>
            </a:extLst>
          </p:cNvPr>
          <p:cNvSpPr txBox="1"/>
          <p:nvPr/>
        </p:nvSpPr>
        <p:spPr>
          <a:xfrm>
            <a:off x="358775" y="1637927"/>
            <a:ext cx="2904815" cy="2123658"/>
          </a:xfrm>
          <a:prstGeom prst="rect">
            <a:avLst/>
          </a:prstGeom>
          <a:noFill/>
        </p:spPr>
        <p:txBody>
          <a:bodyPr wrap="square">
            <a:spAutoFit/>
          </a:bodyPr>
          <a:lstStyle/>
          <a:p>
            <a:r>
              <a:rPr lang="zh-CN" altLang="en-US" sz="1200" b="1" dirty="0">
                <a:solidFill>
                  <a:srgbClr val="4B525E"/>
                </a:solidFill>
                <a:cs typeface="+mn-ea"/>
                <a:sym typeface="+mn-lt"/>
              </a:rPr>
              <a:t>用于分析类应用程序的元数据和事件</a:t>
            </a:r>
            <a:endParaRPr lang="en-US" altLang="zh-CN" sz="1200" b="1" dirty="0">
              <a:solidFill>
                <a:srgbClr val="4B525E"/>
              </a:solidFill>
              <a:cs typeface="+mn-ea"/>
              <a:sym typeface="+mn-lt"/>
            </a:endParaRPr>
          </a:p>
          <a:p>
            <a:pPr algn="l">
              <a:buFont typeface="Arial" panose="020B0604020202020204" pitchFamily="34" charset="0"/>
              <a:buChar char="•"/>
            </a:pPr>
            <a:endParaRPr lang="zh-CN" altLang="en-US" sz="1200" b="0" i="0" dirty="0">
              <a:solidFill>
                <a:srgbClr val="4B525E"/>
              </a:solidFill>
              <a:effectLst/>
              <a:cs typeface="+mn-ea"/>
              <a:sym typeface="+mn-lt"/>
            </a:endParaRPr>
          </a:p>
          <a:p>
            <a:pPr marL="171450" indent="-171450">
              <a:buFont typeface="Arial" panose="020B0604020202020204" pitchFamily="34" charset="0"/>
              <a:buChar char="•"/>
            </a:pPr>
            <a:r>
              <a:rPr lang="zh-CN" altLang="en-US" sz="1200" dirty="0">
                <a:solidFill>
                  <a:srgbClr val="4B525E"/>
                </a:solidFill>
                <a:cs typeface="+mn-ea"/>
                <a:sym typeface="+mn-lt"/>
              </a:rPr>
              <a:t>用于元数据的分析配置和信息查询</a:t>
            </a:r>
          </a:p>
          <a:p>
            <a:pPr marL="171450" indent="-171450">
              <a:buFont typeface="Arial" panose="020B0604020202020204" pitchFamily="34" charset="0"/>
              <a:buChar char="•"/>
            </a:pPr>
            <a:r>
              <a:rPr lang="zh-CN" altLang="en-US" sz="1200" dirty="0">
                <a:solidFill>
                  <a:srgbClr val="4B525E"/>
                </a:solidFill>
                <a:cs typeface="+mn-ea"/>
                <a:sym typeface="+mn-lt"/>
              </a:rPr>
              <a:t>用于元数据配置和流式传输</a:t>
            </a:r>
          </a:p>
          <a:p>
            <a:pPr marL="171450" indent="-171450">
              <a:buFont typeface="Arial" panose="020B0604020202020204" pitchFamily="34" charset="0"/>
              <a:buChar char="•"/>
            </a:pPr>
            <a:r>
              <a:rPr lang="zh-CN" altLang="en-US" sz="1200" dirty="0">
                <a:solidFill>
                  <a:srgbClr val="4B525E"/>
                </a:solidFill>
                <a:cs typeface="+mn-ea"/>
                <a:sym typeface="+mn-lt"/>
              </a:rPr>
              <a:t>通用对象分类支持</a:t>
            </a:r>
          </a:p>
          <a:p>
            <a:pPr marL="171450" indent="-171450">
              <a:buFont typeface="Arial" panose="020B0604020202020204" pitchFamily="34" charset="0"/>
              <a:buChar char="•"/>
            </a:pPr>
            <a:r>
              <a:rPr lang="zh-CN" altLang="en-US" sz="1200" dirty="0">
                <a:solidFill>
                  <a:srgbClr val="4B525E"/>
                </a:solidFill>
                <a:cs typeface="+mn-ea"/>
                <a:sym typeface="+mn-lt"/>
              </a:rPr>
              <a:t>用于地理位置、车辆、车牌、人脸和人体的元数据定义</a:t>
            </a:r>
          </a:p>
          <a:p>
            <a:pPr marL="171450" indent="-171450">
              <a:buFont typeface="Arial" panose="020B0604020202020204" pitchFamily="34" charset="0"/>
              <a:buChar char="•"/>
            </a:pPr>
            <a:r>
              <a:rPr lang="zh-CN" altLang="en-US" sz="1200" dirty="0">
                <a:solidFill>
                  <a:srgbClr val="4B525E"/>
                </a:solidFill>
                <a:cs typeface="+mn-ea"/>
                <a:sym typeface="+mn-lt"/>
              </a:rPr>
              <a:t>用于对象计数、人脸和车牌识别分析，以及通过</a:t>
            </a:r>
            <a:r>
              <a:rPr lang="en-US" altLang="zh-CN" sz="1200" dirty="0">
                <a:solidFill>
                  <a:srgbClr val="4B525E"/>
                </a:solidFill>
                <a:cs typeface="+mn-ea"/>
                <a:sym typeface="+mn-lt"/>
              </a:rPr>
              <a:t>MQTT</a:t>
            </a:r>
            <a:r>
              <a:rPr lang="zh-CN" altLang="en-US" sz="1200" dirty="0">
                <a:solidFill>
                  <a:srgbClr val="4B525E"/>
                </a:solidFill>
                <a:cs typeface="+mn-ea"/>
                <a:sym typeface="+mn-lt"/>
              </a:rPr>
              <a:t>以</a:t>
            </a:r>
            <a:r>
              <a:rPr lang="en-US" altLang="zh-CN" sz="1200" dirty="0">
                <a:solidFill>
                  <a:srgbClr val="4B525E"/>
                </a:solidFill>
                <a:cs typeface="+mn-ea"/>
                <a:sym typeface="+mn-lt"/>
              </a:rPr>
              <a:t>JSON</a:t>
            </a:r>
            <a:r>
              <a:rPr lang="zh-CN" altLang="en-US" sz="1200" dirty="0">
                <a:solidFill>
                  <a:srgbClr val="4B525E"/>
                </a:solidFill>
                <a:cs typeface="+mn-ea"/>
                <a:sym typeface="+mn-lt"/>
              </a:rPr>
              <a:t>格式发送</a:t>
            </a:r>
            <a:r>
              <a:rPr lang="en-US" altLang="zh-CN" sz="1200" dirty="0">
                <a:solidFill>
                  <a:srgbClr val="4B525E"/>
                </a:solidFill>
                <a:cs typeface="+mn-ea"/>
                <a:sym typeface="+mn-lt"/>
              </a:rPr>
              <a:t>ONVIF</a:t>
            </a:r>
            <a:r>
              <a:rPr lang="zh-CN" altLang="en-US" sz="1200" dirty="0">
                <a:solidFill>
                  <a:srgbClr val="4B525E"/>
                </a:solidFill>
                <a:cs typeface="+mn-ea"/>
                <a:sym typeface="+mn-lt"/>
              </a:rPr>
              <a:t>事件的事件处理接口</a:t>
            </a:r>
          </a:p>
          <a:p>
            <a:pPr marL="171450" indent="-171450">
              <a:buFont typeface="Arial" panose="020B0604020202020204" pitchFamily="34" charset="0"/>
              <a:buChar char="•"/>
            </a:pPr>
            <a:r>
              <a:rPr lang="zh-CN" altLang="en-US" sz="1200" dirty="0">
                <a:solidFill>
                  <a:srgbClr val="4B525E"/>
                </a:solidFill>
                <a:cs typeface="+mn-ea"/>
                <a:sym typeface="+mn-lt"/>
              </a:rPr>
              <a:t>事件规则配置</a:t>
            </a:r>
          </a:p>
        </p:txBody>
      </p:sp>
    </p:spTree>
    <p:extLst>
      <p:ext uri="{BB962C8B-B14F-4D97-AF65-F5344CB8AC3E}">
        <p14:creationId xmlns:p14="http://schemas.microsoft.com/office/powerpoint/2010/main" val="27582667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58775" y="2948377"/>
            <a:ext cx="4282894" cy="1640766"/>
          </a:xfrm>
        </p:spPr>
        <p:txBody>
          <a:bodyPr>
            <a:noAutofit/>
          </a:bodyPr>
          <a:lstStyle/>
          <a:p>
            <a:pPr marL="0" lvl="0" indent="0">
              <a:lnSpc>
                <a:spcPct val="150000"/>
              </a:lnSpc>
              <a:spcBef>
                <a:spcPct val="0"/>
              </a:spcBef>
              <a:spcAft>
                <a:spcPct val="0"/>
              </a:spcAft>
              <a:buNone/>
            </a:pPr>
            <a:r>
              <a:rPr lang="zh-CN" altLang="en-US" sz="1400" dirty="0">
                <a:latin typeface="+mn-lt"/>
                <a:cs typeface="+mn-ea"/>
                <a:sym typeface="+mn-lt"/>
              </a:rPr>
              <a:t>在安防、商业智能和物联网领域的分析应用正在兴起</a:t>
            </a:r>
            <a:endParaRPr lang="en-US" sz="1400" dirty="0">
              <a:latin typeface="+mn-lt"/>
              <a:cs typeface="+mn-ea"/>
              <a:sym typeface="+mn-lt"/>
            </a:endParaRPr>
          </a:p>
          <a:p>
            <a:pPr lvl="1">
              <a:lnSpc>
                <a:spcPct val="150000"/>
              </a:lnSpc>
              <a:spcBef>
                <a:spcPct val="0"/>
              </a:spcBef>
              <a:spcAft>
                <a:spcPct val="0"/>
              </a:spcAft>
            </a:pPr>
            <a:r>
              <a:rPr lang="zh-CN" altLang="en-US" b="1" dirty="0">
                <a:latin typeface="+mn-lt"/>
                <a:cs typeface="+mn-ea"/>
                <a:sym typeface="+mn-lt"/>
              </a:rPr>
              <a:t>安防</a:t>
            </a:r>
            <a:r>
              <a:rPr lang="en-US" altLang="zh-CN" dirty="0">
                <a:latin typeface="+mn-lt"/>
                <a:cs typeface="+mn-ea"/>
                <a:sym typeface="+mn-lt"/>
              </a:rPr>
              <a:t>—</a:t>
            </a:r>
            <a:r>
              <a:rPr lang="zh-CN" altLang="en-US" dirty="0">
                <a:latin typeface="+mn-lt"/>
                <a:cs typeface="+mn-ea"/>
                <a:sym typeface="+mn-lt"/>
              </a:rPr>
              <a:t>对象检测，分类，跟踪</a:t>
            </a:r>
            <a:endParaRPr lang="en-US" dirty="0">
              <a:latin typeface="+mn-lt"/>
              <a:cs typeface="+mn-ea"/>
              <a:sym typeface="+mn-lt"/>
            </a:endParaRPr>
          </a:p>
          <a:p>
            <a:pPr lvl="1">
              <a:lnSpc>
                <a:spcPct val="150000"/>
              </a:lnSpc>
              <a:spcBef>
                <a:spcPct val="0"/>
              </a:spcBef>
              <a:spcAft>
                <a:spcPct val="0"/>
              </a:spcAft>
            </a:pPr>
            <a:r>
              <a:rPr lang="zh-CN" altLang="en-US" b="1" dirty="0">
                <a:latin typeface="+mn-lt"/>
                <a:cs typeface="+mn-ea"/>
                <a:sym typeface="+mn-lt"/>
              </a:rPr>
              <a:t>商业智能</a:t>
            </a:r>
            <a:r>
              <a:rPr lang="en-US" altLang="zh-CN" dirty="0">
                <a:latin typeface="+mn-lt"/>
                <a:cs typeface="+mn-ea"/>
                <a:sym typeface="+mn-lt"/>
              </a:rPr>
              <a:t>—</a:t>
            </a:r>
            <a:r>
              <a:rPr lang="zh-CN" altLang="en-US" dirty="0">
                <a:latin typeface="+mn-lt"/>
                <a:cs typeface="+mn-ea"/>
                <a:sym typeface="+mn-lt"/>
              </a:rPr>
              <a:t>人数统计，车辆识别</a:t>
            </a:r>
            <a:endParaRPr lang="en-US" dirty="0">
              <a:latin typeface="+mn-lt"/>
              <a:cs typeface="+mn-ea"/>
              <a:sym typeface="+mn-lt"/>
            </a:endParaRPr>
          </a:p>
          <a:p>
            <a:pPr lvl="1">
              <a:lnSpc>
                <a:spcPct val="150000"/>
              </a:lnSpc>
              <a:spcBef>
                <a:spcPct val="0"/>
              </a:spcBef>
              <a:spcAft>
                <a:spcPct val="0"/>
              </a:spcAft>
            </a:pPr>
            <a:r>
              <a:rPr lang="zh-CN" altLang="en-US" b="1" dirty="0">
                <a:latin typeface="+mn-lt"/>
                <a:cs typeface="+mn-ea"/>
                <a:sym typeface="+mn-lt"/>
              </a:rPr>
              <a:t>物联网</a:t>
            </a:r>
            <a:r>
              <a:rPr lang="en-US" altLang="zh-CN" dirty="0">
                <a:latin typeface="+mn-lt"/>
                <a:cs typeface="+mn-ea"/>
                <a:sym typeface="+mn-lt"/>
              </a:rPr>
              <a:t>—</a:t>
            </a:r>
            <a:r>
              <a:rPr lang="zh-CN" altLang="en-US" dirty="0">
                <a:latin typeface="+mn-lt"/>
                <a:cs typeface="+mn-ea"/>
                <a:sym typeface="+mn-lt"/>
              </a:rPr>
              <a:t>智能建筑管理</a:t>
            </a:r>
            <a:endParaRPr lang="en-US" dirty="0">
              <a:latin typeface="+mn-lt"/>
              <a:cs typeface="+mn-ea"/>
              <a:sym typeface="+mn-lt"/>
            </a:endParaRPr>
          </a:p>
        </p:txBody>
      </p:sp>
      <p:pic>
        <p:nvPicPr>
          <p:cNvPr id="7" name="Picture 6">
            <a:extLst>
              <a:ext uri="{FF2B5EF4-FFF2-40B4-BE49-F238E27FC236}">
                <a16:creationId xmlns:a16="http://schemas.microsoft.com/office/drawing/2014/main" id="{05603F0C-CF74-4D1D-98AC-E033C2DED5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0013" y="1131888"/>
            <a:ext cx="2814094" cy="1599032"/>
          </a:xfrm>
          <a:prstGeom prst="rect">
            <a:avLst/>
          </a:prstGeom>
        </p:spPr>
      </p:pic>
      <p:pic>
        <p:nvPicPr>
          <p:cNvPr id="6" name="Picture 5">
            <a:extLst>
              <a:ext uri="{FF2B5EF4-FFF2-40B4-BE49-F238E27FC236}">
                <a16:creationId xmlns:a16="http://schemas.microsoft.com/office/drawing/2014/main" id="{5D565819-69EB-4E07-82D8-A579DD0F78C6}"/>
              </a:ext>
            </a:extLst>
          </p:cNvPr>
          <p:cNvPicPr>
            <a:picLocks noChangeAspect="1"/>
          </p:cNvPicPr>
          <p:nvPr/>
        </p:nvPicPr>
        <p:blipFill rotWithShape="1">
          <a:blip r:embed="rId4">
            <a:extLst>
              <a:ext uri="{28A0092B-C50C-407E-A947-70E740481C1C}">
                <a14:useLocalDpi xmlns:a14="http://schemas.microsoft.com/office/drawing/2010/main" val="0"/>
              </a:ext>
            </a:extLst>
          </a:blip>
          <a:srcRect l="6015" t="5640"/>
          <a:stretch/>
        </p:blipFill>
        <p:spPr>
          <a:xfrm>
            <a:off x="5685957" y="1229241"/>
            <a:ext cx="2096856" cy="1665074"/>
          </a:xfrm>
          <a:prstGeom prst="rect">
            <a:avLst/>
          </a:prstGeom>
        </p:spPr>
      </p:pic>
      <p:sp>
        <p:nvSpPr>
          <p:cNvPr id="8" name="Title 7">
            <a:extLst>
              <a:ext uri="{FF2B5EF4-FFF2-40B4-BE49-F238E27FC236}">
                <a16:creationId xmlns:a16="http://schemas.microsoft.com/office/drawing/2014/main" id="{8740F697-39C9-47F5-9999-3675395AF0E1}"/>
              </a:ext>
            </a:extLst>
          </p:cNvPr>
          <p:cNvSpPr>
            <a:spLocks noGrp="1"/>
          </p:cNvSpPr>
          <p:nvPr>
            <p:ph type="title"/>
          </p:nvPr>
        </p:nvSpPr>
        <p:spPr>
          <a:xfrm>
            <a:off x="719969" y="500277"/>
            <a:ext cx="8178498" cy="428580"/>
          </a:xfrm>
        </p:spPr>
        <p:txBody>
          <a:bodyPr>
            <a:normAutofit fontScale="90000"/>
          </a:bodyPr>
          <a:lstStyle/>
          <a:p>
            <a:pPr>
              <a:lnSpc>
                <a:spcPct val="120000"/>
              </a:lnSpc>
            </a:pPr>
            <a:r>
              <a:rPr lang="zh-CN" altLang="en-US" dirty="0">
                <a:latin typeface="+mn-lt"/>
                <a:ea typeface="+mn-ea"/>
                <a:cs typeface="+mn-ea"/>
                <a:sym typeface="+mn-lt"/>
              </a:rPr>
              <a:t>对分析应用程序的互操作性的需求</a:t>
            </a:r>
            <a:endParaRPr lang="sv-SE" dirty="0">
              <a:latin typeface="+mn-lt"/>
              <a:ea typeface="+mn-ea"/>
              <a:cs typeface="+mn-ea"/>
              <a:sym typeface="+mn-lt"/>
            </a:endParaRPr>
          </a:p>
        </p:txBody>
      </p:sp>
      <p:sp>
        <p:nvSpPr>
          <p:cNvPr id="9" name="Content Placeholder 1">
            <a:extLst>
              <a:ext uri="{FF2B5EF4-FFF2-40B4-BE49-F238E27FC236}">
                <a16:creationId xmlns:a16="http://schemas.microsoft.com/office/drawing/2014/main" id="{215E9B8F-A3F0-4650-8DF9-70DB6D2F0A78}"/>
              </a:ext>
            </a:extLst>
          </p:cNvPr>
          <p:cNvSpPr txBox="1">
            <a:spLocks/>
          </p:cNvSpPr>
          <p:nvPr/>
        </p:nvSpPr>
        <p:spPr>
          <a:xfrm>
            <a:off x="4931137" y="2948377"/>
            <a:ext cx="3967329" cy="1640766"/>
          </a:xfrm>
          <a:prstGeom prst="rect">
            <a:avLst/>
          </a:prstGeom>
        </p:spPr>
        <p:txBody>
          <a:bodyPr>
            <a:normAutofit lnSpcReduction="10000"/>
          </a:bodyPr>
          <a:lstStyle>
            <a:lvl1pPr marL="182880" marR="0" indent="-182880" algn="l" defTabSz="457200" rtl="0" eaLnBrk="1" fontAlgn="auto" latinLnBrk="0" hangingPunct="1">
              <a:lnSpc>
                <a:spcPct val="100000"/>
              </a:lnSpc>
              <a:spcBef>
                <a:spcPts val="1200"/>
              </a:spcBef>
              <a:spcAft>
                <a:spcPts val="0"/>
              </a:spcAft>
              <a:buClrTx/>
              <a:buSzTx/>
              <a:buFont typeface="Arial"/>
              <a:buChar char="•"/>
              <a:tabLst/>
              <a:defRPr sz="1800" kern="1200" baseline="0">
                <a:solidFill>
                  <a:srgbClr val="5A5A59"/>
                </a:solidFill>
                <a:latin typeface="Arial"/>
                <a:ea typeface="+mn-ea"/>
                <a:cs typeface="Arial"/>
              </a:defRPr>
            </a:lvl1pPr>
            <a:lvl2pPr marL="365760" indent="-182880" algn="l" defTabSz="457200" rtl="0" eaLnBrk="1" latinLnBrk="0" hangingPunct="1">
              <a:spcBef>
                <a:spcPts val="600"/>
              </a:spcBef>
              <a:buFont typeface="Arial"/>
              <a:buChar char="•"/>
              <a:defRPr sz="1400" kern="1200" baseline="0">
                <a:solidFill>
                  <a:srgbClr val="5A5A59"/>
                </a:solidFill>
                <a:latin typeface="Arial"/>
                <a:ea typeface="+mn-ea"/>
                <a:cs typeface="Arial"/>
              </a:defRPr>
            </a:lvl2pPr>
            <a:lvl3pPr marL="502920" indent="-182880" algn="l" defTabSz="457200" rtl="0" eaLnBrk="1" latinLnBrk="0" hangingPunct="1">
              <a:spcBef>
                <a:spcPts val="300"/>
              </a:spcBef>
              <a:buFont typeface="Arial"/>
              <a:buChar char="•"/>
              <a:defRPr sz="1200" kern="1200">
                <a:solidFill>
                  <a:srgbClr val="5A5A59"/>
                </a:solidFill>
                <a:latin typeface="Arial"/>
                <a:ea typeface="+mn-ea"/>
                <a:cs typeface="Arial"/>
              </a:defRPr>
            </a:lvl3pPr>
            <a:lvl4pPr marL="731520" indent="-182880" algn="l" defTabSz="457200" rtl="0" eaLnBrk="1" latinLnBrk="0" hangingPunct="1">
              <a:spcBef>
                <a:spcPts val="400"/>
              </a:spcBef>
              <a:buFont typeface="Arial"/>
              <a:buChar char="•"/>
              <a:defRPr sz="1000" kern="1200" baseline="0">
                <a:solidFill>
                  <a:srgbClr val="5A5A59"/>
                </a:solidFill>
                <a:latin typeface="Arial"/>
                <a:ea typeface="+mn-ea"/>
                <a:cs typeface="Arial"/>
              </a:defRPr>
            </a:lvl4pPr>
            <a:lvl5pPr marL="1828800" indent="0" algn="l" defTabSz="457200" rtl="0" eaLnBrk="1" latinLnBrk="0" hangingPunct="1">
              <a:spcBef>
                <a:spcPct val="20000"/>
              </a:spcBef>
              <a:buFont typeface="Arial"/>
              <a:buNone/>
              <a:defRPr sz="9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50000"/>
              </a:lnSpc>
              <a:spcBef>
                <a:spcPct val="0"/>
              </a:spcBef>
              <a:spcAft>
                <a:spcPct val="0"/>
              </a:spcAft>
              <a:buNone/>
            </a:pPr>
            <a:r>
              <a:rPr lang="zh-CN" altLang="en-US" sz="1400" dirty="0">
                <a:latin typeface="+mn-lt"/>
                <a:cs typeface="+mn-ea"/>
                <a:sym typeface="+mn-lt"/>
              </a:rPr>
              <a:t>元数据可以用来标记视频流中的特定对象</a:t>
            </a:r>
            <a:endParaRPr lang="en-US" sz="1400" dirty="0">
              <a:latin typeface="+mn-lt"/>
              <a:cs typeface="+mn-ea"/>
              <a:sym typeface="+mn-lt"/>
            </a:endParaRPr>
          </a:p>
          <a:p>
            <a:pPr lvl="2">
              <a:lnSpc>
                <a:spcPct val="150000"/>
              </a:lnSpc>
              <a:spcBef>
                <a:spcPct val="0"/>
              </a:spcBef>
              <a:spcAft>
                <a:spcPct val="0"/>
              </a:spcAft>
            </a:pPr>
            <a:r>
              <a:rPr lang="zh-CN" altLang="en-US" sz="1400" dirty="0">
                <a:latin typeface="+mn-lt"/>
                <a:cs typeface="+mn-ea"/>
                <a:sym typeface="+mn-lt"/>
              </a:rPr>
              <a:t>零售商店的生成热度图，在停车场显示车辆停泊位置</a:t>
            </a:r>
            <a:endParaRPr lang="en-US" altLang="zh-CN" sz="1400" dirty="0">
              <a:latin typeface="+mn-lt"/>
              <a:cs typeface="+mn-ea"/>
              <a:sym typeface="+mn-lt"/>
            </a:endParaRPr>
          </a:p>
          <a:p>
            <a:pPr lvl="2">
              <a:lnSpc>
                <a:spcPct val="150000"/>
              </a:lnSpc>
              <a:spcBef>
                <a:spcPct val="0"/>
              </a:spcBef>
              <a:spcAft>
                <a:spcPct val="0"/>
              </a:spcAft>
            </a:pPr>
            <a:r>
              <a:rPr lang="zh-CN" altLang="en-US" sz="1400" dirty="0">
                <a:latin typeface="+mn-lt"/>
                <a:cs typeface="+mn-ea"/>
                <a:sym typeface="+mn-lt"/>
              </a:rPr>
              <a:t>触发自动响应</a:t>
            </a:r>
            <a:endParaRPr lang="en-US" altLang="zh-CN" sz="1400" dirty="0">
              <a:latin typeface="+mn-lt"/>
              <a:cs typeface="+mn-ea"/>
              <a:sym typeface="+mn-lt"/>
            </a:endParaRPr>
          </a:p>
          <a:p>
            <a:pPr lvl="2">
              <a:lnSpc>
                <a:spcPct val="150000"/>
              </a:lnSpc>
              <a:spcBef>
                <a:spcPct val="0"/>
              </a:spcBef>
              <a:spcAft>
                <a:spcPct val="0"/>
              </a:spcAft>
            </a:pPr>
            <a:r>
              <a:rPr lang="zh-CN" altLang="en-US" sz="1400" dirty="0">
                <a:latin typeface="+mn-lt"/>
                <a:cs typeface="+mn-ea"/>
                <a:sym typeface="+mn-lt"/>
              </a:rPr>
              <a:t>有效地存储和搜索相关视频内容</a:t>
            </a:r>
            <a:endParaRPr lang="en-US" sz="1400" dirty="0">
              <a:latin typeface="+mn-lt"/>
              <a:cs typeface="+mn-ea"/>
              <a:sym typeface="+mn-lt"/>
            </a:endParaRPr>
          </a:p>
        </p:txBody>
      </p:sp>
    </p:spTree>
    <p:extLst>
      <p:ext uri="{BB962C8B-B14F-4D97-AF65-F5344CB8AC3E}">
        <p14:creationId xmlns:p14="http://schemas.microsoft.com/office/powerpoint/2010/main" val="4263672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A0DBC63-0CEC-418D-90CA-6D12038AF823}"/>
              </a:ext>
            </a:extLst>
          </p:cNvPr>
          <p:cNvSpPr>
            <a:spLocks noGrp="1"/>
          </p:cNvSpPr>
          <p:nvPr>
            <p:ph idx="1"/>
          </p:nvPr>
        </p:nvSpPr>
        <p:spPr>
          <a:xfrm>
            <a:off x="719970" y="1438086"/>
            <a:ext cx="4555022" cy="1118774"/>
          </a:xfrm>
        </p:spPr>
        <p:txBody>
          <a:bodyPr>
            <a:normAutofit/>
          </a:bodyPr>
          <a:lstStyle/>
          <a:p>
            <a:pPr>
              <a:lnSpc>
                <a:spcPct val="120000"/>
              </a:lnSpc>
              <a:spcBef>
                <a:spcPts val="0"/>
              </a:spcBef>
            </a:pPr>
            <a:r>
              <a:rPr lang="zh-CN" altLang="en-US" sz="1400" dirty="0">
                <a:latin typeface="+mn-lt"/>
                <a:cs typeface="+mn-ea"/>
                <a:sym typeface="+mn-lt"/>
              </a:rPr>
              <a:t>支持的元数据</a:t>
            </a:r>
            <a:endParaRPr lang="en-US" altLang="zh-CN" sz="1400" dirty="0">
              <a:latin typeface="+mn-lt"/>
              <a:cs typeface="+mn-ea"/>
              <a:sym typeface="+mn-lt"/>
            </a:endParaRPr>
          </a:p>
          <a:p>
            <a:pPr>
              <a:lnSpc>
                <a:spcPct val="120000"/>
              </a:lnSpc>
              <a:spcBef>
                <a:spcPts val="0"/>
              </a:spcBef>
            </a:pPr>
            <a:r>
              <a:rPr lang="zh-CN" altLang="en-US" sz="1400" dirty="0">
                <a:latin typeface="+mn-lt"/>
                <a:cs typeface="+mn-ea"/>
                <a:sym typeface="+mn-lt"/>
              </a:rPr>
              <a:t>支持的事件</a:t>
            </a:r>
            <a:endParaRPr lang="sv-SE" sz="1400" dirty="0">
              <a:latin typeface="+mn-lt"/>
              <a:cs typeface="+mn-ea"/>
              <a:sym typeface="+mn-lt"/>
            </a:endParaRPr>
          </a:p>
          <a:p>
            <a:pPr>
              <a:lnSpc>
                <a:spcPct val="120000"/>
              </a:lnSpc>
              <a:spcBef>
                <a:spcPts val="0"/>
              </a:spcBef>
            </a:pPr>
            <a:r>
              <a:rPr lang="zh-CN" altLang="en-US" sz="1400" dirty="0">
                <a:latin typeface="+mn-lt"/>
                <a:cs typeface="+mn-ea"/>
                <a:sym typeface="+mn-lt"/>
              </a:rPr>
              <a:t>元数据流和事件传输</a:t>
            </a:r>
            <a:endParaRPr lang="sv-SE" sz="1400" dirty="0">
              <a:latin typeface="+mn-lt"/>
              <a:cs typeface="+mn-ea"/>
              <a:sym typeface="+mn-lt"/>
            </a:endParaRPr>
          </a:p>
        </p:txBody>
      </p:sp>
      <p:sp>
        <p:nvSpPr>
          <p:cNvPr id="5" name="Title 4">
            <a:extLst>
              <a:ext uri="{FF2B5EF4-FFF2-40B4-BE49-F238E27FC236}">
                <a16:creationId xmlns:a16="http://schemas.microsoft.com/office/drawing/2014/main" id="{4E1BD79E-216E-4BF7-8094-4244E6BE62EE}"/>
              </a:ext>
            </a:extLst>
          </p:cNvPr>
          <p:cNvSpPr>
            <a:spLocks noGrp="1"/>
          </p:cNvSpPr>
          <p:nvPr>
            <p:ph type="title"/>
          </p:nvPr>
        </p:nvSpPr>
        <p:spPr/>
        <p:txBody>
          <a:bodyPr>
            <a:normAutofit fontScale="90000"/>
          </a:bodyPr>
          <a:lstStyle/>
          <a:p>
            <a:pPr>
              <a:lnSpc>
                <a:spcPct val="120000"/>
              </a:lnSpc>
            </a:pPr>
            <a:r>
              <a:rPr lang="sv-SE" dirty="0">
                <a:latin typeface="+mn-lt"/>
                <a:ea typeface="+mn-ea"/>
                <a:cs typeface="+mn-ea"/>
                <a:sym typeface="+mn-lt"/>
              </a:rPr>
              <a:t>ONVIF Profile M – </a:t>
            </a:r>
            <a:r>
              <a:rPr lang="zh-CN" altLang="en-US" dirty="0">
                <a:latin typeface="+mn-lt"/>
                <a:ea typeface="+mn-ea"/>
                <a:cs typeface="+mn-ea"/>
                <a:sym typeface="+mn-lt"/>
              </a:rPr>
              <a:t>概述</a:t>
            </a:r>
            <a:r>
              <a:rPr lang="sv-SE" dirty="0">
                <a:latin typeface="+mn-lt"/>
                <a:ea typeface="+mn-ea"/>
                <a:cs typeface="+mn-ea"/>
                <a:sym typeface="+mn-lt"/>
              </a:rPr>
              <a:t> </a:t>
            </a:r>
          </a:p>
        </p:txBody>
      </p:sp>
      <p:sp>
        <p:nvSpPr>
          <p:cNvPr id="7" name="Content Placeholder 1">
            <a:extLst>
              <a:ext uri="{FF2B5EF4-FFF2-40B4-BE49-F238E27FC236}">
                <a16:creationId xmlns:a16="http://schemas.microsoft.com/office/drawing/2014/main" id="{6AFAC41E-8B5B-48F5-BB92-CC515C6F7179}"/>
              </a:ext>
            </a:extLst>
          </p:cNvPr>
          <p:cNvSpPr txBox="1">
            <a:spLocks/>
          </p:cNvSpPr>
          <p:nvPr/>
        </p:nvSpPr>
        <p:spPr>
          <a:xfrm>
            <a:off x="719970" y="1077824"/>
            <a:ext cx="4710771" cy="428580"/>
          </a:xfrm>
          <a:prstGeom prst="rect">
            <a:avLst/>
          </a:prstGeom>
        </p:spPr>
        <p:txBody>
          <a:bodyPr>
            <a:normAutofit/>
          </a:bodyPr>
          <a:lstStyle>
            <a:lvl1pPr marL="182880" marR="0" indent="-182880" algn="l" defTabSz="457200" rtl="0" eaLnBrk="1" fontAlgn="auto" latinLnBrk="0" hangingPunct="1">
              <a:lnSpc>
                <a:spcPct val="100000"/>
              </a:lnSpc>
              <a:spcBef>
                <a:spcPts val="1200"/>
              </a:spcBef>
              <a:spcAft>
                <a:spcPts val="0"/>
              </a:spcAft>
              <a:buClrTx/>
              <a:buSzTx/>
              <a:buFont typeface="Arial"/>
              <a:buChar char="•"/>
              <a:tabLst/>
              <a:defRPr sz="1800" kern="1200" baseline="0">
                <a:solidFill>
                  <a:srgbClr val="5A5A59"/>
                </a:solidFill>
                <a:latin typeface="Arial"/>
                <a:ea typeface="+mn-ea"/>
                <a:cs typeface="Arial"/>
              </a:defRPr>
            </a:lvl1pPr>
            <a:lvl2pPr marL="365760" indent="-182880" algn="l" defTabSz="457200" rtl="0" eaLnBrk="1" latinLnBrk="0" hangingPunct="1">
              <a:spcBef>
                <a:spcPts val="600"/>
              </a:spcBef>
              <a:buFont typeface="Arial"/>
              <a:buChar char="•"/>
              <a:defRPr sz="1400" kern="1200" baseline="0">
                <a:solidFill>
                  <a:srgbClr val="5A5A59"/>
                </a:solidFill>
                <a:latin typeface="Arial"/>
                <a:ea typeface="+mn-ea"/>
                <a:cs typeface="Arial"/>
              </a:defRPr>
            </a:lvl2pPr>
            <a:lvl3pPr marL="502920" indent="-182880" algn="l" defTabSz="457200" rtl="0" eaLnBrk="1" latinLnBrk="0" hangingPunct="1">
              <a:spcBef>
                <a:spcPts val="300"/>
              </a:spcBef>
              <a:buFont typeface="Arial"/>
              <a:buChar char="•"/>
              <a:defRPr sz="1200" kern="1200">
                <a:solidFill>
                  <a:srgbClr val="5A5A59"/>
                </a:solidFill>
                <a:latin typeface="Arial"/>
                <a:ea typeface="+mn-ea"/>
                <a:cs typeface="Arial"/>
              </a:defRPr>
            </a:lvl3pPr>
            <a:lvl4pPr marL="731520" indent="-182880" algn="l" defTabSz="457200" rtl="0" eaLnBrk="1" latinLnBrk="0" hangingPunct="1">
              <a:spcBef>
                <a:spcPts val="400"/>
              </a:spcBef>
              <a:buFont typeface="Arial"/>
              <a:buChar char="•"/>
              <a:defRPr sz="1000" kern="1200" baseline="0">
                <a:solidFill>
                  <a:srgbClr val="5A5A59"/>
                </a:solidFill>
                <a:latin typeface="Arial"/>
                <a:ea typeface="+mn-ea"/>
                <a:cs typeface="Arial"/>
              </a:defRPr>
            </a:lvl4pPr>
            <a:lvl5pPr marL="1828800" indent="0" algn="l" defTabSz="457200" rtl="0" eaLnBrk="1" latinLnBrk="0" hangingPunct="1">
              <a:spcBef>
                <a:spcPct val="20000"/>
              </a:spcBef>
              <a:buFont typeface="Arial"/>
              <a:buNone/>
              <a:defRPr sz="9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20000"/>
              </a:lnSpc>
              <a:spcBef>
                <a:spcPts val="0"/>
              </a:spcBef>
              <a:buNone/>
            </a:pPr>
            <a:r>
              <a:rPr lang="zh-CN" altLang="en-US" sz="1400" b="1" dirty="0">
                <a:latin typeface="+mn-lt"/>
                <a:cs typeface="+mn-ea"/>
                <a:sym typeface="+mn-lt"/>
              </a:rPr>
              <a:t>应用于分析类应用程序的元数据和事件</a:t>
            </a:r>
          </a:p>
        </p:txBody>
      </p:sp>
      <p:pic>
        <p:nvPicPr>
          <p:cNvPr id="13" name="Picture 12">
            <a:extLst>
              <a:ext uri="{FF2B5EF4-FFF2-40B4-BE49-F238E27FC236}">
                <a16:creationId xmlns:a16="http://schemas.microsoft.com/office/drawing/2014/main" id="{E42D9F19-477C-49A4-AB2E-B5011EDAE377}"/>
              </a:ext>
            </a:extLst>
          </p:cNvPr>
          <p:cNvPicPr>
            <a:picLocks noChangeAspect="1"/>
          </p:cNvPicPr>
          <p:nvPr/>
        </p:nvPicPr>
        <p:blipFill>
          <a:blip r:embed="rId3"/>
          <a:srcRect/>
          <a:stretch/>
        </p:blipFill>
        <p:spPr>
          <a:xfrm>
            <a:off x="5298476" y="1750005"/>
            <a:ext cx="3008909" cy="595352"/>
          </a:xfrm>
          <a:prstGeom prst="rect">
            <a:avLst/>
          </a:prstGeom>
        </p:spPr>
      </p:pic>
      <p:grpSp>
        <p:nvGrpSpPr>
          <p:cNvPr id="3" name="组合 2"/>
          <p:cNvGrpSpPr/>
          <p:nvPr/>
        </p:nvGrpSpPr>
        <p:grpSpPr>
          <a:xfrm>
            <a:off x="265729" y="2913899"/>
            <a:ext cx="8189784" cy="1715567"/>
            <a:chOff x="265729" y="2913899"/>
            <a:chExt cx="8189784" cy="1715567"/>
          </a:xfrm>
        </p:grpSpPr>
        <p:cxnSp>
          <p:nvCxnSpPr>
            <p:cNvPr id="8" name="Straight Arrow Connector 7">
              <a:extLst>
                <a:ext uri="{FF2B5EF4-FFF2-40B4-BE49-F238E27FC236}">
                  <a16:creationId xmlns:a16="http://schemas.microsoft.com/office/drawing/2014/main" id="{2C4C91F7-5BD8-4597-A87C-2215790649BC}"/>
                </a:ext>
              </a:extLst>
            </p:cNvPr>
            <p:cNvCxnSpPr>
              <a:cxnSpLocks/>
            </p:cNvCxnSpPr>
            <p:nvPr/>
          </p:nvCxnSpPr>
          <p:spPr>
            <a:xfrm>
              <a:off x="2137479" y="3610683"/>
              <a:ext cx="3745786" cy="0"/>
            </a:xfrm>
            <a:prstGeom prst="straightConnector1">
              <a:avLst/>
            </a:prstGeom>
            <a:ln w="76200">
              <a:headEnd type="triangle"/>
              <a:tailEnd type="triangle"/>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30436180-0CD2-4C52-9890-25FC74178154}"/>
                </a:ext>
              </a:extLst>
            </p:cNvPr>
            <p:cNvSpPr txBox="1"/>
            <p:nvPr/>
          </p:nvSpPr>
          <p:spPr>
            <a:xfrm>
              <a:off x="2149959" y="3106790"/>
              <a:ext cx="3745786" cy="498598"/>
            </a:xfrm>
            <a:prstGeom prst="rect">
              <a:avLst/>
            </a:prstGeom>
            <a:noFill/>
          </p:spPr>
          <p:txBody>
            <a:bodyPr wrap="square" rtlCol="0">
              <a:spAutoFit/>
            </a:bodyPr>
            <a:lstStyle/>
            <a:p>
              <a:pPr algn="ctr">
                <a:lnSpc>
                  <a:spcPct val="120000"/>
                </a:lnSpc>
              </a:pPr>
              <a:r>
                <a:rPr lang="sv-SE" sz="1200" dirty="0">
                  <a:solidFill>
                    <a:srgbClr val="5A5A59"/>
                  </a:solidFill>
                  <a:cs typeface="+mn-ea"/>
                  <a:sym typeface="+mn-lt"/>
                </a:rPr>
                <a:t>&lt; </a:t>
              </a:r>
              <a:r>
                <a:rPr lang="zh-CN" altLang="en-US" sz="1200" dirty="0">
                  <a:solidFill>
                    <a:srgbClr val="5A5A59"/>
                  </a:solidFill>
                  <a:cs typeface="+mn-ea"/>
                  <a:sym typeface="+mn-lt"/>
                </a:rPr>
                <a:t>标准化元数据流</a:t>
              </a:r>
              <a:r>
                <a:rPr lang="sv-SE" sz="1200" dirty="0">
                  <a:solidFill>
                    <a:srgbClr val="5A5A59"/>
                  </a:solidFill>
                  <a:cs typeface="+mn-ea"/>
                  <a:sym typeface="+mn-lt"/>
                </a:rPr>
                <a:t>&gt;</a:t>
              </a:r>
              <a:br>
                <a:rPr lang="sv-SE" sz="1200" dirty="0">
                  <a:solidFill>
                    <a:srgbClr val="5A5A59"/>
                  </a:solidFill>
                  <a:cs typeface="+mn-ea"/>
                  <a:sym typeface="+mn-lt"/>
                </a:rPr>
              </a:br>
              <a:r>
                <a:rPr lang="sv-SE" sz="1000" dirty="0">
                  <a:solidFill>
                    <a:srgbClr val="5A5A59"/>
                  </a:solidFill>
                  <a:cs typeface="+mn-ea"/>
                  <a:sym typeface="+mn-lt"/>
                </a:rPr>
                <a:t>[</a:t>
              </a:r>
              <a:r>
                <a:rPr lang="zh-CN" altLang="en-US" sz="1000" dirty="0">
                  <a:solidFill>
                    <a:srgbClr val="5A5A59"/>
                  </a:solidFill>
                  <a:cs typeface="+mn-ea"/>
                  <a:sym typeface="+mn-lt"/>
                </a:rPr>
                <a:t>用于分析元数据丨</a:t>
              </a:r>
              <a:r>
                <a:rPr lang="sv-SE" sz="1000" dirty="0">
                  <a:solidFill>
                    <a:srgbClr val="5A5A59"/>
                  </a:solidFill>
                  <a:cs typeface="+mn-ea"/>
                  <a:sym typeface="+mn-lt"/>
                </a:rPr>
                <a:t>XML </a:t>
              </a:r>
              <a:r>
                <a:rPr lang="zh-CN" altLang="en-US" sz="1000" dirty="0">
                  <a:solidFill>
                    <a:srgbClr val="5A5A59"/>
                  </a:solidFill>
                  <a:cs typeface="+mn-ea"/>
                  <a:sym typeface="+mn-lt"/>
                </a:rPr>
                <a:t>事件丨</a:t>
              </a:r>
              <a:r>
                <a:rPr lang="sv-SE" sz="1000" dirty="0">
                  <a:solidFill>
                    <a:srgbClr val="5A5A59"/>
                  </a:solidFill>
                  <a:cs typeface="+mn-ea"/>
                  <a:sym typeface="+mn-lt"/>
                </a:rPr>
                <a:t>PTZ </a:t>
              </a:r>
              <a:r>
                <a:rPr lang="zh-CN" altLang="en-US" sz="1000" dirty="0">
                  <a:solidFill>
                    <a:srgbClr val="5A5A59"/>
                  </a:solidFill>
                  <a:cs typeface="+mn-ea"/>
                  <a:sym typeface="+mn-lt"/>
                </a:rPr>
                <a:t>位置</a:t>
              </a:r>
              <a:r>
                <a:rPr lang="sv-SE" sz="1000" dirty="0">
                  <a:solidFill>
                    <a:srgbClr val="5A5A59"/>
                  </a:solidFill>
                  <a:cs typeface="+mn-ea"/>
                  <a:sym typeface="+mn-lt"/>
                </a:rPr>
                <a:t>]</a:t>
              </a:r>
            </a:p>
          </p:txBody>
        </p:sp>
        <p:pic>
          <p:nvPicPr>
            <p:cNvPr id="14" name="Picture 13">
              <a:extLst>
                <a:ext uri="{FF2B5EF4-FFF2-40B4-BE49-F238E27FC236}">
                  <a16:creationId xmlns:a16="http://schemas.microsoft.com/office/drawing/2014/main" id="{054EFC91-1BB4-44C5-A1B2-B72874E229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1975" y="3463412"/>
              <a:ext cx="597866" cy="599140"/>
            </a:xfrm>
            <a:prstGeom prst="rect">
              <a:avLst/>
            </a:prstGeom>
          </p:spPr>
        </p:pic>
        <p:pic>
          <p:nvPicPr>
            <p:cNvPr id="17" name="Picture 16">
              <a:extLst>
                <a:ext uri="{FF2B5EF4-FFF2-40B4-BE49-F238E27FC236}">
                  <a16:creationId xmlns:a16="http://schemas.microsoft.com/office/drawing/2014/main" id="{EEB54183-3C9E-463E-BD94-741679536A9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33244" y="3470354"/>
              <a:ext cx="552858" cy="572400"/>
            </a:xfrm>
            <a:prstGeom prst="rect">
              <a:avLst/>
            </a:prstGeom>
          </p:spPr>
        </p:pic>
        <p:pic>
          <p:nvPicPr>
            <p:cNvPr id="18" name="Picture 17" descr="Icon&#10;&#10;Description automatically generated">
              <a:extLst>
                <a:ext uri="{FF2B5EF4-FFF2-40B4-BE49-F238E27FC236}">
                  <a16:creationId xmlns:a16="http://schemas.microsoft.com/office/drawing/2014/main" id="{7FFE6C7B-6DAA-44B2-AA9B-3F803136FF98}"/>
                </a:ext>
              </a:extLst>
            </p:cNvPr>
            <p:cNvPicPr>
              <a:picLocks noChangeAspect="1"/>
            </p:cNvPicPr>
            <p:nvPr/>
          </p:nvPicPr>
          <p:blipFill>
            <a:blip r:embed="rId6"/>
            <a:stretch>
              <a:fillRect/>
            </a:stretch>
          </p:blipFill>
          <p:spPr>
            <a:xfrm>
              <a:off x="1210179" y="3699670"/>
              <a:ext cx="499012" cy="504000"/>
            </a:xfrm>
            <a:prstGeom prst="rect">
              <a:avLst/>
            </a:prstGeom>
          </p:spPr>
        </p:pic>
        <p:pic>
          <p:nvPicPr>
            <p:cNvPr id="19" name="Picture 18">
              <a:extLst>
                <a:ext uri="{FF2B5EF4-FFF2-40B4-BE49-F238E27FC236}">
                  <a16:creationId xmlns:a16="http://schemas.microsoft.com/office/drawing/2014/main" id="{1610ADA1-EEA0-4D01-BEE2-9599A648EC4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92704" y="2913899"/>
              <a:ext cx="964324" cy="998892"/>
            </a:xfrm>
            <a:prstGeom prst="rect">
              <a:avLst/>
            </a:prstGeom>
          </p:spPr>
        </p:pic>
        <p:grpSp>
          <p:nvGrpSpPr>
            <p:cNvPr id="26" name="Group 25">
              <a:extLst>
                <a:ext uri="{FF2B5EF4-FFF2-40B4-BE49-F238E27FC236}">
                  <a16:creationId xmlns:a16="http://schemas.microsoft.com/office/drawing/2014/main" id="{5E35AE7F-7B24-4C98-BAB8-6CDAD495C7C5}"/>
                </a:ext>
              </a:extLst>
            </p:cNvPr>
            <p:cNvGrpSpPr/>
            <p:nvPr/>
          </p:nvGrpSpPr>
          <p:grpSpPr>
            <a:xfrm>
              <a:off x="5891931" y="3007726"/>
              <a:ext cx="2563582" cy="1004580"/>
              <a:chOff x="5530255" y="1209675"/>
              <a:chExt cx="3075989" cy="1205374"/>
            </a:xfrm>
          </p:grpSpPr>
          <p:pic>
            <p:nvPicPr>
              <p:cNvPr id="23" name="Picture 22">
                <a:extLst>
                  <a:ext uri="{FF2B5EF4-FFF2-40B4-BE49-F238E27FC236}">
                    <a16:creationId xmlns:a16="http://schemas.microsoft.com/office/drawing/2014/main" id="{E40198CD-9B98-4A4E-8200-7CBBE58247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58208" y="1216993"/>
                <a:ext cx="1148036" cy="1188614"/>
              </a:xfrm>
              <a:prstGeom prst="rect">
                <a:avLst/>
              </a:prstGeom>
            </p:spPr>
          </p:pic>
          <p:pic>
            <p:nvPicPr>
              <p:cNvPr id="24" name="Picture 23">
                <a:extLst>
                  <a:ext uri="{FF2B5EF4-FFF2-40B4-BE49-F238E27FC236}">
                    <a16:creationId xmlns:a16="http://schemas.microsoft.com/office/drawing/2014/main" id="{8417C6ED-40B8-4588-B614-4372C1F9887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09047" y="1209675"/>
                <a:ext cx="1102090" cy="1205374"/>
              </a:xfrm>
              <a:prstGeom prst="rect">
                <a:avLst/>
              </a:prstGeom>
            </p:spPr>
          </p:pic>
          <p:pic>
            <p:nvPicPr>
              <p:cNvPr id="25" name="Picture 24">
                <a:extLst>
                  <a:ext uri="{FF2B5EF4-FFF2-40B4-BE49-F238E27FC236}">
                    <a16:creationId xmlns:a16="http://schemas.microsoft.com/office/drawing/2014/main" id="{8CB57F25-CB43-48DE-BEE0-5FE85F5BCD3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530255" y="1212134"/>
                <a:ext cx="1131721" cy="1193474"/>
              </a:xfrm>
              <a:prstGeom prst="rect">
                <a:avLst/>
              </a:prstGeom>
            </p:spPr>
          </p:pic>
        </p:grpSp>
        <p:sp>
          <p:nvSpPr>
            <p:cNvPr id="27" name="TextBox 26">
              <a:extLst>
                <a:ext uri="{FF2B5EF4-FFF2-40B4-BE49-F238E27FC236}">
                  <a16:creationId xmlns:a16="http://schemas.microsoft.com/office/drawing/2014/main" id="{5ED41712-BBD4-4F2A-B170-E50148B383F6}"/>
                </a:ext>
              </a:extLst>
            </p:cNvPr>
            <p:cNvSpPr txBox="1"/>
            <p:nvPr/>
          </p:nvSpPr>
          <p:spPr>
            <a:xfrm>
              <a:off x="265729" y="4167801"/>
              <a:ext cx="2369488" cy="461665"/>
            </a:xfrm>
            <a:prstGeom prst="rect">
              <a:avLst/>
            </a:prstGeom>
            <a:noFill/>
          </p:spPr>
          <p:txBody>
            <a:bodyPr wrap="square" rtlCol="0">
              <a:spAutoFit/>
            </a:bodyPr>
            <a:lstStyle/>
            <a:p>
              <a:pPr algn="ctr">
                <a:lnSpc>
                  <a:spcPct val="120000"/>
                </a:lnSpc>
              </a:pPr>
              <a:r>
                <a:rPr lang="zh-CN" altLang="en-US" sz="1000" dirty="0">
                  <a:solidFill>
                    <a:srgbClr val="5A5A59"/>
                  </a:solidFill>
                  <a:cs typeface="+mn-ea"/>
                  <a:sym typeface="+mn-lt"/>
                </a:rPr>
                <a:t>合规设备</a:t>
              </a:r>
              <a:br>
                <a:rPr lang="sv-SE" sz="1000" dirty="0">
                  <a:solidFill>
                    <a:srgbClr val="5A5A59"/>
                  </a:solidFill>
                  <a:cs typeface="+mn-ea"/>
                  <a:sym typeface="+mn-lt"/>
                </a:rPr>
              </a:br>
              <a:r>
                <a:rPr lang="sv-SE" sz="1000" dirty="0">
                  <a:solidFill>
                    <a:srgbClr val="5A5A59"/>
                  </a:solidFill>
                  <a:cs typeface="+mn-ea"/>
                  <a:sym typeface="+mn-lt"/>
                </a:rPr>
                <a:t>(</a:t>
              </a:r>
              <a:r>
                <a:rPr lang="zh-CN" altLang="en-US" sz="1000" dirty="0">
                  <a:solidFill>
                    <a:srgbClr val="5A5A59"/>
                  </a:solidFill>
                  <a:cs typeface="+mn-ea"/>
                  <a:sym typeface="+mn-lt"/>
                </a:rPr>
                <a:t>包含服务</a:t>
              </a:r>
              <a:r>
                <a:rPr lang="sv-SE" sz="1000" dirty="0">
                  <a:solidFill>
                    <a:srgbClr val="5A5A59"/>
                  </a:solidFill>
                  <a:cs typeface="+mn-ea"/>
                  <a:sym typeface="+mn-lt"/>
                </a:rPr>
                <a:t>)</a:t>
              </a:r>
            </a:p>
          </p:txBody>
        </p:sp>
        <p:sp>
          <p:nvSpPr>
            <p:cNvPr id="28" name="TextBox 27">
              <a:extLst>
                <a:ext uri="{FF2B5EF4-FFF2-40B4-BE49-F238E27FC236}">
                  <a16:creationId xmlns:a16="http://schemas.microsoft.com/office/drawing/2014/main" id="{266B5221-9A6D-4E6E-AED8-5F186DFB0AA3}"/>
                </a:ext>
              </a:extLst>
            </p:cNvPr>
            <p:cNvSpPr txBox="1"/>
            <p:nvPr/>
          </p:nvSpPr>
          <p:spPr>
            <a:xfrm>
              <a:off x="5976090" y="4169126"/>
              <a:ext cx="2369488" cy="261354"/>
            </a:xfrm>
            <a:prstGeom prst="rect">
              <a:avLst/>
            </a:prstGeom>
            <a:noFill/>
          </p:spPr>
          <p:txBody>
            <a:bodyPr wrap="square" rtlCol="0">
              <a:spAutoFit/>
            </a:bodyPr>
            <a:lstStyle/>
            <a:p>
              <a:pPr algn="ctr">
                <a:lnSpc>
                  <a:spcPct val="120000"/>
                </a:lnSpc>
              </a:pPr>
              <a:r>
                <a:rPr lang="zh-CN" altLang="en-US" sz="1000" dirty="0">
                  <a:solidFill>
                    <a:srgbClr val="5A5A59"/>
                  </a:solidFill>
                  <a:cs typeface="+mn-ea"/>
                  <a:sym typeface="+mn-lt"/>
                </a:rPr>
                <a:t>合规客户端</a:t>
              </a:r>
              <a:endParaRPr lang="sv-SE" sz="1000" dirty="0">
                <a:solidFill>
                  <a:srgbClr val="5A5A59"/>
                </a:solidFill>
                <a:cs typeface="+mn-ea"/>
                <a:sym typeface="+mn-lt"/>
              </a:endParaRPr>
            </a:p>
          </p:txBody>
        </p:sp>
      </p:grpSp>
      <p:sp>
        <p:nvSpPr>
          <p:cNvPr id="6" name="矩形 5"/>
          <p:cNvSpPr/>
          <p:nvPr/>
        </p:nvSpPr>
        <p:spPr>
          <a:xfrm>
            <a:off x="2837200" y="4291980"/>
            <a:ext cx="2936907" cy="276999"/>
          </a:xfrm>
          <a:prstGeom prst="rect">
            <a:avLst/>
          </a:prstGeom>
        </p:spPr>
        <p:txBody>
          <a:bodyPr wrap="square">
            <a:spAutoFit/>
          </a:bodyPr>
          <a:lstStyle/>
          <a:p>
            <a:r>
              <a:rPr lang="zh-CN" altLang="en-US" sz="1200" dirty="0">
                <a:hlinkClick r:id="rId10"/>
              </a:rPr>
              <a:t>https://www.onvif.org/ch/profile-m/</a:t>
            </a:r>
            <a:endParaRPr lang="zh-CN" altLang="en-US" sz="1200" dirty="0"/>
          </a:p>
        </p:txBody>
      </p:sp>
    </p:spTree>
    <p:extLst>
      <p:ext uri="{BB962C8B-B14F-4D97-AF65-F5344CB8AC3E}">
        <p14:creationId xmlns:p14="http://schemas.microsoft.com/office/powerpoint/2010/main" val="633881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19969" y="1149063"/>
            <a:ext cx="3626485" cy="3394472"/>
          </a:xfrm>
        </p:spPr>
        <p:txBody>
          <a:bodyPr>
            <a:normAutofit/>
          </a:bodyPr>
          <a:lstStyle/>
          <a:p>
            <a:pPr>
              <a:lnSpc>
                <a:spcPct val="130000"/>
              </a:lnSpc>
              <a:spcBef>
                <a:spcPts val="0"/>
              </a:spcBef>
            </a:pPr>
            <a:r>
              <a:rPr lang="zh-CN" altLang="en-US" sz="1400" dirty="0">
                <a:latin typeface="+mn-lt"/>
                <a:cs typeface="+mn-ea"/>
                <a:sym typeface="+mn-lt"/>
              </a:rPr>
              <a:t>灵活组合，集成分析解决方案</a:t>
            </a:r>
            <a:endParaRPr lang="sv-SE" sz="1400" dirty="0">
              <a:latin typeface="+mn-lt"/>
              <a:cs typeface="+mn-ea"/>
              <a:sym typeface="+mn-lt"/>
            </a:endParaRPr>
          </a:p>
          <a:p>
            <a:pPr>
              <a:lnSpc>
                <a:spcPct val="130000"/>
              </a:lnSpc>
              <a:spcBef>
                <a:spcPts val="0"/>
              </a:spcBef>
            </a:pPr>
            <a:r>
              <a:rPr lang="zh-CN" altLang="en-US" sz="1400" dirty="0">
                <a:latin typeface="+mn-lt"/>
                <a:cs typeface="+mn-ea"/>
                <a:sym typeface="+mn-lt"/>
              </a:rPr>
              <a:t>灵活组合，集成物联网应用</a:t>
            </a:r>
            <a:endParaRPr lang="en-US" altLang="zh-CN" sz="1400" dirty="0">
              <a:latin typeface="+mn-lt"/>
              <a:cs typeface="+mn-ea"/>
              <a:sym typeface="+mn-lt"/>
            </a:endParaRPr>
          </a:p>
          <a:p>
            <a:pPr>
              <a:lnSpc>
                <a:spcPct val="130000"/>
              </a:lnSpc>
              <a:spcBef>
                <a:spcPts val="0"/>
              </a:spcBef>
            </a:pPr>
            <a:r>
              <a:rPr lang="zh-CN" altLang="en-US" sz="1400" dirty="0">
                <a:latin typeface="+mn-lt"/>
                <a:cs typeface="+mn-ea"/>
                <a:sym typeface="+mn-lt"/>
              </a:rPr>
              <a:t>系统集成商和终端用户有更多的选择，可以灵活使用来自不同供应商的产品，将不同供应商的产品集成到一个系统当中</a:t>
            </a:r>
            <a:endParaRPr lang="sv-SE" sz="1400" dirty="0">
              <a:latin typeface="+mn-lt"/>
              <a:cs typeface="+mn-ea"/>
              <a:sym typeface="+mn-lt"/>
            </a:endParaRPr>
          </a:p>
          <a:p>
            <a:pPr lvl="0">
              <a:lnSpc>
                <a:spcPct val="130000"/>
              </a:lnSpc>
              <a:spcBef>
                <a:spcPts val="0"/>
              </a:spcBef>
            </a:pPr>
            <a:r>
              <a:rPr lang="zh-CN" altLang="en-US" sz="1400" dirty="0">
                <a:latin typeface="+mn-lt"/>
                <a:cs typeface="+mn-ea"/>
                <a:sym typeface="+mn-lt"/>
              </a:rPr>
              <a:t>为传统监控厂商，</a:t>
            </a:r>
            <a:r>
              <a:rPr lang="en-US" altLang="zh-CN" sz="1400" dirty="0">
                <a:latin typeface="+mn-lt"/>
                <a:cs typeface="+mn-ea"/>
                <a:sym typeface="+mn-lt"/>
              </a:rPr>
              <a:t>VMS</a:t>
            </a:r>
            <a:r>
              <a:rPr lang="zh-CN" altLang="en-US" sz="1400" dirty="0">
                <a:latin typeface="+mn-lt"/>
                <a:cs typeface="+mn-ea"/>
                <a:sym typeface="+mn-lt"/>
              </a:rPr>
              <a:t>服务商扩展了市场机会，也为第三方分析解决方案的独立开发者提供了市场机会</a:t>
            </a:r>
            <a:endParaRPr lang="sv-SE" sz="1400" dirty="0">
              <a:latin typeface="+mn-lt"/>
              <a:cs typeface="+mn-ea"/>
              <a:sym typeface="+mn-lt"/>
            </a:endParaRPr>
          </a:p>
          <a:p>
            <a:pPr>
              <a:lnSpc>
                <a:spcPct val="130000"/>
              </a:lnSpc>
              <a:spcBef>
                <a:spcPts val="0"/>
              </a:spcBef>
            </a:pPr>
            <a:r>
              <a:rPr lang="zh-CN" altLang="en-US" sz="1400" dirty="0">
                <a:latin typeface="+mn-lt"/>
                <a:cs typeface="+mn-ea"/>
                <a:sym typeface="+mn-lt"/>
              </a:rPr>
              <a:t>可以和其他</a:t>
            </a:r>
            <a:r>
              <a:rPr lang="en-US" altLang="zh-CN" sz="1400" dirty="0">
                <a:latin typeface="+mn-lt"/>
                <a:cs typeface="+mn-ea"/>
                <a:sym typeface="+mn-lt"/>
              </a:rPr>
              <a:t>ONVIF</a:t>
            </a:r>
            <a:r>
              <a:rPr lang="zh-CN" altLang="en-US" sz="1400" dirty="0">
                <a:latin typeface="+mn-lt"/>
                <a:cs typeface="+mn-ea"/>
                <a:sym typeface="+mn-lt"/>
              </a:rPr>
              <a:t>视频、门禁配置文件共同使用，形成基于</a:t>
            </a:r>
            <a:r>
              <a:rPr lang="en-US" altLang="zh-CN" sz="1400" dirty="0">
                <a:latin typeface="+mn-lt"/>
                <a:cs typeface="+mn-ea"/>
                <a:sym typeface="+mn-lt"/>
              </a:rPr>
              <a:t>ONVIF</a:t>
            </a:r>
            <a:r>
              <a:rPr lang="zh-CN" altLang="en-US" sz="1400" dirty="0">
                <a:latin typeface="+mn-lt"/>
                <a:cs typeface="+mn-ea"/>
                <a:sym typeface="+mn-lt"/>
              </a:rPr>
              <a:t>接口的集成系统</a:t>
            </a:r>
            <a:endParaRPr lang="sv-SE" sz="1400" dirty="0">
              <a:latin typeface="+mn-lt"/>
              <a:cs typeface="+mn-ea"/>
              <a:sym typeface="+mn-lt"/>
            </a:endParaRPr>
          </a:p>
          <a:p>
            <a:pPr lvl="0">
              <a:lnSpc>
                <a:spcPct val="130000"/>
              </a:lnSpc>
              <a:spcBef>
                <a:spcPts val="0"/>
              </a:spcBef>
            </a:pPr>
            <a:r>
              <a:rPr lang="zh-CN" altLang="en-US" sz="1400" dirty="0">
                <a:latin typeface="+mn-lt"/>
                <a:cs typeface="+mn-ea"/>
                <a:sym typeface="+mn-lt"/>
              </a:rPr>
              <a:t>具备前瞻性的系统，使您的投资更保险</a:t>
            </a:r>
            <a:endParaRPr lang="en-US" sz="1400" dirty="0">
              <a:latin typeface="+mn-lt"/>
              <a:cs typeface="+mn-ea"/>
              <a:sym typeface="+mn-lt"/>
            </a:endParaRPr>
          </a:p>
        </p:txBody>
      </p:sp>
      <p:sp>
        <p:nvSpPr>
          <p:cNvPr id="5" name="Title 4"/>
          <p:cNvSpPr>
            <a:spLocks noGrp="1"/>
          </p:cNvSpPr>
          <p:nvPr>
            <p:ph type="title"/>
          </p:nvPr>
        </p:nvSpPr>
        <p:spPr/>
        <p:txBody>
          <a:bodyPr>
            <a:normAutofit fontScale="90000"/>
          </a:bodyPr>
          <a:lstStyle/>
          <a:p>
            <a:pPr>
              <a:lnSpc>
                <a:spcPct val="120000"/>
              </a:lnSpc>
            </a:pPr>
            <a:r>
              <a:rPr lang="en-US" dirty="0">
                <a:latin typeface="+mn-lt"/>
                <a:ea typeface="+mn-ea"/>
                <a:cs typeface="+mn-ea"/>
                <a:sym typeface="+mn-lt"/>
              </a:rPr>
              <a:t>ONVIF Profile M – </a:t>
            </a:r>
            <a:r>
              <a:rPr lang="zh-CN" altLang="en-US" dirty="0">
                <a:latin typeface="+mn-lt"/>
                <a:ea typeface="+mn-ea"/>
                <a:cs typeface="+mn-ea"/>
                <a:sym typeface="+mn-lt"/>
              </a:rPr>
              <a:t>优势</a:t>
            </a:r>
            <a:endParaRPr lang="en-US" dirty="0">
              <a:latin typeface="+mn-lt"/>
              <a:ea typeface="+mn-ea"/>
              <a:cs typeface="+mn-ea"/>
              <a:sym typeface="+mn-lt"/>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7175" y="1131888"/>
            <a:ext cx="5137695" cy="2888543"/>
          </a:xfrm>
          <a:prstGeom prst="rect">
            <a:avLst/>
          </a:prstGeom>
        </p:spPr>
      </p:pic>
    </p:spTree>
    <p:extLst>
      <p:ext uri="{BB962C8B-B14F-4D97-AF65-F5344CB8AC3E}">
        <p14:creationId xmlns:p14="http://schemas.microsoft.com/office/powerpoint/2010/main" val="15337921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页脚占位符 3"/>
          <p:cNvSpPr>
            <a:spLocks noGrp="1"/>
          </p:cNvSpPr>
          <p:nvPr>
            <p:ph type="ftr" sz="quarter" idx="10"/>
          </p:nvPr>
        </p:nvSpPr>
        <p:spPr/>
        <p:txBody>
          <a:bodyPr/>
          <a:lstStyle/>
          <a:p>
            <a:r>
              <a:rPr lang="en-US"/>
              <a:t>Presentation Title Text Treatment</a:t>
            </a:r>
            <a:endParaRPr lang="en-US" dirty="0"/>
          </a:p>
        </p:txBody>
      </p:sp>
      <p:pic>
        <p:nvPicPr>
          <p:cNvPr id="5" name="m video">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12051" y="713820"/>
            <a:ext cx="7315200" cy="3413125"/>
          </a:xfrm>
          <a:prstGeom prst="rect">
            <a:avLst/>
          </a:prstGeom>
        </p:spPr>
      </p:pic>
    </p:spTree>
    <p:extLst>
      <p:ext uri="{BB962C8B-B14F-4D97-AF65-F5344CB8AC3E}">
        <p14:creationId xmlns:p14="http://schemas.microsoft.com/office/powerpoint/2010/main" val="22790172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E1BD79E-216E-4BF7-8094-4244E6BE62EE}"/>
              </a:ext>
            </a:extLst>
          </p:cNvPr>
          <p:cNvSpPr>
            <a:spLocks noGrp="1"/>
          </p:cNvSpPr>
          <p:nvPr>
            <p:ph type="title"/>
          </p:nvPr>
        </p:nvSpPr>
        <p:spPr/>
        <p:txBody>
          <a:bodyPr>
            <a:normAutofit fontScale="90000"/>
          </a:bodyPr>
          <a:lstStyle/>
          <a:p>
            <a:pPr>
              <a:lnSpc>
                <a:spcPct val="120000"/>
              </a:lnSpc>
            </a:pPr>
            <a:r>
              <a:rPr lang="sv-SE" dirty="0">
                <a:latin typeface="+mn-lt"/>
                <a:ea typeface="+mn-ea"/>
                <a:cs typeface="+mn-ea"/>
                <a:sym typeface="+mn-lt"/>
              </a:rPr>
              <a:t>ONVIF Profile M – </a:t>
            </a:r>
            <a:r>
              <a:rPr lang="zh-CN" altLang="en-US" dirty="0">
                <a:latin typeface="+mn-lt"/>
                <a:ea typeface="+mn-ea"/>
                <a:cs typeface="+mn-ea"/>
                <a:sym typeface="+mn-lt"/>
              </a:rPr>
              <a:t>支持的元数据</a:t>
            </a:r>
            <a:endParaRPr lang="sv-SE" dirty="0">
              <a:latin typeface="+mn-lt"/>
              <a:ea typeface="+mn-ea"/>
              <a:cs typeface="+mn-ea"/>
              <a:sym typeface="+mn-lt"/>
            </a:endParaRPr>
          </a:p>
        </p:txBody>
      </p:sp>
      <p:pic>
        <p:nvPicPr>
          <p:cNvPr id="9" name="Picture 8">
            <a:extLst>
              <a:ext uri="{FF2B5EF4-FFF2-40B4-BE49-F238E27FC236}">
                <a16:creationId xmlns:a16="http://schemas.microsoft.com/office/drawing/2014/main" id="{44C70522-E2F5-4780-B8DC-F36D9614AA6B}"/>
              </a:ext>
            </a:extLst>
          </p:cNvPr>
          <p:cNvPicPr>
            <a:picLocks noChangeAspect="1"/>
          </p:cNvPicPr>
          <p:nvPr/>
        </p:nvPicPr>
        <p:blipFill rotWithShape="1">
          <a:blip r:embed="rId3"/>
          <a:srcRect r="10865"/>
          <a:stretch/>
        </p:blipFill>
        <p:spPr>
          <a:xfrm>
            <a:off x="5038856" y="1270973"/>
            <a:ext cx="3265488" cy="2256284"/>
          </a:xfrm>
          <a:prstGeom prst="rect">
            <a:avLst/>
          </a:prstGeom>
        </p:spPr>
      </p:pic>
      <p:sp>
        <p:nvSpPr>
          <p:cNvPr id="4" name="Content Placeholder 3">
            <a:extLst>
              <a:ext uri="{FF2B5EF4-FFF2-40B4-BE49-F238E27FC236}">
                <a16:creationId xmlns:a16="http://schemas.microsoft.com/office/drawing/2014/main" id="{D5D3E34F-7AD5-48AA-8E40-05B07DB46722}"/>
              </a:ext>
            </a:extLst>
          </p:cNvPr>
          <p:cNvSpPr>
            <a:spLocks noGrp="1"/>
          </p:cNvSpPr>
          <p:nvPr>
            <p:ph idx="1"/>
          </p:nvPr>
        </p:nvSpPr>
        <p:spPr>
          <a:xfrm>
            <a:off x="710445" y="1149063"/>
            <a:ext cx="4997542" cy="3394472"/>
          </a:xfrm>
        </p:spPr>
        <p:txBody>
          <a:bodyPr>
            <a:normAutofit/>
          </a:bodyPr>
          <a:lstStyle/>
          <a:p>
            <a:pPr lvl="0">
              <a:lnSpc>
                <a:spcPct val="130000"/>
              </a:lnSpc>
              <a:spcBef>
                <a:spcPct val="0"/>
              </a:spcBef>
              <a:spcAft>
                <a:spcPct val="0"/>
              </a:spcAft>
            </a:pPr>
            <a:r>
              <a:rPr lang="zh-CN" altLang="en-US" sz="1400" dirty="0">
                <a:latin typeface="+mn-lt"/>
                <a:cs typeface="+mn-ea"/>
                <a:sym typeface="+mn-lt"/>
              </a:rPr>
              <a:t>分析配置</a:t>
            </a:r>
            <a:endParaRPr lang="en-US" sz="1400" dirty="0">
              <a:latin typeface="+mn-lt"/>
              <a:cs typeface="+mn-ea"/>
              <a:sym typeface="+mn-lt"/>
            </a:endParaRPr>
          </a:p>
          <a:p>
            <a:pPr lvl="0">
              <a:lnSpc>
                <a:spcPct val="130000"/>
              </a:lnSpc>
              <a:spcBef>
                <a:spcPct val="0"/>
              </a:spcBef>
              <a:spcAft>
                <a:spcPct val="0"/>
              </a:spcAft>
            </a:pPr>
            <a:r>
              <a:rPr lang="zh-CN" altLang="en-US" sz="1400" dirty="0">
                <a:latin typeface="+mn-lt"/>
                <a:cs typeface="+mn-ea"/>
                <a:sym typeface="+mn-lt"/>
              </a:rPr>
              <a:t>通用对象分类</a:t>
            </a:r>
            <a:endParaRPr lang="en-US" sz="1400" dirty="0">
              <a:latin typeface="+mn-lt"/>
              <a:cs typeface="+mn-ea"/>
              <a:sym typeface="+mn-lt"/>
            </a:endParaRPr>
          </a:p>
          <a:p>
            <a:pPr lvl="0">
              <a:lnSpc>
                <a:spcPct val="130000"/>
              </a:lnSpc>
              <a:spcBef>
                <a:spcPct val="0"/>
              </a:spcBef>
              <a:spcAft>
                <a:spcPct val="0"/>
              </a:spcAft>
            </a:pPr>
            <a:r>
              <a:rPr lang="zh-CN" altLang="en-US" sz="1400" dirty="0">
                <a:latin typeface="+mn-lt"/>
                <a:cs typeface="+mn-ea"/>
                <a:sym typeface="+mn-lt"/>
              </a:rPr>
              <a:t>特定对象分类</a:t>
            </a:r>
            <a:endParaRPr lang="en-US" sz="1400" dirty="0">
              <a:latin typeface="+mn-lt"/>
              <a:cs typeface="+mn-ea"/>
              <a:sym typeface="+mn-lt"/>
            </a:endParaRPr>
          </a:p>
          <a:p>
            <a:pPr lvl="1">
              <a:lnSpc>
                <a:spcPct val="130000"/>
              </a:lnSpc>
              <a:spcBef>
                <a:spcPct val="0"/>
              </a:spcBef>
              <a:spcAft>
                <a:spcPct val="0"/>
              </a:spcAft>
            </a:pPr>
            <a:r>
              <a:rPr lang="zh-CN" altLang="en-US" sz="1200" dirty="0">
                <a:latin typeface="+mn-lt"/>
                <a:cs typeface="+mn-ea"/>
                <a:sym typeface="+mn-lt"/>
              </a:rPr>
              <a:t>地理位置</a:t>
            </a:r>
            <a:endParaRPr lang="en-US" sz="1200" dirty="0">
              <a:latin typeface="+mn-lt"/>
              <a:cs typeface="+mn-ea"/>
              <a:sym typeface="+mn-lt"/>
            </a:endParaRPr>
          </a:p>
          <a:p>
            <a:pPr lvl="1">
              <a:lnSpc>
                <a:spcPct val="130000"/>
              </a:lnSpc>
              <a:spcBef>
                <a:spcPct val="0"/>
              </a:spcBef>
              <a:spcAft>
                <a:spcPct val="0"/>
              </a:spcAft>
            </a:pPr>
            <a:r>
              <a:rPr lang="zh-CN" altLang="en-US" sz="1200" dirty="0">
                <a:latin typeface="+mn-lt"/>
                <a:cs typeface="+mn-ea"/>
                <a:sym typeface="+mn-lt"/>
              </a:rPr>
              <a:t>车辆</a:t>
            </a:r>
            <a:endParaRPr lang="en-US" sz="1200" dirty="0">
              <a:latin typeface="+mn-lt"/>
              <a:cs typeface="+mn-ea"/>
              <a:sym typeface="+mn-lt"/>
            </a:endParaRPr>
          </a:p>
          <a:p>
            <a:pPr lvl="1">
              <a:lnSpc>
                <a:spcPct val="130000"/>
              </a:lnSpc>
              <a:spcBef>
                <a:spcPct val="0"/>
              </a:spcBef>
              <a:spcAft>
                <a:spcPct val="0"/>
              </a:spcAft>
            </a:pPr>
            <a:r>
              <a:rPr lang="zh-CN" altLang="en-US" sz="1200" dirty="0">
                <a:latin typeface="+mn-lt"/>
                <a:cs typeface="+mn-ea"/>
                <a:sym typeface="+mn-lt"/>
              </a:rPr>
              <a:t>车牌</a:t>
            </a:r>
            <a:endParaRPr lang="en-US" sz="1200" dirty="0">
              <a:latin typeface="+mn-lt"/>
              <a:cs typeface="+mn-ea"/>
              <a:sym typeface="+mn-lt"/>
            </a:endParaRPr>
          </a:p>
          <a:p>
            <a:pPr lvl="1">
              <a:lnSpc>
                <a:spcPct val="130000"/>
              </a:lnSpc>
              <a:spcBef>
                <a:spcPct val="0"/>
              </a:spcBef>
              <a:spcAft>
                <a:spcPct val="0"/>
              </a:spcAft>
            </a:pPr>
            <a:r>
              <a:rPr lang="zh-CN" altLang="en-US" sz="1200" dirty="0">
                <a:latin typeface="+mn-lt"/>
                <a:cs typeface="+mn-ea"/>
                <a:sym typeface="+mn-lt"/>
              </a:rPr>
              <a:t>人脸</a:t>
            </a:r>
            <a:endParaRPr lang="en-US" altLang="zh-CN" sz="1200" dirty="0">
              <a:latin typeface="+mn-lt"/>
              <a:cs typeface="+mn-ea"/>
              <a:sym typeface="+mn-lt"/>
            </a:endParaRPr>
          </a:p>
          <a:p>
            <a:pPr lvl="1">
              <a:lnSpc>
                <a:spcPct val="130000"/>
              </a:lnSpc>
              <a:spcBef>
                <a:spcPct val="0"/>
              </a:spcBef>
              <a:spcAft>
                <a:spcPct val="0"/>
              </a:spcAft>
            </a:pPr>
            <a:r>
              <a:rPr lang="zh-CN" altLang="en-US" sz="1200" dirty="0">
                <a:latin typeface="+mn-lt"/>
                <a:cs typeface="+mn-ea"/>
                <a:sym typeface="+mn-lt"/>
              </a:rPr>
              <a:t>人体</a:t>
            </a:r>
            <a:endParaRPr lang="en-US" sz="1200" dirty="0">
              <a:latin typeface="+mn-lt"/>
              <a:cs typeface="+mn-ea"/>
              <a:sym typeface="+mn-lt"/>
            </a:endParaRPr>
          </a:p>
          <a:p>
            <a:pPr>
              <a:lnSpc>
                <a:spcPct val="130000"/>
              </a:lnSpc>
              <a:spcBef>
                <a:spcPct val="0"/>
              </a:spcBef>
              <a:spcAft>
                <a:spcPct val="0"/>
              </a:spcAft>
            </a:pPr>
            <a:r>
              <a:rPr lang="zh-CN" altLang="en-US" sz="1400" dirty="0">
                <a:latin typeface="+mn-lt"/>
                <a:cs typeface="+mn-ea"/>
                <a:sym typeface="+mn-lt"/>
              </a:rPr>
              <a:t>应用案例</a:t>
            </a:r>
            <a:endParaRPr lang="en-US" sz="1400" dirty="0">
              <a:latin typeface="+mn-lt"/>
              <a:cs typeface="+mn-ea"/>
              <a:sym typeface="+mn-lt"/>
            </a:endParaRPr>
          </a:p>
          <a:p>
            <a:pPr lvl="1">
              <a:lnSpc>
                <a:spcPct val="130000"/>
              </a:lnSpc>
              <a:spcBef>
                <a:spcPct val="0"/>
              </a:spcBef>
              <a:spcAft>
                <a:spcPct val="0"/>
              </a:spcAft>
            </a:pPr>
            <a:r>
              <a:rPr lang="zh-CN" altLang="en-US" sz="1200" dirty="0">
                <a:latin typeface="+mn-lt"/>
                <a:cs typeface="+mn-ea"/>
                <a:sym typeface="+mn-lt"/>
              </a:rPr>
              <a:t>用于在视频流中将特定对象突出显示</a:t>
            </a:r>
            <a:endParaRPr lang="sv-SE" sz="1200" dirty="0">
              <a:latin typeface="+mn-lt"/>
              <a:cs typeface="+mn-ea"/>
              <a:sym typeface="+mn-lt"/>
            </a:endParaRPr>
          </a:p>
          <a:p>
            <a:pPr lvl="1">
              <a:lnSpc>
                <a:spcPct val="130000"/>
              </a:lnSpc>
              <a:spcBef>
                <a:spcPct val="0"/>
              </a:spcBef>
              <a:spcAft>
                <a:spcPct val="0"/>
              </a:spcAft>
            </a:pPr>
            <a:r>
              <a:rPr lang="zh-CN" altLang="en-US" sz="1200" dirty="0">
                <a:latin typeface="+mn-lt"/>
                <a:cs typeface="+mn-ea"/>
                <a:sym typeface="+mn-lt"/>
              </a:rPr>
              <a:t>在零售商店的生成热度图，在停车场显示车辆停泊位置</a:t>
            </a:r>
            <a:endParaRPr lang="sv-SE" sz="1200" dirty="0">
              <a:latin typeface="+mn-lt"/>
              <a:cs typeface="+mn-ea"/>
              <a:sym typeface="+mn-lt"/>
            </a:endParaRPr>
          </a:p>
          <a:p>
            <a:pPr lvl="1">
              <a:lnSpc>
                <a:spcPct val="130000"/>
              </a:lnSpc>
              <a:spcBef>
                <a:spcPct val="0"/>
              </a:spcBef>
              <a:spcAft>
                <a:spcPct val="0"/>
              </a:spcAft>
            </a:pPr>
            <a:r>
              <a:rPr lang="zh-CN" altLang="en-US" sz="1200" dirty="0">
                <a:latin typeface="+mn-lt"/>
                <a:cs typeface="+mn-ea"/>
                <a:sym typeface="+mn-lt"/>
              </a:rPr>
              <a:t>通过运用元数据实现目标区域检索，从而在区域内的视频场景中进行视频搜索</a:t>
            </a:r>
            <a:endParaRPr lang="sv-SE" sz="1200" dirty="0">
              <a:latin typeface="+mn-lt"/>
              <a:cs typeface="+mn-ea"/>
              <a:sym typeface="+mn-lt"/>
            </a:endParaRPr>
          </a:p>
        </p:txBody>
      </p:sp>
      <p:sp>
        <p:nvSpPr>
          <p:cNvPr id="12" name="文本框 11"/>
          <p:cNvSpPr txBox="1"/>
          <p:nvPr/>
        </p:nvSpPr>
        <p:spPr>
          <a:xfrm>
            <a:off x="7287768" y="3703320"/>
            <a:ext cx="1455488" cy="338554"/>
          </a:xfrm>
          <a:prstGeom prst="rect">
            <a:avLst/>
          </a:prstGeom>
          <a:noFill/>
        </p:spPr>
        <p:txBody>
          <a:bodyPr wrap="square" rtlCol="0">
            <a:spAutoFit/>
          </a:bodyPr>
          <a:lstStyle/>
          <a:p>
            <a:r>
              <a:rPr lang="en-US" altLang="zh-CN" sz="1600" dirty="0">
                <a:latin typeface="Calibri" panose="020F0502020204030204" pitchFamily="34" charset="0"/>
                <a:cs typeface="Calibri" panose="020F0502020204030204" pitchFamily="34" charset="0"/>
                <a:hlinkClick r:id="rId4" action="ppaction://hlinksldjump"/>
              </a:rPr>
              <a:t>Play video</a:t>
            </a:r>
            <a:endParaRPr lang="zh-CN" altLang="en-US"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72320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29469" y="1149063"/>
            <a:ext cx="3852031" cy="3394472"/>
          </a:xfrm>
        </p:spPr>
        <p:txBody>
          <a:bodyPr>
            <a:normAutofit/>
          </a:bodyPr>
          <a:lstStyle/>
          <a:p>
            <a:pPr lvl="1">
              <a:lnSpc>
                <a:spcPct val="150000"/>
              </a:lnSpc>
              <a:spcBef>
                <a:spcPct val="0"/>
              </a:spcBef>
            </a:pPr>
            <a:r>
              <a:rPr lang="zh-CN" altLang="en-US" dirty="0">
                <a:latin typeface="+mn-lt"/>
                <a:cs typeface="+mn-ea"/>
                <a:sym typeface="+mn-lt"/>
              </a:rPr>
              <a:t>通过人数统计分析系统进行访客统计、人群管理、访客管理或排队管理</a:t>
            </a:r>
            <a:endParaRPr lang="en-US" altLang="zh-CN" dirty="0">
              <a:latin typeface="+mn-lt"/>
              <a:cs typeface="+mn-ea"/>
              <a:sym typeface="+mn-lt"/>
            </a:endParaRPr>
          </a:p>
          <a:p>
            <a:pPr lvl="1">
              <a:lnSpc>
                <a:spcPct val="150000"/>
              </a:lnSpc>
              <a:spcBef>
                <a:spcPct val="0"/>
              </a:spcBef>
            </a:pPr>
            <a:r>
              <a:rPr lang="zh-CN" altLang="en-US" dirty="0">
                <a:latin typeface="+mn-lt"/>
                <a:cs typeface="+mn-ea"/>
                <a:sym typeface="+mn-lt"/>
              </a:rPr>
              <a:t>通过车牌识别应用进行停车场访问控制</a:t>
            </a:r>
            <a:endParaRPr lang="en-US" dirty="0">
              <a:latin typeface="+mn-lt"/>
              <a:cs typeface="+mn-ea"/>
              <a:sym typeface="+mn-lt"/>
            </a:endParaRPr>
          </a:p>
          <a:p>
            <a:pPr lvl="1">
              <a:lnSpc>
                <a:spcPct val="150000"/>
              </a:lnSpc>
              <a:spcBef>
                <a:spcPct val="0"/>
              </a:spcBef>
            </a:pPr>
            <a:r>
              <a:rPr lang="zh-CN" altLang="en-US" dirty="0">
                <a:latin typeface="+mn-lt"/>
                <a:cs typeface="+mn-ea"/>
                <a:sym typeface="+mn-lt"/>
              </a:rPr>
              <a:t>通过人脸识别进行建筑进出管理</a:t>
            </a:r>
            <a:endParaRPr lang="en-US" dirty="0">
              <a:latin typeface="+mn-lt"/>
              <a:cs typeface="+mn-ea"/>
              <a:sym typeface="+mn-lt"/>
            </a:endParaRPr>
          </a:p>
        </p:txBody>
      </p:sp>
      <p:sp>
        <p:nvSpPr>
          <p:cNvPr id="5" name="Title 4"/>
          <p:cNvSpPr>
            <a:spLocks noGrp="1"/>
          </p:cNvSpPr>
          <p:nvPr>
            <p:ph type="title"/>
          </p:nvPr>
        </p:nvSpPr>
        <p:spPr>
          <a:xfrm>
            <a:off x="719969" y="520104"/>
            <a:ext cx="8078798" cy="428580"/>
          </a:xfrm>
        </p:spPr>
        <p:txBody>
          <a:bodyPr>
            <a:normAutofit fontScale="90000"/>
          </a:bodyPr>
          <a:lstStyle/>
          <a:p>
            <a:pPr>
              <a:lnSpc>
                <a:spcPct val="120000"/>
              </a:lnSpc>
            </a:pPr>
            <a:r>
              <a:rPr lang="en-US" dirty="0">
                <a:latin typeface="+mn-lt"/>
                <a:ea typeface="+mn-ea"/>
                <a:cs typeface="+mn-ea"/>
                <a:sym typeface="+mn-lt"/>
              </a:rPr>
              <a:t>ONVIF Profile M – </a:t>
            </a:r>
            <a:r>
              <a:rPr lang="zh-CN" altLang="en-US" dirty="0">
                <a:latin typeface="+mn-lt"/>
                <a:ea typeface="+mn-ea"/>
                <a:cs typeface="+mn-ea"/>
                <a:sym typeface="+mn-lt"/>
              </a:rPr>
              <a:t>支持的事件</a:t>
            </a:r>
            <a:endParaRPr lang="en-US" dirty="0">
              <a:latin typeface="+mn-lt"/>
              <a:ea typeface="+mn-ea"/>
              <a:cs typeface="+mn-ea"/>
              <a:sym typeface="+mn-lt"/>
            </a:endParaRPr>
          </a:p>
        </p:txBody>
      </p:sp>
      <p:pic>
        <p:nvPicPr>
          <p:cNvPr id="7" name="Picture 6"/>
          <p:cNvPicPr>
            <a:picLocks noChangeAspect="1"/>
          </p:cNvPicPr>
          <p:nvPr/>
        </p:nvPicPr>
        <p:blipFill rotWithShape="1">
          <a:blip r:embed="rId3"/>
          <a:srcRect l="2134" r="9005" b="19593"/>
          <a:stretch/>
        </p:blipFill>
        <p:spPr>
          <a:xfrm>
            <a:off x="5048214" y="1230148"/>
            <a:ext cx="3265200" cy="2436473"/>
          </a:xfrm>
          <a:prstGeom prst="rect">
            <a:avLst/>
          </a:prstGeom>
        </p:spPr>
      </p:pic>
    </p:spTree>
    <p:extLst>
      <p:ext uri="{BB962C8B-B14F-4D97-AF65-F5344CB8AC3E}">
        <p14:creationId xmlns:p14="http://schemas.microsoft.com/office/powerpoint/2010/main" val="10482069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19969" y="1149063"/>
            <a:ext cx="3091960" cy="3394472"/>
          </a:xfrm>
        </p:spPr>
        <p:txBody>
          <a:bodyPr>
            <a:normAutofit/>
          </a:bodyPr>
          <a:lstStyle/>
          <a:p>
            <a:pPr>
              <a:lnSpc>
                <a:spcPct val="150000"/>
              </a:lnSpc>
              <a:spcBef>
                <a:spcPct val="0"/>
              </a:spcBef>
              <a:spcAft>
                <a:spcPct val="0"/>
              </a:spcAft>
            </a:pPr>
            <a:r>
              <a:rPr lang="zh-CN" altLang="en-US" sz="1400" dirty="0">
                <a:latin typeface="+mn-lt"/>
                <a:cs typeface="+mn-ea"/>
                <a:sym typeface="+mn-lt"/>
              </a:rPr>
              <a:t>通过</a:t>
            </a:r>
            <a:r>
              <a:rPr lang="en-US" altLang="zh-CN" sz="1400" dirty="0">
                <a:latin typeface="+mn-lt"/>
                <a:cs typeface="+mn-ea"/>
                <a:sym typeface="+mn-lt"/>
              </a:rPr>
              <a:t>MQTT</a:t>
            </a:r>
            <a:r>
              <a:rPr lang="zh-CN" altLang="en-US" sz="1400" dirty="0">
                <a:latin typeface="+mn-lt"/>
                <a:cs typeface="+mn-ea"/>
                <a:sym typeface="+mn-lt"/>
              </a:rPr>
              <a:t>发送</a:t>
            </a:r>
            <a:r>
              <a:rPr lang="en-US" sz="1400" dirty="0">
                <a:latin typeface="+mn-lt"/>
                <a:cs typeface="+mn-ea"/>
                <a:sym typeface="+mn-lt"/>
              </a:rPr>
              <a:t>JSON</a:t>
            </a:r>
            <a:r>
              <a:rPr lang="zh-CN" altLang="en-US" sz="1400" dirty="0">
                <a:latin typeface="+mn-lt"/>
                <a:cs typeface="+mn-ea"/>
                <a:sym typeface="+mn-lt"/>
              </a:rPr>
              <a:t>事件消息</a:t>
            </a:r>
            <a:r>
              <a:rPr lang="en-US" altLang="zh-CN" sz="1400" dirty="0">
                <a:latin typeface="+mn-lt"/>
                <a:cs typeface="+mn-ea"/>
                <a:sym typeface="+mn-lt"/>
              </a:rPr>
              <a:t>——</a:t>
            </a:r>
            <a:r>
              <a:rPr lang="zh-CN" altLang="en-US" sz="1400" dirty="0">
                <a:latin typeface="+mn-lt"/>
                <a:cs typeface="+mn-ea"/>
                <a:sym typeface="+mn-lt"/>
              </a:rPr>
              <a:t>物联网应用程序常用的传输方式</a:t>
            </a:r>
            <a:endParaRPr lang="en-US" sz="1400" dirty="0">
              <a:latin typeface="+mn-lt"/>
              <a:cs typeface="+mn-ea"/>
              <a:sym typeface="+mn-lt"/>
            </a:endParaRPr>
          </a:p>
          <a:p>
            <a:pPr>
              <a:lnSpc>
                <a:spcPct val="150000"/>
              </a:lnSpc>
              <a:spcBef>
                <a:spcPct val="0"/>
              </a:spcBef>
              <a:spcAft>
                <a:spcPct val="0"/>
              </a:spcAft>
            </a:pPr>
            <a:r>
              <a:rPr lang="zh-CN" altLang="en-US" sz="1400" dirty="0">
                <a:latin typeface="+mn-lt"/>
                <a:cs typeface="+mn-ea"/>
                <a:sym typeface="+mn-lt"/>
              </a:rPr>
              <a:t>应用案例</a:t>
            </a:r>
            <a:endParaRPr lang="en-US" sz="1400" dirty="0">
              <a:latin typeface="+mn-lt"/>
              <a:cs typeface="+mn-ea"/>
              <a:sym typeface="+mn-lt"/>
            </a:endParaRPr>
          </a:p>
          <a:p>
            <a:pPr lvl="1">
              <a:lnSpc>
                <a:spcPct val="150000"/>
              </a:lnSpc>
              <a:spcBef>
                <a:spcPct val="0"/>
              </a:spcBef>
              <a:spcAft>
                <a:spcPct val="0"/>
              </a:spcAft>
            </a:pPr>
            <a:r>
              <a:rPr lang="zh-CN" altLang="en-US" dirty="0">
                <a:latin typeface="+mn-lt"/>
                <a:cs typeface="+mn-ea"/>
                <a:sym typeface="+mn-lt"/>
              </a:rPr>
              <a:t>室内温度调节</a:t>
            </a:r>
            <a:endParaRPr lang="en-US" dirty="0">
              <a:latin typeface="+mn-lt"/>
              <a:cs typeface="+mn-ea"/>
              <a:sym typeface="+mn-lt"/>
            </a:endParaRPr>
          </a:p>
        </p:txBody>
      </p:sp>
      <p:sp>
        <p:nvSpPr>
          <p:cNvPr id="5" name="Title 4"/>
          <p:cNvSpPr>
            <a:spLocks noGrp="1"/>
          </p:cNvSpPr>
          <p:nvPr>
            <p:ph type="title"/>
          </p:nvPr>
        </p:nvSpPr>
        <p:spPr/>
        <p:txBody>
          <a:bodyPr>
            <a:normAutofit fontScale="90000"/>
          </a:bodyPr>
          <a:lstStyle/>
          <a:p>
            <a:pPr>
              <a:lnSpc>
                <a:spcPct val="120000"/>
              </a:lnSpc>
            </a:pPr>
            <a:r>
              <a:rPr lang="en-US" dirty="0">
                <a:latin typeface="+mn-lt"/>
                <a:ea typeface="+mn-ea"/>
                <a:cs typeface="+mn-ea"/>
                <a:sym typeface="+mn-lt"/>
              </a:rPr>
              <a:t>ONVIF Profile M – </a:t>
            </a:r>
            <a:r>
              <a:rPr lang="zh-CN" altLang="en-US" dirty="0">
                <a:latin typeface="+mn-lt"/>
                <a:ea typeface="+mn-ea"/>
                <a:cs typeface="+mn-ea"/>
                <a:sym typeface="+mn-lt"/>
              </a:rPr>
              <a:t>用于物联网系统</a:t>
            </a:r>
            <a:endParaRPr lang="en-US" dirty="0">
              <a:latin typeface="+mn-lt"/>
              <a:ea typeface="+mn-ea"/>
              <a:cs typeface="+mn-ea"/>
              <a:sym typeface="+mn-lt"/>
            </a:endParaRPr>
          </a:p>
        </p:txBody>
      </p:sp>
      <p:pic>
        <p:nvPicPr>
          <p:cNvPr id="4" name="Picture 3"/>
          <p:cNvPicPr>
            <a:picLocks noChangeAspect="1"/>
          </p:cNvPicPr>
          <p:nvPr/>
        </p:nvPicPr>
        <p:blipFill rotWithShape="1">
          <a:blip r:embed="rId3"/>
          <a:srcRect l="6382" r="-297"/>
          <a:stretch/>
        </p:blipFill>
        <p:spPr>
          <a:xfrm>
            <a:off x="3832528" y="1236123"/>
            <a:ext cx="4707172" cy="3004801"/>
          </a:xfrm>
          <a:prstGeom prst="rect">
            <a:avLst/>
          </a:prstGeom>
        </p:spPr>
      </p:pic>
    </p:spTree>
    <p:extLst>
      <p:ext uri="{BB962C8B-B14F-4D97-AF65-F5344CB8AC3E}">
        <p14:creationId xmlns:p14="http://schemas.microsoft.com/office/powerpoint/2010/main" val="14595221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19968" y="520104"/>
            <a:ext cx="8273203" cy="428580"/>
          </a:xfrm>
        </p:spPr>
        <p:txBody>
          <a:bodyPr>
            <a:normAutofit fontScale="90000"/>
          </a:bodyPr>
          <a:lstStyle/>
          <a:p>
            <a:pPr>
              <a:lnSpc>
                <a:spcPct val="120000"/>
              </a:lnSpc>
            </a:pPr>
            <a:r>
              <a:rPr lang="en-US" dirty="0">
                <a:latin typeface="+mn-lt"/>
                <a:ea typeface="+mn-ea"/>
                <a:cs typeface="+mn-ea"/>
                <a:sym typeface="+mn-lt"/>
              </a:rPr>
              <a:t>Profile M – </a:t>
            </a:r>
            <a:r>
              <a:rPr lang="zh-CN" altLang="en-US" dirty="0">
                <a:latin typeface="+mn-lt"/>
                <a:ea typeface="+mn-ea"/>
                <a:cs typeface="+mn-ea"/>
                <a:sym typeface="+mn-lt"/>
              </a:rPr>
              <a:t>元数据流和发送事件</a:t>
            </a:r>
            <a:endParaRPr lang="en-US" dirty="0">
              <a:latin typeface="+mn-lt"/>
              <a:ea typeface="+mn-ea"/>
              <a:cs typeface="+mn-ea"/>
              <a:sym typeface="+mn-lt"/>
            </a:endParaRPr>
          </a:p>
        </p:txBody>
      </p:sp>
      <p:cxnSp>
        <p:nvCxnSpPr>
          <p:cNvPr id="6" name="Straight Arrow Connector 5">
            <a:extLst>
              <a:ext uri="{FF2B5EF4-FFF2-40B4-BE49-F238E27FC236}">
                <a16:creationId xmlns:a16="http://schemas.microsoft.com/office/drawing/2014/main" id="{3AEF9812-5955-470E-B6C6-6D1576CD8C93}"/>
              </a:ext>
            </a:extLst>
          </p:cNvPr>
          <p:cNvCxnSpPr>
            <a:cxnSpLocks/>
          </p:cNvCxnSpPr>
          <p:nvPr/>
        </p:nvCxnSpPr>
        <p:spPr>
          <a:xfrm>
            <a:off x="2475623" y="2234569"/>
            <a:ext cx="4192754" cy="0"/>
          </a:xfrm>
          <a:prstGeom prst="straightConnector1">
            <a:avLst/>
          </a:prstGeom>
          <a:ln w="76200">
            <a:headEnd type="triangle"/>
            <a:tailEnd type="triangle"/>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83F6F30C-726B-4570-8602-08ED3E0B28B2}"/>
              </a:ext>
            </a:extLst>
          </p:cNvPr>
          <p:cNvSpPr txBox="1"/>
          <p:nvPr/>
        </p:nvSpPr>
        <p:spPr>
          <a:xfrm>
            <a:off x="1768510" y="1602624"/>
            <a:ext cx="5606980" cy="572464"/>
          </a:xfrm>
          <a:prstGeom prst="rect">
            <a:avLst/>
          </a:prstGeom>
          <a:noFill/>
        </p:spPr>
        <p:txBody>
          <a:bodyPr wrap="square" rtlCol="0">
            <a:spAutoFit/>
          </a:bodyPr>
          <a:lstStyle/>
          <a:p>
            <a:pPr algn="ctr">
              <a:lnSpc>
                <a:spcPct val="120000"/>
              </a:lnSpc>
            </a:pPr>
            <a:r>
              <a:rPr lang="sv-SE" sz="1400" b="1" dirty="0">
                <a:solidFill>
                  <a:srgbClr val="5A5A59"/>
                </a:solidFill>
                <a:cs typeface="+mn-ea"/>
                <a:sym typeface="+mn-lt"/>
              </a:rPr>
              <a:t>&lt; </a:t>
            </a:r>
            <a:r>
              <a:rPr lang="zh-CN" altLang="en-US" sz="1400" b="1" dirty="0">
                <a:solidFill>
                  <a:srgbClr val="5A5A59"/>
                </a:solidFill>
                <a:cs typeface="+mn-ea"/>
                <a:sym typeface="+mn-lt"/>
              </a:rPr>
              <a:t>强制性</a:t>
            </a:r>
            <a:r>
              <a:rPr lang="sv-SE" sz="1400" b="1" dirty="0">
                <a:solidFill>
                  <a:srgbClr val="5A5A59"/>
                </a:solidFill>
                <a:cs typeface="+mn-ea"/>
                <a:sym typeface="+mn-lt"/>
              </a:rPr>
              <a:t>： </a:t>
            </a:r>
            <a:r>
              <a:rPr lang="zh-CN" altLang="en-US" sz="1400" b="1" dirty="0">
                <a:solidFill>
                  <a:srgbClr val="5A5A59"/>
                </a:solidFill>
                <a:cs typeface="+mn-ea"/>
                <a:sym typeface="+mn-lt"/>
              </a:rPr>
              <a:t>标准化元数据流</a:t>
            </a:r>
            <a:r>
              <a:rPr lang="sv-SE" sz="1400" b="1" dirty="0">
                <a:solidFill>
                  <a:srgbClr val="5A5A59"/>
                </a:solidFill>
                <a:cs typeface="+mn-ea"/>
                <a:sym typeface="+mn-lt"/>
              </a:rPr>
              <a:t> &gt; </a:t>
            </a:r>
            <a:br>
              <a:rPr lang="sv-SE" sz="1400" dirty="0">
                <a:solidFill>
                  <a:srgbClr val="5A5A59"/>
                </a:solidFill>
                <a:cs typeface="+mn-ea"/>
                <a:sym typeface="+mn-lt"/>
              </a:rPr>
            </a:br>
            <a:r>
              <a:rPr lang="zh-CN" altLang="en-US" sz="1200" dirty="0">
                <a:solidFill>
                  <a:srgbClr val="5A5A59"/>
                </a:solidFill>
                <a:cs typeface="+mn-ea"/>
                <a:sym typeface="+mn-lt"/>
              </a:rPr>
              <a:t>数据流：用于分析元数据</a:t>
            </a:r>
            <a:r>
              <a:rPr lang="sv-SE" sz="1200" dirty="0">
                <a:solidFill>
                  <a:srgbClr val="5A5A59"/>
                </a:solidFill>
                <a:cs typeface="+mn-ea"/>
                <a:sym typeface="+mn-lt"/>
              </a:rPr>
              <a:t>/ XML </a:t>
            </a:r>
            <a:r>
              <a:rPr lang="zh-CN" altLang="en-US" sz="1200" dirty="0">
                <a:solidFill>
                  <a:srgbClr val="5A5A59"/>
                </a:solidFill>
                <a:cs typeface="+mn-ea"/>
                <a:sym typeface="+mn-lt"/>
              </a:rPr>
              <a:t>事件</a:t>
            </a:r>
            <a:r>
              <a:rPr lang="sv-SE" sz="1200" dirty="0">
                <a:solidFill>
                  <a:srgbClr val="5A5A59"/>
                </a:solidFill>
                <a:cs typeface="+mn-ea"/>
                <a:sym typeface="+mn-lt"/>
              </a:rPr>
              <a:t> (</a:t>
            </a:r>
            <a:r>
              <a:rPr lang="zh-CN" altLang="en-US" sz="1200" dirty="0">
                <a:solidFill>
                  <a:srgbClr val="5A5A59"/>
                </a:solidFill>
                <a:cs typeface="+mn-ea"/>
                <a:sym typeface="+mn-lt"/>
              </a:rPr>
              <a:t>如：移动侦测报警</a:t>
            </a:r>
            <a:r>
              <a:rPr lang="sv-SE" sz="1200" dirty="0">
                <a:solidFill>
                  <a:srgbClr val="5A5A59"/>
                </a:solidFill>
                <a:cs typeface="+mn-ea"/>
                <a:sym typeface="+mn-lt"/>
              </a:rPr>
              <a:t>) / PTZ </a:t>
            </a:r>
            <a:r>
              <a:rPr lang="zh-CN" altLang="en-US" sz="1200" dirty="0">
                <a:solidFill>
                  <a:srgbClr val="5A5A59"/>
                </a:solidFill>
                <a:cs typeface="+mn-ea"/>
                <a:sym typeface="+mn-lt"/>
              </a:rPr>
              <a:t>位置</a:t>
            </a:r>
            <a:endParaRPr lang="sv-SE" sz="1200" dirty="0">
              <a:solidFill>
                <a:srgbClr val="5A5A59"/>
              </a:solidFill>
              <a:cs typeface="+mn-ea"/>
              <a:sym typeface="+mn-lt"/>
            </a:endParaRPr>
          </a:p>
        </p:txBody>
      </p:sp>
      <p:grpSp>
        <p:nvGrpSpPr>
          <p:cNvPr id="2" name="Group 1">
            <a:extLst>
              <a:ext uri="{FF2B5EF4-FFF2-40B4-BE49-F238E27FC236}">
                <a16:creationId xmlns:a16="http://schemas.microsoft.com/office/drawing/2014/main" id="{8A599100-3C36-4AF4-9E30-ECC0ABB1FC17}"/>
              </a:ext>
            </a:extLst>
          </p:cNvPr>
          <p:cNvGrpSpPr/>
          <p:nvPr/>
        </p:nvGrpSpPr>
        <p:grpSpPr>
          <a:xfrm>
            <a:off x="403663" y="1751138"/>
            <a:ext cx="1715882" cy="1696990"/>
            <a:chOff x="781975" y="2069837"/>
            <a:chExt cx="1304127" cy="1289771"/>
          </a:xfrm>
        </p:grpSpPr>
        <p:pic>
          <p:nvPicPr>
            <p:cNvPr id="21" name="Picture 20">
              <a:extLst>
                <a:ext uri="{FF2B5EF4-FFF2-40B4-BE49-F238E27FC236}">
                  <a16:creationId xmlns:a16="http://schemas.microsoft.com/office/drawing/2014/main" id="{D76466D6-5101-4D62-A6AF-81BA668516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1975" y="2619350"/>
              <a:ext cx="597866" cy="599140"/>
            </a:xfrm>
            <a:prstGeom prst="rect">
              <a:avLst/>
            </a:prstGeom>
          </p:spPr>
        </p:pic>
        <p:pic>
          <p:nvPicPr>
            <p:cNvPr id="23" name="Picture 22">
              <a:extLst>
                <a:ext uri="{FF2B5EF4-FFF2-40B4-BE49-F238E27FC236}">
                  <a16:creationId xmlns:a16="http://schemas.microsoft.com/office/drawing/2014/main" id="{CAB8A391-EC52-43C7-8C88-7D3C806E3D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33244" y="2626292"/>
              <a:ext cx="552858" cy="572400"/>
            </a:xfrm>
            <a:prstGeom prst="rect">
              <a:avLst/>
            </a:prstGeom>
          </p:spPr>
        </p:pic>
        <p:pic>
          <p:nvPicPr>
            <p:cNvPr id="24" name="Picture 23" descr="Icon&#10;&#10;Description automatically generated">
              <a:extLst>
                <a:ext uri="{FF2B5EF4-FFF2-40B4-BE49-F238E27FC236}">
                  <a16:creationId xmlns:a16="http://schemas.microsoft.com/office/drawing/2014/main" id="{97B12F11-17C5-4C18-AFA3-BD936A34DEBC}"/>
                </a:ext>
              </a:extLst>
            </p:cNvPr>
            <p:cNvPicPr>
              <a:picLocks noChangeAspect="1"/>
            </p:cNvPicPr>
            <p:nvPr/>
          </p:nvPicPr>
          <p:blipFill>
            <a:blip r:embed="rId5"/>
            <a:stretch>
              <a:fillRect/>
            </a:stretch>
          </p:blipFill>
          <p:spPr>
            <a:xfrm>
              <a:off x="1210179" y="2855608"/>
              <a:ext cx="499012" cy="504000"/>
            </a:xfrm>
            <a:prstGeom prst="rect">
              <a:avLst/>
            </a:prstGeom>
          </p:spPr>
        </p:pic>
        <p:pic>
          <p:nvPicPr>
            <p:cNvPr id="25" name="Picture 24">
              <a:extLst>
                <a:ext uri="{FF2B5EF4-FFF2-40B4-BE49-F238E27FC236}">
                  <a16:creationId xmlns:a16="http://schemas.microsoft.com/office/drawing/2014/main" id="{ACA8338E-7E69-452F-A96E-D1118AB23B1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2704" y="2069837"/>
              <a:ext cx="964324" cy="998892"/>
            </a:xfrm>
            <a:prstGeom prst="rect">
              <a:avLst/>
            </a:prstGeom>
          </p:spPr>
        </p:pic>
      </p:grpSp>
      <p:grpSp>
        <p:nvGrpSpPr>
          <p:cNvPr id="26" name="Group 25">
            <a:extLst>
              <a:ext uri="{FF2B5EF4-FFF2-40B4-BE49-F238E27FC236}">
                <a16:creationId xmlns:a16="http://schemas.microsoft.com/office/drawing/2014/main" id="{EBCE7F33-B0DA-40B6-90E5-2DA7223F6664}"/>
              </a:ext>
            </a:extLst>
          </p:cNvPr>
          <p:cNvGrpSpPr/>
          <p:nvPr/>
        </p:nvGrpSpPr>
        <p:grpSpPr>
          <a:xfrm>
            <a:off x="6782596" y="2222884"/>
            <a:ext cx="2125712" cy="832994"/>
            <a:chOff x="5530255" y="1209675"/>
            <a:chExt cx="3075989" cy="1205374"/>
          </a:xfrm>
        </p:grpSpPr>
        <p:pic>
          <p:nvPicPr>
            <p:cNvPr id="27" name="Picture 26">
              <a:extLst>
                <a:ext uri="{FF2B5EF4-FFF2-40B4-BE49-F238E27FC236}">
                  <a16:creationId xmlns:a16="http://schemas.microsoft.com/office/drawing/2014/main" id="{6E48ECE3-EF03-4BF7-B325-26FA1F0D43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58208" y="1216993"/>
              <a:ext cx="1148036" cy="1188614"/>
            </a:xfrm>
            <a:prstGeom prst="rect">
              <a:avLst/>
            </a:prstGeom>
          </p:spPr>
        </p:pic>
        <p:pic>
          <p:nvPicPr>
            <p:cNvPr id="28" name="Picture 27">
              <a:extLst>
                <a:ext uri="{FF2B5EF4-FFF2-40B4-BE49-F238E27FC236}">
                  <a16:creationId xmlns:a16="http://schemas.microsoft.com/office/drawing/2014/main" id="{5E02FE7E-999B-439D-B7AA-1D719099CB0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09047" y="1209675"/>
              <a:ext cx="1102090" cy="1205374"/>
            </a:xfrm>
            <a:prstGeom prst="rect">
              <a:avLst/>
            </a:prstGeom>
          </p:spPr>
        </p:pic>
        <p:pic>
          <p:nvPicPr>
            <p:cNvPr id="29" name="Picture 28">
              <a:extLst>
                <a:ext uri="{FF2B5EF4-FFF2-40B4-BE49-F238E27FC236}">
                  <a16:creationId xmlns:a16="http://schemas.microsoft.com/office/drawing/2014/main" id="{B1E8F90D-E90B-427F-82BC-6CF9729C040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30255" y="1212134"/>
              <a:ext cx="1131721" cy="1193474"/>
            </a:xfrm>
            <a:prstGeom prst="rect">
              <a:avLst/>
            </a:prstGeom>
          </p:spPr>
        </p:pic>
      </p:grpSp>
      <p:grpSp>
        <p:nvGrpSpPr>
          <p:cNvPr id="3" name="组合 2"/>
          <p:cNvGrpSpPr/>
          <p:nvPr/>
        </p:nvGrpSpPr>
        <p:grpSpPr>
          <a:xfrm>
            <a:off x="2240475" y="3218376"/>
            <a:ext cx="4663051" cy="1276740"/>
            <a:chOff x="2240475" y="3218376"/>
            <a:chExt cx="4663051" cy="1276740"/>
          </a:xfrm>
        </p:grpSpPr>
        <p:sp>
          <p:nvSpPr>
            <p:cNvPr id="14" name="TextBox 13">
              <a:extLst>
                <a:ext uri="{FF2B5EF4-FFF2-40B4-BE49-F238E27FC236}">
                  <a16:creationId xmlns:a16="http://schemas.microsoft.com/office/drawing/2014/main" id="{D5147A9A-F170-4FC1-BE08-C829A8644047}"/>
                </a:ext>
              </a:extLst>
            </p:cNvPr>
            <p:cNvSpPr txBox="1"/>
            <p:nvPr/>
          </p:nvSpPr>
          <p:spPr>
            <a:xfrm>
              <a:off x="2240475" y="3218376"/>
              <a:ext cx="4663051" cy="572464"/>
            </a:xfrm>
            <a:prstGeom prst="rect">
              <a:avLst/>
            </a:prstGeom>
            <a:noFill/>
          </p:spPr>
          <p:txBody>
            <a:bodyPr wrap="square" rtlCol="0">
              <a:spAutoFit/>
            </a:bodyPr>
            <a:lstStyle/>
            <a:p>
              <a:pPr algn="ctr">
                <a:lnSpc>
                  <a:spcPct val="120000"/>
                </a:lnSpc>
              </a:pPr>
              <a:r>
                <a:rPr lang="sv-SE" sz="1400" b="1" dirty="0">
                  <a:solidFill>
                    <a:srgbClr val="5A5A59"/>
                  </a:solidFill>
                  <a:cs typeface="+mn-ea"/>
                  <a:sym typeface="+mn-lt"/>
                </a:rPr>
                <a:t>&lt; </a:t>
              </a:r>
              <a:r>
                <a:rPr lang="zh-CN" altLang="en-US" sz="1400" b="1" dirty="0">
                  <a:solidFill>
                    <a:srgbClr val="5A5A59"/>
                  </a:solidFill>
                  <a:cs typeface="+mn-ea"/>
                  <a:sym typeface="+mn-lt"/>
                </a:rPr>
                <a:t>条件</a:t>
              </a:r>
              <a:r>
                <a:rPr lang="sv-SE" sz="1400" b="1" dirty="0">
                  <a:solidFill>
                    <a:srgbClr val="5A5A59"/>
                  </a:solidFill>
                  <a:cs typeface="+mn-ea"/>
                  <a:sym typeface="+mn-lt"/>
                </a:rPr>
                <a:t>： ONVIF </a:t>
              </a:r>
              <a:r>
                <a:rPr lang="zh-CN" altLang="en-US" sz="1400" b="1" dirty="0">
                  <a:solidFill>
                    <a:srgbClr val="5A5A59"/>
                  </a:solidFill>
                  <a:cs typeface="+mn-ea"/>
                  <a:sym typeface="+mn-lt"/>
                </a:rPr>
                <a:t>事件服务</a:t>
              </a:r>
              <a:r>
                <a:rPr lang="sv-SE" sz="1400" b="1" dirty="0">
                  <a:solidFill>
                    <a:srgbClr val="5A5A59"/>
                  </a:solidFill>
                  <a:cs typeface="+mn-ea"/>
                  <a:sym typeface="+mn-lt"/>
                </a:rPr>
                <a:t> &gt; </a:t>
              </a:r>
              <a:br>
                <a:rPr lang="sv-SE" sz="1400" dirty="0">
                  <a:solidFill>
                    <a:srgbClr val="5A5A59"/>
                  </a:solidFill>
                  <a:cs typeface="+mn-ea"/>
                  <a:sym typeface="+mn-lt"/>
                </a:rPr>
              </a:br>
              <a:r>
                <a:rPr lang="zh-CN" altLang="en-US" sz="1200" dirty="0">
                  <a:solidFill>
                    <a:srgbClr val="5A5A59"/>
                  </a:solidFill>
                  <a:cs typeface="+mn-ea"/>
                  <a:sym typeface="+mn-lt"/>
                </a:rPr>
                <a:t>数据流：用于</a:t>
              </a:r>
              <a:r>
                <a:rPr lang="sv-SE" sz="1200" dirty="0">
                  <a:solidFill>
                    <a:srgbClr val="5A5A59"/>
                  </a:solidFill>
                  <a:cs typeface="+mn-ea"/>
                  <a:sym typeface="+mn-lt"/>
                </a:rPr>
                <a:t>XML</a:t>
              </a:r>
              <a:r>
                <a:rPr lang="zh-CN" altLang="en-US" sz="1200" dirty="0">
                  <a:solidFill>
                    <a:srgbClr val="5A5A59"/>
                  </a:solidFill>
                  <a:cs typeface="+mn-ea"/>
                  <a:sym typeface="+mn-lt"/>
                </a:rPr>
                <a:t>事件</a:t>
              </a:r>
              <a:r>
                <a:rPr lang="sv-SE" sz="1200" dirty="0">
                  <a:solidFill>
                    <a:srgbClr val="5A5A59"/>
                  </a:solidFill>
                  <a:cs typeface="+mn-ea"/>
                  <a:sym typeface="+mn-lt"/>
                </a:rPr>
                <a:t> (</a:t>
              </a:r>
              <a:r>
                <a:rPr lang="zh-CN" altLang="en-US" sz="1200" dirty="0">
                  <a:solidFill>
                    <a:srgbClr val="5A5A59"/>
                  </a:solidFill>
                  <a:cs typeface="+mn-ea"/>
                  <a:sym typeface="+mn-lt"/>
                </a:rPr>
                <a:t>如：移动侦测报警</a:t>
              </a:r>
              <a:r>
                <a:rPr lang="sv-SE" sz="1200" dirty="0">
                  <a:solidFill>
                    <a:srgbClr val="5A5A59"/>
                  </a:solidFill>
                  <a:cs typeface="+mn-ea"/>
                  <a:sym typeface="+mn-lt"/>
                </a:rPr>
                <a:t>)</a:t>
              </a:r>
            </a:p>
          </p:txBody>
        </p:sp>
        <p:sp>
          <p:nvSpPr>
            <p:cNvPr id="18" name="TextBox 17">
              <a:extLst>
                <a:ext uri="{FF2B5EF4-FFF2-40B4-BE49-F238E27FC236}">
                  <a16:creationId xmlns:a16="http://schemas.microsoft.com/office/drawing/2014/main" id="{8A73052F-8979-48B6-8E76-4B43298E69D5}"/>
                </a:ext>
              </a:extLst>
            </p:cNvPr>
            <p:cNvSpPr txBox="1"/>
            <p:nvPr/>
          </p:nvSpPr>
          <p:spPr>
            <a:xfrm>
              <a:off x="2414327" y="3896850"/>
              <a:ext cx="4315346" cy="572464"/>
            </a:xfrm>
            <a:prstGeom prst="rect">
              <a:avLst/>
            </a:prstGeom>
            <a:noFill/>
          </p:spPr>
          <p:txBody>
            <a:bodyPr wrap="square" rtlCol="0">
              <a:spAutoFit/>
            </a:bodyPr>
            <a:lstStyle/>
            <a:p>
              <a:pPr algn="ctr">
                <a:lnSpc>
                  <a:spcPct val="120000"/>
                </a:lnSpc>
              </a:pPr>
              <a:r>
                <a:rPr lang="sv-SE" sz="1400" b="1" dirty="0">
                  <a:solidFill>
                    <a:srgbClr val="5A5A59"/>
                  </a:solidFill>
                  <a:cs typeface="+mn-ea"/>
                  <a:sym typeface="+mn-lt"/>
                </a:rPr>
                <a:t>&lt; </a:t>
              </a:r>
              <a:r>
                <a:rPr lang="zh-CN" altLang="en-US" sz="1400" b="1" dirty="0">
                  <a:solidFill>
                    <a:srgbClr val="5A5A59"/>
                  </a:solidFill>
                  <a:cs typeface="+mn-ea"/>
                  <a:sym typeface="+mn-lt"/>
                </a:rPr>
                <a:t>条件</a:t>
              </a:r>
              <a:r>
                <a:rPr lang="sv-SE" sz="1400" b="1" dirty="0">
                  <a:solidFill>
                    <a:srgbClr val="5A5A59"/>
                  </a:solidFill>
                  <a:cs typeface="+mn-ea"/>
                  <a:sym typeface="+mn-lt"/>
                </a:rPr>
                <a:t>： MQTT</a:t>
              </a:r>
              <a:r>
                <a:rPr lang="zh-CN" altLang="en-US" sz="1400" b="1" dirty="0">
                  <a:solidFill>
                    <a:srgbClr val="5A5A59"/>
                  </a:solidFill>
                  <a:cs typeface="+mn-ea"/>
                  <a:sym typeface="+mn-lt"/>
                </a:rPr>
                <a:t>事件</a:t>
              </a:r>
              <a:r>
                <a:rPr lang="sv-SE" sz="1400" b="1" dirty="0">
                  <a:solidFill>
                    <a:srgbClr val="5A5A59"/>
                  </a:solidFill>
                  <a:cs typeface="+mn-ea"/>
                  <a:sym typeface="+mn-lt"/>
                </a:rPr>
                <a:t> &gt;</a:t>
              </a:r>
              <a:br>
                <a:rPr lang="sv-SE" sz="1400" dirty="0">
                  <a:solidFill>
                    <a:srgbClr val="5A5A59"/>
                  </a:solidFill>
                  <a:cs typeface="+mn-ea"/>
                  <a:sym typeface="+mn-lt"/>
                </a:rPr>
              </a:br>
              <a:r>
                <a:rPr lang="zh-CN" altLang="en-US" sz="1200" dirty="0">
                  <a:solidFill>
                    <a:srgbClr val="5A5A59"/>
                  </a:solidFill>
                  <a:cs typeface="+mn-ea"/>
                  <a:sym typeface="+mn-lt"/>
                </a:rPr>
                <a:t>数据流：用于</a:t>
              </a:r>
              <a:r>
                <a:rPr lang="sv-SE" sz="1200" dirty="0">
                  <a:solidFill>
                    <a:srgbClr val="5A5A59"/>
                  </a:solidFill>
                  <a:cs typeface="+mn-ea"/>
                  <a:sym typeface="+mn-lt"/>
                </a:rPr>
                <a:t>JSON</a:t>
              </a:r>
              <a:r>
                <a:rPr lang="zh-CN" altLang="en-US" sz="1200" dirty="0">
                  <a:solidFill>
                    <a:srgbClr val="5A5A59"/>
                  </a:solidFill>
                  <a:cs typeface="+mn-ea"/>
                  <a:sym typeface="+mn-lt"/>
                </a:rPr>
                <a:t>格式化事件</a:t>
              </a:r>
              <a:r>
                <a:rPr lang="sv-SE" altLang="zh-CN" sz="1200" dirty="0">
                  <a:solidFill>
                    <a:srgbClr val="5A5A59"/>
                  </a:solidFill>
                  <a:cs typeface="+mn-ea"/>
                  <a:sym typeface="+mn-lt"/>
                </a:rPr>
                <a:t> (</a:t>
              </a:r>
              <a:r>
                <a:rPr lang="zh-CN" altLang="en-US" sz="1200" dirty="0">
                  <a:solidFill>
                    <a:srgbClr val="5A5A59"/>
                  </a:solidFill>
                  <a:cs typeface="+mn-ea"/>
                  <a:sym typeface="+mn-lt"/>
                </a:rPr>
                <a:t>如：移动侦测报警</a:t>
              </a:r>
              <a:r>
                <a:rPr lang="sv-SE" altLang="zh-CN" sz="1200" dirty="0">
                  <a:solidFill>
                    <a:srgbClr val="5A5A59"/>
                  </a:solidFill>
                  <a:cs typeface="+mn-ea"/>
                  <a:sym typeface="+mn-lt"/>
                </a:rPr>
                <a:t>)</a:t>
              </a:r>
            </a:p>
          </p:txBody>
        </p:sp>
        <p:cxnSp>
          <p:nvCxnSpPr>
            <p:cNvPr id="30" name="Straight Arrow Connector 29">
              <a:extLst>
                <a:ext uri="{FF2B5EF4-FFF2-40B4-BE49-F238E27FC236}">
                  <a16:creationId xmlns:a16="http://schemas.microsoft.com/office/drawing/2014/main" id="{C3E81917-1DDE-4CD4-8B7E-6A6A3EE5EADB}"/>
                </a:ext>
              </a:extLst>
            </p:cNvPr>
            <p:cNvCxnSpPr>
              <a:cxnSpLocks/>
            </p:cNvCxnSpPr>
            <p:nvPr/>
          </p:nvCxnSpPr>
          <p:spPr>
            <a:xfrm>
              <a:off x="2467250" y="3810154"/>
              <a:ext cx="4192754" cy="0"/>
            </a:xfrm>
            <a:prstGeom prst="straightConnector1">
              <a:avLst/>
            </a:prstGeom>
            <a:ln w="76200">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32CD66CE-5E96-46AC-811B-D30163974A0C}"/>
                </a:ext>
              </a:extLst>
            </p:cNvPr>
            <p:cNvCxnSpPr>
              <a:cxnSpLocks/>
            </p:cNvCxnSpPr>
            <p:nvPr/>
          </p:nvCxnSpPr>
          <p:spPr>
            <a:xfrm>
              <a:off x="2468924" y="4495116"/>
              <a:ext cx="4192754" cy="0"/>
            </a:xfrm>
            <a:prstGeom prst="straightConnector1">
              <a:avLst/>
            </a:prstGeom>
            <a:ln w="76200">
              <a:headEnd type="triangle"/>
              <a:tailEnd type="triangle"/>
            </a:ln>
          </p:spPr>
          <p:style>
            <a:lnRef idx="2">
              <a:schemeClr val="accent1"/>
            </a:lnRef>
            <a:fillRef idx="0">
              <a:schemeClr val="accent1"/>
            </a:fillRef>
            <a:effectRef idx="1">
              <a:schemeClr val="accent1"/>
            </a:effectRef>
            <a:fontRef idx="minor">
              <a:schemeClr val="tx1"/>
            </a:fontRef>
          </p:style>
        </p:cxnSp>
      </p:grpSp>
      <p:sp>
        <p:nvSpPr>
          <p:cNvPr id="32" name="Content Placeholder 1">
            <a:extLst>
              <a:ext uri="{FF2B5EF4-FFF2-40B4-BE49-F238E27FC236}">
                <a16:creationId xmlns:a16="http://schemas.microsoft.com/office/drawing/2014/main" id="{630A0EA1-5B12-49CD-A481-C5C666F3C4AA}"/>
              </a:ext>
            </a:extLst>
          </p:cNvPr>
          <p:cNvSpPr txBox="1">
            <a:spLocks/>
          </p:cNvSpPr>
          <p:nvPr/>
        </p:nvSpPr>
        <p:spPr>
          <a:xfrm>
            <a:off x="2028757" y="1201561"/>
            <a:ext cx="3871963" cy="300274"/>
          </a:xfrm>
          <a:prstGeom prst="rect">
            <a:avLst/>
          </a:prstGeom>
        </p:spPr>
        <p:txBody>
          <a:bodyPr>
            <a:noAutofit/>
          </a:bodyPr>
          <a:lstStyle>
            <a:lvl1pPr marL="182880" marR="0" indent="-182880" algn="l" defTabSz="457200" rtl="0" eaLnBrk="1" fontAlgn="auto" latinLnBrk="0" hangingPunct="1">
              <a:lnSpc>
                <a:spcPct val="100000"/>
              </a:lnSpc>
              <a:spcBef>
                <a:spcPts val="1200"/>
              </a:spcBef>
              <a:spcAft>
                <a:spcPts val="0"/>
              </a:spcAft>
              <a:buClrTx/>
              <a:buSzTx/>
              <a:buFont typeface="Arial"/>
              <a:buChar char="•"/>
              <a:tabLst/>
              <a:defRPr sz="1800" kern="1200" baseline="0">
                <a:solidFill>
                  <a:srgbClr val="5A5A59"/>
                </a:solidFill>
                <a:latin typeface="Arial"/>
                <a:ea typeface="+mn-ea"/>
                <a:cs typeface="Arial"/>
              </a:defRPr>
            </a:lvl1pPr>
            <a:lvl2pPr marL="365760" indent="-182880" algn="l" defTabSz="457200" rtl="0" eaLnBrk="1" latinLnBrk="0" hangingPunct="1">
              <a:spcBef>
                <a:spcPts val="600"/>
              </a:spcBef>
              <a:buFont typeface="Arial"/>
              <a:buChar char="•"/>
              <a:defRPr sz="1400" kern="1200" baseline="0">
                <a:solidFill>
                  <a:srgbClr val="5A5A59"/>
                </a:solidFill>
                <a:latin typeface="Arial"/>
                <a:ea typeface="+mn-ea"/>
                <a:cs typeface="Arial"/>
              </a:defRPr>
            </a:lvl2pPr>
            <a:lvl3pPr marL="502920" indent="-182880" algn="l" defTabSz="457200" rtl="0" eaLnBrk="1" latinLnBrk="0" hangingPunct="1">
              <a:spcBef>
                <a:spcPts val="300"/>
              </a:spcBef>
              <a:buFont typeface="Arial"/>
              <a:buChar char="•"/>
              <a:defRPr sz="1200" kern="1200">
                <a:solidFill>
                  <a:srgbClr val="5A5A59"/>
                </a:solidFill>
                <a:latin typeface="Arial"/>
                <a:ea typeface="+mn-ea"/>
                <a:cs typeface="Arial"/>
              </a:defRPr>
            </a:lvl3pPr>
            <a:lvl4pPr marL="731520" indent="-182880" algn="l" defTabSz="457200" rtl="0" eaLnBrk="1" latinLnBrk="0" hangingPunct="1">
              <a:spcBef>
                <a:spcPts val="400"/>
              </a:spcBef>
              <a:buFont typeface="Arial"/>
              <a:buChar char="•"/>
              <a:defRPr sz="1000" kern="1200" baseline="0">
                <a:solidFill>
                  <a:srgbClr val="5A5A59"/>
                </a:solidFill>
                <a:latin typeface="Arial"/>
                <a:ea typeface="+mn-ea"/>
                <a:cs typeface="Arial"/>
              </a:defRPr>
            </a:lvl4pPr>
            <a:lvl5pPr marL="1828800" indent="0" algn="l" defTabSz="457200" rtl="0" eaLnBrk="1" latinLnBrk="0" hangingPunct="1">
              <a:spcBef>
                <a:spcPct val="20000"/>
              </a:spcBef>
              <a:buFont typeface="Arial"/>
              <a:buNone/>
              <a:defRPr sz="9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20000"/>
              </a:lnSpc>
              <a:spcBef>
                <a:spcPts val="0"/>
              </a:spcBef>
              <a:buFont typeface="Arial"/>
              <a:buNone/>
            </a:pPr>
            <a:r>
              <a:rPr lang="en-US" altLang="zh-CN" sz="1400" dirty="0">
                <a:solidFill>
                  <a:schemeClr val="tx1"/>
                </a:solidFill>
                <a:latin typeface="+mn-lt"/>
                <a:cs typeface="+mn-ea"/>
                <a:sym typeface="+mn-lt"/>
              </a:rPr>
              <a:t>Profile M</a:t>
            </a:r>
            <a:r>
              <a:rPr lang="zh-CN" altLang="en-US" sz="1400" dirty="0">
                <a:solidFill>
                  <a:schemeClr val="tx1"/>
                </a:solidFill>
                <a:latin typeface="+mn-lt"/>
                <a:cs typeface="+mn-ea"/>
                <a:sym typeface="+mn-lt"/>
              </a:rPr>
              <a:t>合规设备或客户端必须支持元数据流</a:t>
            </a:r>
            <a:endParaRPr lang="en-US" sz="1400" dirty="0">
              <a:solidFill>
                <a:schemeClr val="tx1"/>
              </a:solidFill>
              <a:latin typeface="+mn-lt"/>
              <a:cs typeface="+mn-ea"/>
              <a:sym typeface="+mn-lt"/>
            </a:endParaRPr>
          </a:p>
        </p:txBody>
      </p:sp>
      <p:cxnSp>
        <p:nvCxnSpPr>
          <p:cNvPr id="4" name="Straight Connector 3">
            <a:extLst>
              <a:ext uri="{FF2B5EF4-FFF2-40B4-BE49-F238E27FC236}">
                <a16:creationId xmlns:a16="http://schemas.microsoft.com/office/drawing/2014/main" id="{ED957250-F5AF-4B49-B2B2-E3EFC0EC4264}"/>
              </a:ext>
            </a:extLst>
          </p:cNvPr>
          <p:cNvCxnSpPr/>
          <p:nvPr/>
        </p:nvCxnSpPr>
        <p:spPr>
          <a:xfrm>
            <a:off x="2240475" y="2681538"/>
            <a:ext cx="4489198" cy="0"/>
          </a:xfrm>
          <a:prstGeom prst="line">
            <a:avLst/>
          </a:prstGeom>
          <a:ln w="9525">
            <a:solidFill>
              <a:srgbClr val="5A5A59"/>
            </a:solidFill>
          </a:ln>
        </p:spPr>
        <p:style>
          <a:lnRef idx="2">
            <a:schemeClr val="accent1"/>
          </a:lnRef>
          <a:fillRef idx="0">
            <a:schemeClr val="accent1"/>
          </a:fillRef>
          <a:effectRef idx="1">
            <a:schemeClr val="accent1"/>
          </a:effectRef>
          <a:fontRef idx="minor">
            <a:schemeClr val="tx1"/>
          </a:fontRef>
        </p:style>
      </p:cxnSp>
      <p:sp>
        <p:nvSpPr>
          <p:cNvPr id="22" name="Content Placeholder 1">
            <a:extLst>
              <a:ext uri="{FF2B5EF4-FFF2-40B4-BE49-F238E27FC236}">
                <a16:creationId xmlns:a16="http://schemas.microsoft.com/office/drawing/2014/main" id="{8CB2201B-3219-40C2-B07C-F1EC67742649}"/>
              </a:ext>
            </a:extLst>
          </p:cNvPr>
          <p:cNvSpPr txBox="1">
            <a:spLocks/>
          </p:cNvSpPr>
          <p:nvPr/>
        </p:nvSpPr>
        <p:spPr>
          <a:xfrm>
            <a:off x="2028757" y="2774943"/>
            <a:ext cx="4934335" cy="293798"/>
          </a:xfrm>
          <a:prstGeom prst="rect">
            <a:avLst/>
          </a:prstGeom>
        </p:spPr>
        <p:txBody>
          <a:bodyPr>
            <a:noAutofit/>
          </a:bodyPr>
          <a:lstStyle>
            <a:lvl1pPr marL="182880" marR="0" indent="-182880" algn="l" defTabSz="457200" rtl="0" eaLnBrk="1" fontAlgn="auto" latinLnBrk="0" hangingPunct="1">
              <a:lnSpc>
                <a:spcPct val="100000"/>
              </a:lnSpc>
              <a:spcBef>
                <a:spcPts val="1200"/>
              </a:spcBef>
              <a:spcAft>
                <a:spcPts val="0"/>
              </a:spcAft>
              <a:buClrTx/>
              <a:buSzTx/>
              <a:buFont typeface="Arial"/>
              <a:buChar char="•"/>
              <a:tabLst/>
              <a:defRPr sz="1800" kern="1200" baseline="0">
                <a:solidFill>
                  <a:srgbClr val="5A5A59"/>
                </a:solidFill>
                <a:latin typeface="Arial"/>
                <a:ea typeface="+mn-ea"/>
                <a:cs typeface="Arial"/>
              </a:defRPr>
            </a:lvl1pPr>
            <a:lvl2pPr marL="365760" indent="-182880" algn="l" defTabSz="457200" rtl="0" eaLnBrk="1" latinLnBrk="0" hangingPunct="1">
              <a:spcBef>
                <a:spcPts val="600"/>
              </a:spcBef>
              <a:buFont typeface="Arial"/>
              <a:buChar char="•"/>
              <a:defRPr sz="1400" kern="1200" baseline="0">
                <a:solidFill>
                  <a:srgbClr val="5A5A59"/>
                </a:solidFill>
                <a:latin typeface="Arial"/>
                <a:ea typeface="+mn-ea"/>
                <a:cs typeface="Arial"/>
              </a:defRPr>
            </a:lvl2pPr>
            <a:lvl3pPr marL="502920" indent="-182880" algn="l" defTabSz="457200" rtl="0" eaLnBrk="1" latinLnBrk="0" hangingPunct="1">
              <a:spcBef>
                <a:spcPts val="300"/>
              </a:spcBef>
              <a:buFont typeface="Arial"/>
              <a:buChar char="•"/>
              <a:defRPr sz="1200" kern="1200">
                <a:solidFill>
                  <a:srgbClr val="5A5A59"/>
                </a:solidFill>
                <a:latin typeface="Arial"/>
                <a:ea typeface="+mn-ea"/>
                <a:cs typeface="Arial"/>
              </a:defRPr>
            </a:lvl3pPr>
            <a:lvl4pPr marL="731520" indent="-182880" algn="l" defTabSz="457200" rtl="0" eaLnBrk="1" latinLnBrk="0" hangingPunct="1">
              <a:spcBef>
                <a:spcPts val="400"/>
              </a:spcBef>
              <a:buFont typeface="Arial"/>
              <a:buChar char="•"/>
              <a:defRPr sz="1000" kern="1200" baseline="0">
                <a:solidFill>
                  <a:srgbClr val="5A5A59"/>
                </a:solidFill>
                <a:latin typeface="Arial"/>
                <a:ea typeface="+mn-ea"/>
                <a:cs typeface="Arial"/>
              </a:defRPr>
            </a:lvl4pPr>
            <a:lvl5pPr marL="1828800" indent="0" algn="l" defTabSz="457200" rtl="0" eaLnBrk="1" latinLnBrk="0" hangingPunct="1">
              <a:spcBef>
                <a:spcPct val="20000"/>
              </a:spcBef>
              <a:buFont typeface="Arial"/>
              <a:buNone/>
              <a:defRPr sz="9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20000"/>
              </a:lnSpc>
              <a:spcBef>
                <a:spcPts val="0"/>
              </a:spcBef>
              <a:buFont typeface="Arial"/>
              <a:buNone/>
            </a:pPr>
            <a:r>
              <a:rPr lang="en-US" sz="1400" dirty="0">
                <a:solidFill>
                  <a:schemeClr val="tx1"/>
                </a:solidFill>
                <a:latin typeface="+mn-lt"/>
                <a:cs typeface="+mn-ea"/>
                <a:sym typeface="+mn-lt"/>
              </a:rPr>
              <a:t>Profile M</a:t>
            </a:r>
            <a:r>
              <a:rPr lang="zh-CN" altLang="en-US" sz="1400" dirty="0">
                <a:solidFill>
                  <a:schemeClr val="tx1"/>
                </a:solidFill>
                <a:latin typeface="+mn-lt"/>
                <a:cs typeface="+mn-ea"/>
                <a:sym typeface="+mn-lt"/>
              </a:rPr>
              <a:t>同样定义两种有条件的事件传输方式</a:t>
            </a:r>
            <a:endParaRPr lang="en-US" sz="1400" dirty="0">
              <a:solidFill>
                <a:schemeClr val="tx1"/>
              </a:solidFill>
              <a:latin typeface="+mn-lt"/>
              <a:cs typeface="+mn-ea"/>
              <a:sym typeface="+mn-lt"/>
            </a:endParaRPr>
          </a:p>
        </p:txBody>
      </p:sp>
    </p:spTree>
    <p:extLst>
      <p:ext uri="{BB962C8B-B14F-4D97-AF65-F5344CB8AC3E}">
        <p14:creationId xmlns:p14="http://schemas.microsoft.com/office/powerpoint/2010/main" val="4268136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FABD260-5A84-4B6C-81ED-717DE2CDC908}"/>
              </a:ext>
            </a:extLst>
          </p:cNvPr>
          <p:cNvSpPr>
            <a:spLocks noGrp="1"/>
          </p:cNvSpPr>
          <p:nvPr>
            <p:ph idx="23"/>
          </p:nvPr>
        </p:nvSpPr>
        <p:spPr/>
        <p:txBody>
          <a:bodyPr/>
          <a:lstStyle/>
          <a:p>
            <a:pPr>
              <a:lnSpc>
                <a:spcPct val="120000"/>
              </a:lnSpc>
              <a:spcBef>
                <a:spcPct val="0"/>
              </a:spcBef>
            </a:pPr>
            <a:r>
              <a:rPr lang="sv-SE" dirty="0">
                <a:cs typeface="+mn-ea"/>
                <a:sym typeface="+mn-lt"/>
              </a:rPr>
              <a:t>Profile M</a:t>
            </a:r>
            <a:r>
              <a:rPr lang="zh-CN" altLang="en-US" dirty="0">
                <a:cs typeface="+mn-ea"/>
                <a:sym typeface="+mn-lt"/>
              </a:rPr>
              <a:t>和</a:t>
            </a:r>
            <a:r>
              <a:rPr lang="sv-SE" dirty="0">
                <a:cs typeface="+mn-ea"/>
                <a:sym typeface="+mn-lt"/>
              </a:rPr>
              <a:t>Profile T</a:t>
            </a:r>
            <a:r>
              <a:rPr lang="zh-CN" altLang="en-US" dirty="0">
                <a:cs typeface="+mn-ea"/>
                <a:sym typeface="+mn-lt"/>
              </a:rPr>
              <a:t>特性清单对比</a:t>
            </a:r>
            <a:endParaRPr lang="sv-SE" sz="1400" dirty="0">
              <a:cs typeface="+mn-ea"/>
              <a:sym typeface="+mn-lt"/>
            </a:endParaRPr>
          </a:p>
        </p:txBody>
      </p:sp>
    </p:spTree>
    <p:extLst>
      <p:ext uri="{BB962C8B-B14F-4D97-AF65-F5344CB8AC3E}">
        <p14:creationId xmlns:p14="http://schemas.microsoft.com/office/powerpoint/2010/main" val="27973778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6B5F0C-1386-4AE8-8179-DF139DA628EB}"/>
              </a:ext>
            </a:extLst>
          </p:cNvPr>
          <p:cNvSpPr txBox="1"/>
          <p:nvPr/>
        </p:nvSpPr>
        <p:spPr>
          <a:xfrm>
            <a:off x="417443" y="4711148"/>
            <a:ext cx="8497957" cy="396583"/>
          </a:xfrm>
          <a:prstGeom prst="rect">
            <a:avLst/>
          </a:prstGeom>
          <a:solidFill>
            <a:schemeClr val="bg1"/>
          </a:solidFill>
        </p:spPr>
        <p:txBody>
          <a:bodyPr wrap="square" rtlCol="0">
            <a:spAutoFit/>
          </a:bodyPr>
          <a:lstStyle/>
          <a:p>
            <a:pPr>
              <a:lnSpc>
                <a:spcPct val="120000"/>
              </a:lnSpc>
            </a:pPr>
            <a:endParaRPr lang="sv-SE">
              <a:cs typeface="+mn-ea"/>
              <a:sym typeface="+mn-lt"/>
            </a:endParaRPr>
          </a:p>
        </p:txBody>
      </p:sp>
      <p:sp>
        <p:nvSpPr>
          <p:cNvPr id="5" name="Title 4"/>
          <p:cNvSpPr>
            <a:spLocks noGrp="1"/>
          </p:cNvSpPr>
          <p:nvPr>
            <p:ph type="title"/>
          </p:nvPr>
        </p:nvSpPr>
        <p:spPr>
          <a:xfrm>
            <a:off x="719969" y="270834"/>
            <a:ext cx="7783531" cy="428580"/>
          </a:xfrm>
        </p:spPr>
        <p:txBody>
          <a:bodyPr/>
          <a:lstStyle/>
          <a:p>
            <a:pPr>
              <a:lnSpc>
                <a:spcPct val="120000"/>
              </a:lnSpc>
            </a:pPr>
            <a:r>
              <a:rPr lang="en-US" sz="1600" dirty="0">
                <a:latin typeface="+mn-lt"/>
                <a:ea typeface="+mn-ea"/>
                <a:cs typeface="+mn-ea"/>
                <a:sym typeface="+mn-lt"/>
              </a:rPr>
              <a:t>Profile M vs. Profile T</a:t>
            </a:r>
            <a:r>
              <a:rPr lang="zh-CN" altLang="en-US" sz="1600" dirty="0">
                <a:latin typeface="+mn-lt"/>
                <a:ea typeface="+mn-ea"/>
                <a:cs typeface="+mn-ea"/>
                <a:sym typeface="+mn-lt"/>
              </a:rPr>
              <a:t>特性清单 </a:t>
            </a:r>
            <a:endParaRPr lang="en-US" sz="1600" dirty="0">
              <a:latin typeface="+mn-lt"/>
              <a:ea typeface="+mn-ea"/>
              <a:cs typeface="+mn-ea"/>
              <a:sym typeface="+mn-lt"/>
            </a:endParaRPr>
          </a:p>
        </p:txBody>
      </p:sp>
      <p:graphicFrame>
        <p:nvGraphicFramePr>
          <p:cNvPr id="6" name="Table 5"/>
          <p:cNvGraphicFramePr>
            <a:graphicFrameLocks noGrp="1"/>
          </p:cNvGraphicFramePr>
          <p:nvPr>
            <p:extLst>
              <p:ext uri="{D42A27DB-BD31-4B8C-83A1-F6EECF244321}">
                <p14:modId xmlns:p14="http://schemas.microsoft.com/office/powerpoint/2010/main" val="1132226713"/>
              </p:ext>
            </p:extLst>
          </p:nvPr>
        </p:nvGraphicFramePr>
        <p:xfrm>
          <a:off x="358775" y="557944"/>
          <a:ext cx="8556626" cy="4458192"/>
        </p:xfrm>
        <a:graphic>
          <a:graphicData uri="http://schemas.openxmlformats.org/drawingml/2006/table">
            <a:tbl>
              <a:tblPr firstRow="1" bandRow="1">
                <a:tableStyleId>{5C22544A-7EE6-4342-B048-85BDC9FD1C3A}</a:tableStyleId>
              </a:tblPr>
              <a:tblGrid>
                <a:gridCol w="4914544">
                  <a:extLst>
                    <a:ext uri="{9D8B030D-6E8A-4147-A177-3AD203B41FA5}">
                      <a16:colId xmlns:a16="http://schemas.microsoft.com/office/drawing/2014/main" val="2305179158"/>
                    </a:ext>
                  </a:extLst>
                </a:gridCol>
                <a:gridCol w="1375438">
                  <a:extLst>
                    <a:ext uri="{9D8B030D-6E8A-4147-A177-3AD203B41FA5}">
                      <a16:colId xmlns:a16="http://schemas.microsoft.com/office/drawing/2014/main" val="2013265548"/>
                    </a:ext>
                  </a:extLst>
                </a:gridCol>
                <a:gridCol w="895123">
                  <a:extLst>
                    <a:ext uri="{9D8B030D-6E8A-4147-A177-3AD203B41FA5}">
                      <a16:colId xmlns:a16="http://schemas.microsoft.com/office/drawing/2014/main" val="2909980693"/>
                    </a:ext>
                  </a:extLst>
                </a:gridCol>
                <a:gridCol w="718773">
                  <a:extLst>
                    <a:ext uri="{9D8B030D-6E8A-4147-A177-3AD203B41FA5}">
                      <a16:colId xmlns:a16="http://schemas.microsoft.com/office/drawing/2014/main" val="2433715231"/>
                    </a:ext>
                  </a:extLst>
                </a:gridCol>
                <a:gridCol w="652748">
                  <a:extLst>
                    <a:ext uri="{9D8B030D-6E8A-4147-A177-3AD203B41FA5}">
                      <a16:colId xmlns:a16="http://schemas.microsoft.com/office/drawing/2014/main" val="2048946462"/>
                    </a:ext>
                  </a:extLst>
                </a:gridCol>
              </a:tblGrid>
              <a:tr h="218862">
                <a:tc rowSpan="2">
                  <a:txBody>
                    <a:bodyPr/>
                    <a:lstStyle/>
                    <a:p>
                      <a:pPr algn="ctr">
                        <a:lnSpc>
                          <a:spcPct val="100000"/>
                        </a:lnSpc>
                        <a:spcBef>
                          <a:spcPts val="0"/>
                        </a:spcBef>
                        <a:spcAft>
                          <a:spcPts val="0"/>
                        </a:spcAft>
                      </a:pPr>
                      <a:r>
                        <a:rPr lang="zh-CN" altLang="en-US" sz="800" b="1" dirty="0">
                          <a:latin typeface="+mn-lt"/>
                          <a:ea typeface="+mn-ea"/>
                          <a:cs typeface="+mn-ea"/>
                          <a:sym typeface="+mn-lt"/>
                        </a:rPr>
                        <a:t>特性</a:t>
                      </a:r>
                      <a:endParaRPr lang="en-US" sz="800" b="1" dirty="0">
                        <a:latin typeface="+mn-lt"/>
                        <a:ea typeface="+mn-ea"/>
                        <a:cs typeface="+mn-ea"/>
                        <a:sym typeface="+mn-lt"/>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lnSpc>
                          <a:spcPct val="100000"/>
                        </a:lnSpc>
                        <a:spcBef>
                          <a:spcPts val="0"/>
                        </a:spcBef>
                        <a:spcAft>
                          <a:spcPts val="0"/>
                        </a:spcAft>
                      </a:pPr>
                      <a:r>
                        <a:rPr lang="en-US" sz="800" baseline="0" dirty="0">
                          <a:latin typeface="+mn-lt"/>
                          <a:ea typeface="+mn-ea"/>
                          <a:cs typeface="+mn-ea"/>
                          <a:sym typeface="+mn-lt"/>
                        </a:rPr>
                        <a:t>Profile M</a:t>
                      </a:r>
                      <a:endParaRPr lang="en-US" sz="800" dirty="0">
                        <a:latin typeface="+mn-lt"/>
                        <a:ea typeface="+mn-ea"/>
                        <a:cs typeface="+mn-ea"/>
                        <a:sym typeface="+mn-lt"/>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sv-SE"/>
                    </a:p>
                  </a:txBody>
                  <a:tcPr/>
                </a:tc>
                <a:tc gridSpan="2">
                  <a:txBody>
                    <a:bodyPr/>
                    <a:lstStyle/>
                    <a:p>
                      <a:pPr algn="ctr">
                        <a:lnSpc>
                          <a:spcPct val="100000"/>
                        </a:lnSpc>
                        <a:spcBef>
                          <a:spcPts val="0"/>
                        </a:spcBef>
                        <a:spcAft>
                          <a:spcPts val="0"/>
                        </a:spcAft>
                      </a:pPr>
                      <a:r>
                        <a:rPr lang="en-US" sz="800" baseline="0" dirty="0">
                          <a:latin typeface="+mn-lt"/>
                          <a:ea typeface="+mn-ea"/>
                          <a:cs typeface="+mn-ea"/>
                          <a:sym typeface="+mn-lt"/>
                        </a:rPr>
                        <a:t>Profile T</a:t>
                      </a:r>
                      <a:endParaRPr lang="en-US" sz="800" dirty="0">
                        <a:latin typeface="+mn-lt"/>
                        <a:ea typeface="+mn-ea"/>
                        <a:cs typeface="+mn-ea"/>
                        <a:sym typeface="+mn-lt"/>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en-US" sz="1200" dirty="0"/>
                    </a:p>
                  </a:txBody>
                  <a:tcPr/>
                </a:tc>
                <a:extLst>
                  <a:ext uri="{0D108BD9-81ED-4DB2-BD59-A6C34878D82A}">
                    <a16:rowId xmlns:a16="http://schemas.microsoft.com/office/drawing/2014/main" val="4178874359"/>
                  </a:ext>
                </a:extLst>
              </a:tr>
              <a:tr h="218862">
                <a:tc vMerge="1">
                  <a:txBody>
                    <a:bodyPr/>
                    <a:lstStyle/>
                    <a:p>
                      <a:endParaRPr lang="sv-SE"/>
                    </a:p>
                  </a:txBody>
                  <a:tcPr/>
                </a:tc>
                <a:tc>
                  <a:txBody>
                    <a:bodyPr/>
                    <a:lstStyle/>
                    <a:p>
                      <a:pPr algn="ctr">
                        <a:lnSpc>
                          <a:spcPct val="100000"/>
                        </a:lnSpc>
                        <a:spcBef>
                          <a:spcPts val="0"/>
                        </a:spcBef>
                        <a:spcAft>
                          <a:spcPts val="0"/>
                        </a:spcAft>
                      </a:pPr>
                      <a:r>
                        <a:rPr lang="zh-CN" altLang="en-US" sz="800" b="1" dirty="0">
                          <a:latin typeface="+mn-lt"/>
                          <a:ea typeface="+mn-ea"/>
                          <a:cs typeface="+mn-ea"/>
                          <a:sym typeface="+mn-lt"/>
                        </a:rPr>
                        <a:t>设备</a:t>
                      </a:r>
                      <a:endParaRPr lang="en-US" sz="800" b="1" dirty="0">
                        <a:latin typeface="+mn-lt"/>
                        <a:ea typeface="+mn-ea"/>
                        <a:cs typeface="+mn-ea"/>
                        <a:sym typeface="+mn-lt"/>
                      </a:endParaRPr>
                    </a:p>
                  </a:txBody>
                  <a:tcPr anchor="ctr">
                    <a:lnL w="381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lnSpc>
                          <a:spcPct val="100000"/>
                        </a:lnSpc>
                        <a:spcBef>
                          <a:spcPts val="0"/>
                        </a:spcBef>
                        <a:spcAft>
                          <a:spcPts val="0"/>
                        </a:spcAft>
                      </a:pPr>
                      <a:r>
                        <a:rPr lang="zh-CN" altLang="en-US" sz="800" b="1" dirty="0">
                          <a:latin typeface="+mn-lt"/>
                          <a:ea typeface="+mn-ea"/>
                          <a:cs typeface="+mn-ea"/>
                          <a:sym typeface="+mn-lt"/>
                        </a:rPr>
                        <a:t>客户端</a:t>
                      </a:r>
                      <a:endParaRPr lang="en-US" sz="800" b="1" dirty="0">
                        <a:latin typeface="+mn-lt"/>
                        <a:ea typeface="+mn-ea"/>
                        <a:cs typeface="+mn-ea"/>
                        <a:sym typeface="+mn-lt"/>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lnSpc>
                          <a:spcPct val="100000"/>
                        </a:lnSpc>
                        <a:spcBef>
                          <a:spcPts val="0"/>
                        </a:spcBef>
                        <a:spcAft>
                          <a:spcPts val="0"/>
                        </a:spcAft>
                      </a:pPr>
                      <a:r>
                        <a:rPr lang="zh-CN" altLang="en-US" sz="800" b="1" dirty="0">
                          <a:latin typeface="+mn-lt"/>
                          <a:ea typeface="+mn-ea"/>
                          <a:cs typeface="+mn-ea"/>
                          <a:sym typeface="+mn-lt"/>
                        </a:rPr>
                        <a:t>设备</a:t>
                      </a:r>
                      <a:endParaRPr lang="en-US" sz="800" b="1" dirty="0">
                        <a:latin typeface="+mn-lt"/>
                        <a:ea typeface="+mn-ea"/>
                        <a:cs typeface="+mn-ea"/>
                        <a:sym typeface="+mn-lt"/>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lnSpc>
                          <a:spcPct val="100000"/>
                        </a:lnSpc>
                        <a:spcBef>
                          <a:spcPts val="0"/>
                        </a:spcBef>
                        <a:spcAft>
                          <a:spcPts val="0"/>
                        </a:spcAft>
                      </a:pPr>
                      <a:r>
                        <a:rPr lang="zh-CN" altLang="en-US" sz="800" b="1" dirty="0">
                          <a:latin typeface="+mn-lt"/>
                          <a:ea typeface="+mn-ea"/>
                          <a:cs typeface="+mn-ea"/>
                          <a:sym typeface="+mn-lt"/>
                        </a:rPr>
                        <a:t>客户端</a:t>
                      </a:r>
                      <a:endParaRPr lang="en-US" sz="800" b="1" dirty="0">
                        <a:latin typeface="+mn-lt"/>
                        <a:ea typeface="+mn-ea"/>
                        <a:cs typeface="+mn-ea"/>
                        <a:sym typeface="+mn-lt"/>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120599595"/>
                  </a:ext>
                </a:extLst>
              </a:tr>
              <a:tr h="218862">
                <a:tc>
                  <a:txBody>
                    <a:bodyPr/>
                    <a:lstStyle/>
                    <a:p>
                      <a:pPr marL="0" lvl="0" indent="0" algn="ctr">
                        <a:lnSpc>
                          <a:spcPct val="100000"/>
                        </a:lnSpc>
                        <a:spcBef>
                          <a:spcPts val="0"/>
                        </a:spcBef>
                        <a:spcAft>
                          <a:spcPts val="0"/>
                        </a:spcAft>
                        <a:buFont typeface="Arial" panose="020B0604020202020204" pitchFamily="34" charset="0"/>
                        <a:buNone/>
                      </a:pPr>
                      <a:r>
                        <a:rPr lang="sv-SE" sz="800" dirty="0">
                          <a:latin typeface="+mn-lt"/>
                          <a:ea typeface="+mn-ea"/>
                          <a:cs typeface="+mn-ea"/>
                          <a:sym typeface="+mn-lt"/>
                        </a:rPr>
                        <a:t>1. </a:t>
                      </a:r>
                      <a:r>
                        <a:rPr lang="zh-CN" altLang="en-US" sz="800" dirty="0">
                          <a:latin typeface="+mn-lt"/>
                          <a:ea typeface="+mn-ea"/>
                          <a:cs typeface="+mn-ea"/>
                          <a:sym typeface="+mn-lt"/>
                        </a:rPr>
                        <a:t>元数据流</a:t>
                      </a:r>
                      <a:endParaRPr lang="sv-SE" sz="800" dirty="0">
                        <a:solidFill>
                          <a:srgbClr val="5A5A59"/>
                        </a:solidFill>
                        <a:latin typeface="+mn-lt"/>
                        <a:ea typeface="+mn-ea"/>
                        <a:cs typeface="+mn-ea"/>
                        <a:sym typeface="+mn-lt"/>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marL="0" lvl="0" indent="0" algn="ctr">
                        <a:lnSpc>
                          <a:spcPct val="100000"/>
                        </a:lnSpc>
                        <a:spcBef>
                          <a:spcPts val="0"/>
                        </a:spcBef>
                        <a:spcAft>
                          <a:spcPts val="0"/>
                        </a:spcAft>
                        <a:buFont typeface="Arial" panose="020B0604020202020204" pitchFamily="34" charset="0"/>
                        <a:buNone/>
                      </a:pPr>
                      <a:r>
                        <a:rPr lang="zh-CN" altLang="en-US" sz="800" dirty="0">
                          <a:latin typeface="+mn-lt"/>
                          <a:ea typeface="+mn-ea"/>
                          <a:cs typeface="+mn-ea"/>
                          <a:sym typeface="+mn-lt"/>
                        </a:rPr>
                        <a:t>必选</a:t>
                      </a:r>
                      <a:endParaRPr lang="sv-SE"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lvl="0" indent="0" algn="ctr">
                        <a:lnSpc>
                          <a:spcPct val="100000"/>
                        </a:lnSpc>
                        <a:spcBef>
                          <a:spcPts val="0"/>
                        </a:spcBef>
                        <a:spcAft>
                          <a:spcPts val="0"/>
                        </a:spcAft>
                        <a:buFont typeface="Arial" panose="020B0604020202020204" pitchFamily="34" charset="0"/>
                        <a:buNone/>
                      </a:pPr>
                      <a:r>
                        <a:rPr lang="zh-CN" altLang="en-US" sz="800" dirty="0">
                          <a:latin typeface="+mn-lt"/>
                          <a:ea typeface="+mn-ea"/>
                          <a:cs typeface="+mn-ea"/>
                          <a:sym typeface="+mn-lt"/>
                        </a:rPr>
                        <a:t>必选</a:t>
                      </a:r>
                      <a:endParaRPr lang="sv-SE" altLang="zh-CN"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lvl="0" indent="0" algn="ctr">
                        <a:lnSpc>
                          <a:spcPct val="100000"/>
                        </a:lnSpc>
                        <a:spcBef>
                          <a:spcPts val="0"/>
                        </a:spcBef>
                        <a:spcAft>
                          <a:spcPts val="0"/>
                        </a:spcAft>
                        <a:buFont typeface="Arial" panose="020B0604020202020204" pitchFamily="34" charset="0"/>
                        <a:buNone/>
                      </a:pPr>
                      <a:r>
                        <a:rPr lang="zh-CN" altLang="en-US" sz="800" dirty="0">
                          <a:latin typeface="+mn-lt"/>
                          <a:ea typeface="+mn-ea"/>
                          <a:cs typeface="+mn-ea"/>
                          <a:sym typeface="+mn-lt"/>
                        </a:rPr>
                        <a:t>必选</a:t>
                      </a:r>
                      <a:endParaRPr lang="sv-SE" altLang="zh-CN"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lvl="0" indent="0" algn="ctr">
                        <a:lnSpc>
                          <a:spcPct val="100000"/>
                        </a:lnSpc>
                        <a:spcBef>
                          <a:spcPts val="0"/>
                        </a:spcBef>
                        <a:spcAft>
                          <a:spcPts val="0"/>
                        </a:spcAft>
                        <a:buFont typeface="Arial" panose="020B0604020202020204" pitchFamily="34" charset="0"/>
                        <a:buNone/>
                      </a:pPr>
                      <a:r>
                        <a:rPr lang="zh-CN" altLang="en-US" sz="800" dirty="0">
                          <a:latin typeface="+mn-lt"/>
                          <a:ea typeface="+mn-ea"/>
                          <a:cs typeface="+mn-ea"/>
                          <a:sym typeface="+mn-lt"/>
                        </a:rPr>
                        <a:t>条件</a:t>
                      </a:r>
                      <a:endParaRPr lang="sv-SE" altLang="zh-CN"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58081946"/>
                  </a:ext>
                </a:extLst>
              </a:tr>
              <a:tr h="218862">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800" dirty="0">
                          <a:latin typeface="+mn-lt"/>
                          <a:ea typeface="+mn-ea"/>
                          <a:cs typeface="+mn-ea"/>
                          <a:sym typeface="+mn-lt"/>
                        </a:rPr>
                        <a:t>2.</a:t>
                      </a:r>
                      <a:r>
                        <a:rPr lang="zh-CN" altLang="en-US" sz="800" dirty="0">
                          <a:latin typeface="+mn-lt"/>
                          <a:ea typeface="+mn-ea"/>
                          <a:cs typeface="+mn-ea"/>
                          <a:sym typeface="+mn-lt"/>
                        </a:rPr>
                        <a:t>用于元数据流的媒体配置文件</a:t>
                      </a:r>
                      <a:endParaRPr lang="sv-SE"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lvl="0" indent="0" algn="ctr">
                        <a:lnSpc>
                          <a:spcPct val="100000"/>
                        </a:lnSpc>
                        <a:spcBef>
                          <a:spcPts val="0"/>
                        </a:spcBef>
                        <a:spcAft>
                          <a:spcPts val="0"/>
                        </a:spcAft>
                        <a:buFont typeface="Arial" panose="020B0604020202020204" pitchFamily="34" charset="0"/>
                        <a:buNone/>
                      </a:pPr>
                      <a:r>
                        <a:rPr lang="zh-CN" altLang="en-US" sz="800" dirty="0">
                          <a:latin typeface="+mn-lt"/>
                          <a:ea typeface="+mn-ea"/>
                          <a:cs typeface="+mn-ea"/>
                          <a:sym typeface="+mn-lt"/>
                        </a:rPr>
                        <a:t>必选</a:t>
                      </a:r>
                      <a:endParaRPr lang="sv-SE" altLang="zh-CN"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lvl="0" indent="0" algn="ctr">
                        <a:lnSpc>
                          <a:spcPct val="100000"/>
                        </a:lnSpc>
                        <a:spcBef>
                          <a:spcPts val="0"/>
                        </a:spcBef>
                        <a:spcAft>
                          <a:spcPts val="0"/>
                        </a:spcAft>
                        <a:buFont typeface="Arial" panose="020B0604020202020204" pitchFamily="34" charset="0"/>
                        <a:buNone/>
                      </a:pPr>
                      <a:r>
                        <a:rPr lang="zh-CN" altLang="en-US" sz="800" dirty="0">
                          <a:latin typeface="+mn-lt"/>
                          <a:ea typeface="+mn-ea"/>
                          <a:cs typeface="+mn-ea"/>
                          <a:sym typeface="+mn-lt"/>
                        </a:rPr>
                        <a:t>必选</a:t>
                      </a:r>
                      <a:endParaRPr lang="sv-SE" altLang="zh-CN"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lvl="0" indent="0" algn="ctr">
                        <a:lnSpc>
                          <a:spcPct val="100000"/>
                        </a:lnSpc>
                        <a:spcBef>
                          <a:spcPts val="0"/>
                        </a:spcBef>
                        <a:spcAft>
                          <a:spcPts val="0"/>
                        </a:spcAft>
                        <a:buFont typeface="Arial" panose="020B0604020202020204" pitchFamily="34" charset="0"/>
                        <a:buNone/>
                      </a:pPr>
                      <a:r>
                        <a:rPr lang="en-US" sz="800">
                          <a:latin typeface="+mn-lt"/>
                          <a:ea typeface="+mn-ea"/>
                          <a:cs typeface="+mn-ea"/>
                          <a:sym typeface="+mn-lt"/>
                        </a:rPr>
                        <a:t>-</a:t>
                      </a:r>
                      <a:endParaRPr lang="en-US"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lvl="0" indent="0" algn="ctr">
                        <a:lnSpc>
                          <a:spcPct val="100000"/>
                        </a:lnSpc>
                        <a:spcBef>
                          <a:spcPts val="0"/>
                        </a:spcBef>
                        <a:spcAft>
                          <a:spcPts val="0"/>
                        </a:spcAft>
                        <a:buFont typeface="Arial" panose="020B0604020202020204" pitchFamily="34" charset="0"/>
                        <a:buNone/>
                      </a:pPr>
                      <a:r>
                        <a:rPr lang="en-US" sz="800">
                          <a:latin typeface="+mn-lt"/>
                          <a:ea typeface="+mn-ea"/>
                          <a:cs typeface="+mn-ea"/>
                          <a:sym typeface="+mn-lt"/>
                        </a:rPr>
                        <a:t>-</a:t>
                      </a:r>
                      <a:endParaRPr lang="en-US"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979493180"/>
                  </a:ext>
                </a:extLst>
              </a:tr>
              <a:tr h="218862">
                <a:tc>
                  <a:txBody>
                    <a:bodyPr/>
                    <a:lstStyle/>
                    <a:p>
                      <a:pPr marL="0" lvl="0" indent="0" algn="ctr">
                        <a:lnSpc>
                          <a:spcPct val="100000"/>
                        </a:lnSpc>
                        <a:spcBef>
                          <a:spcPts val="0"/>
                        </a:spcBef>
                        <a:spcAft>
                          <a:spcPts val="0"/>
                        </a:spcAft>
                        <a:buFont typeface="Arial" panose="020B0604020202020204" pitchFamily="34" charset="0"/>
                        <a:buNone/>
                      </a:pPr>
                      <a:r>
                        <a:rPr lang="sv-SE" sz="800" dirty="0">
                          <a:latin typeface="+mn-lt"/>
                          <a:ea typeface="+mn-ea"/>
                          <a:cs typeface="+mn-ea"/>
                          <a:sym typeface="+mn-lt"/>
                        </a:rPr>
                        <a:t>3. </a:t>
                      </a:r>
                      <a:r>
                        <a:rPr lang="zh-CN" altLang="en-US" sz="800" dirty="0">
                          <a:latin typeface="+mn-lt"/>
                          <a:ea typeface="+mn-ea"/>
                          <a:cs typeface="+mn-ea"/>
                          <a:sym typeface="+mn-lt"/>
                        </a:rPr>
                        <a:t>元数据配置</a:t>
                      </a:r>
                      <a:endParaRPr lang="sv-SE"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zh-CN" altLang="en-US" sz="800" dirty="0">
                          <a:latin typeface="+mn-lt"/>
                          <a:ea typeface="+mn-ea"/>
                          <a:cs typeface="+mn-ea"/>
                          <a:sym typeface="+mn-lt"/>
                        </a:rPr>
                        <a:t>必选</a:t>
                      </a:r>
                      <a:endParaRPr lang="sv-SE" altLang="zh-CN"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lvl="0" indent="0" algn="ctr">
                        <a:lnSpc>
                          <a:spcPct val="100000"/>
                        </a:lnSpc>
                        <a:spcBef>
                          <a:spcPts val="0"/>
                        </a:spcBef>
                        <a:spcAft>
                          <a:spcPts val="0"/>
                        </a:spcAft>
                        <a:buFont typeface="Arial" panose="020B0604020202020204" pitchFamily="34" charset="0"/>
                        <a:buNone/>
                      </a:pPr>
                      <a:r>
                        <a:rPr lang="zh-CN" altLang="en-US" sz="800" dirty="0">
                          <a:latin typeface="+mn-lt"/>
                          <a:ea typeface="+mn-ea"/>
                          <a:cs typeface="+mn-ea"/>
                          <a:sym typeface="+mn-lt"/>
                        </a:rPr>
                        <a:t>可选</a:t>
                      </a:r>
                      <a:endParaRPr lang="sv-SE"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lvl="0" indent="0" algn="ctr">
                        <a:lnSpc>
                          <a:spcPct val="100000"/>
                        </a:lnSpc>
                        <a:spcBef>
                          <a:spcPts val="0"/>
                        </a:spcBef>
                        <a:spcAft>
                          <a:spcPts val="0"/>
                        </a:spcAft>
                        <a:buFont typeface="Arial" panose="020B0604020202020204" pitchFamily="34" charset="0"/>
                        <a:buNone/>
                      </a:pPr>
                      <a:r>
                        <a:rPr lang="zh-CN" altLang="en-US" sz="800" dirty="0">
                          <a:latin typeface="+mn-lt"/>
                          <a:ea typeface="+mn-ea"/>
                          <a:cs typeface="+mn-ea"/>
                          <a:sym typeface="+mn-lt"/>
                        </a:rPr>
                        <a:t>必选</a:t>
                      </a:r>
                      <a:endParaRPr lang="sv-SE" altLang="zh-CN"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lvl="0" indent="0" algn="ctr">
                        <a:lnSpc>
                          <a:spcPct val="100000"/>
                        </a:lnSpc>
                        <a:spcBef>
                          <a:spcPts val="0"/>
                        </a:spcBef>
                        <a:spcAft>
                          <a:spcPts val="0"/>
                        </a:spcAft>
                        <a:buFont typeface="Arial" panose="020B0604020202020204" pitchFamily="34" charset="0"/>
                        <a:buNone/>
                      </a:pPr>
                      <a:r>
                        <a:rPr lang="zh-CN" altLang="en-US" sz="800" dirty="0">
                          <a:latin typeface="+mn-lt"/>
                          <a:ea typeface="+mn-ea"/>
                          <a:cs typeface="+mn-ea"/>
                          <a:sym typeface="+mn-lt"/>
                        </a:rPr>
                        <a:t>条件</a:t>
                      </a:r>
                      <a:endParaRPr lang="sv-SE" altLang="zh-CN"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273277994"/>
                  </a:ext>
                </a:extLst>
              </a:tr>
              <a:tr h="218862">
                <a:tc>
                  <a:txBody>
                    <a:bodyPr/>
                    <a:lstStyle/>
                    <a:p>
                      <a:pPr marL="0" lvl="0" indent="0" algn="ctr">
                        <a:lnSpc>
                          <a:spcPct val="100000"/>
                        </a:lnSpc>
                        <a:spcBef>
                          <a:spcPts val="0"/>
                        </a:spcBef>
                        <a:spcAft>
                          <a:spcPts val="0"/>
                        </a:spcAft>
                        <a:buFont typeface="Arial" panose="020B0604020202020204" pitchFamily="34" charset="0"/>
                        <a:buNone/>
                      </a:pPr>
                      <a:r>
                        <a:rPr lang="sv-SE" sz="800" dirty="0">
                          <a:latin typeface="+mn-lt"/>
                          <a:ea typeface="+mn-ea"/>
                          <a:cs typeface="+mn-ea"/>
                          <a:sym typeface="+mn-lt"/>
                        </a:rPr>
                        <a:t>4. </a:t>
                      </a:r>
                      <a:r>
                        <a:rPr lang="zh-CN" altLang="en-US" sz="800" dirty="0">
                          <a:latin typeface="+mn-lt"/>
                          <a:ea typeface="+mn-ea"/>
                          <a:cs typeface="+mn-ea"/>
                          <a:sym typeface="+mn-lt"/>
                        </a:rPr>
                        <a:t>支持的元数据</a:t>
                      </a:r>
                      <a:r>
                        <a:rPr lang="sv-SE" sz="800" dirty="0">
                          <a:latin typeface="+mn-lt"/>
                          <a:ea typeface="+mn-ea"/>
                          <a:cs typeface="+mn-ea"/>
                          <a:sym typeface="+mn-lt"/>
                        </a:rPr>
                        <a:t> </a:t>
                      </a:r>
                      <a:endParaRPr lang="sv-SE"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lvl="0" indent="0" algn="ctr">
                        <a:lnSpc>
                          <a:spcPct val="100000"/>
                        </a:lnSpc>
                        <a:spcBef>
                          <a:spcPts val="0"/>
                        </a:spcBef>
                        <a:spcAft>
                          <a:spcPts val="0"/>
                        </a:spcAft>
                        <a:buFont typeface="Arial" panose="020B0604020202020204" pitchFamily="34" charset="0"/>
                        <a:buNone/>
                      </a:pPr>
                      <a:r>
                        <a:rPr lang="zh-CN" altLang="en-US" sz="800" dirty="0">
                          <a:latin typeface="+mn-lt"/>
                          <a:ea typeface="+mn-ea"/>
                          <a:cs typeface="+mn-ea"/>
                          <a:sym typeface="+mn-lt"/>
                        </a:rPr>
                        <a:t>必选</a:t>
                      </a:r>
                      <a:endParaRPr lang="sv-SE" altLang="zh-CN"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lvl="0" indent="0" algn="ctr">
                        <a:lnSpc>
                          <a:spcPct val="100000"/>
                        </a:lnSpc>
                        <a:spcBef>
                          <a:spcPts val="0"/>
                        </a:spcBef>
                        <a:spcAft>
                          <a:spcPts val="0"/>
                        </a:spcAft>
                        <a:buFont typeface="Arial" panose="020B0604020202020204" pitchFamily="34" charset="0"/>
                        <a:buNone/>
                      </a:pPr>
                      <a:r>
                        <a:rPr lang="zh-CN" altLang="en-US" sz="800" dirty="0">
                          <a:latin typeface="+mn-lt"/>
                          <a:ea typeface="+mn-ea"/>
                          <a:cs typeface="+mn-ea"/>
                          <a:sym typeface="+mn-lt"/>
                        </a:rPr>
                        <a:t>必选</a:t>
                      </a:r>
                      <a:endParaRPr lang="sv-SE" altLang="zh-CN"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lvl="0" indent="0" algn="ctr">
                        <a:lnSpc>
                          <a:spcPct val="100000"/>
                        </a:lnSpc>
                        <a:spcBef>
                          <a:spcPts val="0"/>
                        </a:spcBef>
                        <a:spcAft>
                          <a:spcPts val="0"/>
                        </a:spcAft>
                        <a:buFont typeface="Arial" panose="020B0604020202020204" pitchFamily="34" charset="0"/>
                        <a:buNone/>
                      </a:pPr>
                      <a:r>
                        <a:rPr lang="en-US" sz="800">
                          <a:latin typeface="+mn-lt"/>
                          <a:ea typeface="+mn-ea"/>
                          <a:cs typeface="+mn-ea"/>
                          <a:sym typeface="+mn-lt"/>
                        </a:rPr>
                        <a:t>-</a:t>
                      </a:r>
                      <a:endParaRPr lang="en-US"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lvl="0" indent="0" algn="ctr">
                        <a:lnSpc>
                          <a:spcPct val="100000"/>
                        </a:lnSpc>
                        <a:spcBef>
                          <a:spcPts val="0"/>
                        </a:spcBef>
                        <a:spcAft>
                          <a:spcPts val="0"/>
                        </a:spcAft>
                        <a:buFont typeface="Arial" panose="020B0604020202020204" pitchFamily="34" charset="0"/>
                        <a:buNone/>
                      </a:pPr>
                      <a:r>
                        <a:rPr lang="en-US" sz="800">
                          <a:latin typeface="+mn-lt"/>
                          <a:ea typeface="+mn-ea"/>
                          <a:cs typeface="+mn-ea"/>
                          <a:sym typeface="+mn-lt"/>
                        </a:rPr>
                        <a:t>-</a:t>
                      </a:r>
                      <a:endParaRPr lang="en-US"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159127755"/>
                  </a:ext>
                </a:extLst>
              </a:tr>
              <a:tr h="218862">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800" dirty="0">
                          <a:latin typeface="+mn-lt"/>
                          <a:ea typeface="+mn-ea"/>
                          <a:cs typeface="+mn-ea"/>
                          <a:sym typeface="+mn-lt"/>
                        </a:rPr>
                        <a:t>5.</a:t>
                      </a:r>
                      <a:r>
                        <a:rPr lang="zh-CN" altLang="en-US" sz="800" dirty="0">
                          <a:latin typeface="+mn-lt"/>
                          <a:ea typeface="+mn-ea"/>
                          <a:cs typeface="+mn-ea"/>
                          <a:sym typeface="+mn-lt"/>
                        </a:rPr>
                        <a:t>元数据流中的图像发送</a:t>
                      </a:r>
                      <a:endParaRPr lang="sv-SE"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lvl="0" indent="0" algn="ctr">
                        <a:lnSpc>
                          <a:spcPct val="100000"/>
                        </a:lnSpc>
                        <a:spcBef>
                          <a:spcPts val="0"/>
                        </a:spcBef>
                        <a:spcAft>
                          <a:spcPts val="0"/>
                        </a:spcAft>
                        <a:buFont typeface="Arial" panose="020B0604020202020204" pitchFamily="34" charset="0"/>
                        <a:buNone/>
                      </a:pPr>
                      <a:r>
                        <a:rPr lang="zh-CN" altLang="en-US" sz="800" dirty="0">
                          <a:latin typeface="+mn-lt"/>
                          <a:ea typeface="+mn-ea"/>
                          <a:cs typeface="+mn-ea"/>
                          <a:sym typeface="+mn-lt"/>
                        </a:rPr>
                        <a:t>条件</a:t>
                      </a:r>
                      <a:endParaRPr lang="sv-SE"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lvl="0" indent="0" algn="ctr">
                        <a:lnSpc>
                          <a:spcPct val="100000"/>
                        </a:lnSpc>
                        <a:spcBef>
                          <a:spcPts val="0"/>
                        </a:spcBef>
                        <a:spcAft>
                          <a:spcPts val="0"/>
                        </a:spcAft>
                        <a:buFont typeface="Arial" panose="020B0604020202020204" pitchFamily="34" charset="0"/>
                        <a:buNone/>
                      </a:pPr>
                      <a:r>
                        <a:rPr lang="zh-CN" altLang="en-US" sz="800" dirty="0">
                          <a:latin typeface="+mn-lt"/>
                          <a:ea typeface="+mn-ea"/>
                          <a:cs typeface="+mn-ea"/>
                          <a:sym typeface="+mn-lt"/>
                        </a:rPr>
                        <a:t>条件</a:t>
                      </a:r>
                      <a:endParaRPr lang="sv-SE"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lvl="0" indent="0" algn="ctr">
                        <a:lnSpc>
                          <a:spcPct val="100000"/>
                        </a:lnSpc>
                        <a:spcBef>
                          <a:spcPts val="0"/>
                        </a:spcBef>
                        <a:spcAft>
                          <a:spcPts val="0"/>
                        </a:spcAft>
                        <a:buFont typeface="Arial" panose="020B0604020202020204" pitchFamily="34" charset="0"/>
                        <a:buNone/>
                      </a:pPr>
                      <a:r>
                        <a:rPr lang="en-US" sz="800">
                          <a:latin typeface="+mn-lt"/>
                          <a:ea typeface="+mn-ea"/>
                          <a:cs typeface="+mn-ea"/>
                          <a:sym typeface="+mn-lt"/>
                        </a:rPr>
                        <a:t>-</a:t>
                      </a:r>
                      <a:endParaRPr lang="en-US"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lvl="0" indent="0" algn="ctr">
                        <a:lnSpc>
                          <a:spcPct val="100000"/>
                        </a:lnSpc>
                        <a:spcBef>
                          <a:spcPts val="0"/>
                        </a:spcBef>
                        <a:spcAft>
                          <a:spcPts val="0"/>
                        </a:spcAft>
                        <a:buFont typeface="Arial" panose="020B0604020202020204" pitchFamily="34" charset="0"/>
                        <a:buNone/>
                      </a:pPr>
                      <a:r>
                        <a:rPr lang="en-US" sz="800">
                          <a:latin typeface="+mn-lt"/>
                          <a:ea typeface="+mn-ea"/>
                          <a:cs typeface="+mn-ea"/>
                          <a:sym typeface="+mn-lt"/>
                        </a:rPr>
                        <a:t>-</a:t>
                      </a:r>
                      <a:endParaRPr lang="en-US"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0430757"/>
                  </a:ext>
                </a:extLst>
              </a:tr>
              <a:tr h="218862">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800" dirty="0">
                          <a:latin typeface="+mn-lt"/>
                          <a:ea typeface="+mn-ea"/>
                          <a:cs typeface="+mn-ea"/>
                          <a:sym typeface="+mn-lt"/>
                        </a:rPr>
                        <a:t>6. </a:t>
                      </a:r>
                      <a:r>
                        <a:rPr lang="zh-CN" altLang="en-US" sz="800" dirty="0">
                          <a:latin typeface="+mn-lt"/>
                          <a:ea typeface="+mn-ea"/>
                          <a:cs typeface="+mn-ea"/>
                          <a:sym typeface="+mn-lt"/>
                        </a:rPr>
                        <a:t>视频流</a:t>
                      </a:r>
                      <a:endParaRPr lang="sv-SE"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lvl="0" indent="0" algn="ctr">
                        <a:lnSpc>
                          <a:spcPct val="100000"/>
                        </a:lnSpc>
                        <a:spcBef>
                          <a:spcPts val="0"/>
                        </a:spcBef>
                        <a:spcAft>
                          <a:spcPts val="0"/>
                        </a:spcAft>
                        <a:buFont typeface="Arial" panose="020B0604020202020204" pitchFamily="34" charset="0"/>
                        <a:buNone/>
                      </a:pPr>
                      <a:r>
                        <a:rPr lang="zh-CN" altLang="en-US" sz="800" dirty="0">
                          <a:latin typeface="+mn-lt"/>
                          <a:ea typeface="+mn-ea"/>
                          <a:cs typeface="+mn-ea"/>
                          <a:sym typeface="+mn-lt"/>
                        </a:rPr>
                        <a:t>条件</a:t>
                      </a:r>
                      <a:endParaRPr lang="sv-SE"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lvl="0" indent="0" algn="ctr">
                        <a:lnSpc>
                          <a:spcPct val="100000"/>
                        </a:lnSpc>
                        <a:spcBef>
                          <a:spcPts val="0"/>
                        </a:spcBef>
                        <a:spcAft>
                          <a:spcPts val="0"/>
                        </a:spcAft>
                        <a:buFont typeface="Arial" panose="020B0604020202020204" pitchFamily="34" charset="0"/>
                        <a:buNone/>
                      </a:pPr>
                      <a:r>
                        <a:rPr lang="zh-CN" altLang="en-US" sz="800" dirty="0">
                          <a:latin typeface="+mn-lt"/>
                          <a:ea typeface="+mn-ea"/>
                          <a:cs typeface="+mn-ea"/>
                          <a:sym typeface="+mn-lt"/>
                        </a:rPr>
                        <a:t>条件</a:t>
                      </a:r>
                      <a:endParaRPr lang="sv-SE"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800" u="none" strike="noStrike" kern="1200" cap="none" spc="0" normalizeH="0" baseline="0" noProof="0">
                          <a:ln>
                            <a:noFill/>
                          </a:ln>
                          <a:effectLst/>
                          <a:uLnTx/>
                          <a:uFillTx/>
                          <a:latin typeface="+mn-lt"/>
                          <a:ea typeface="+mn-ea"/>
                          <a:cs typeface="+mn-ea"/>
                          <a:sym typeface="+mn-lt"/>
                        </a:rPr>
                        <a:t>必选</a:t>
                      </a:r>
                      <a:endParaRPr kumimoji="0" lang="sv-SE" altLang="zh-CN" sz="800" b="0" i="0" u="none" strike="noStrike" kern="1200" cap="none" spc="0" normalizeH="0" baseline="0" noProof="0" dirty="0">
                        <a:ln>
                          <a:noFill/>
                        </a:ln>
                        <a:solidFill>
                          <a:srgbClr val="5A5A59"/>
                        </a:solidFill>
                        <a:effectLst/>
                        <a:uLnTx/>
                        <a:uFillTx/>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800" u="none" strike="noStrike" kern="1200" cap="none" spc="0" normalizeH="0" baseline="0" noProof="0">
                          <a:ln>
                            <a:noFill/>
                          </a:ln>
                          <a:effectLst/>
                          <a:uLnTx/>
                          <a:uFillTx/>
                          <a:latin typeface="+mn-lt"/>
                          <a:ea typeface="+mn-ea"/>
                          <a:cs typeface="+mn-ea"/>
                          <a:sym typeface="+mn-lt"/>
                        </a:rPr>
                        <a:t>必选</a:t>
                      </a:r>
                      <a:endParaRPr kumimoji="0" lang="sv-SE" altLang="zh-CN" sz="800" b="0" i="0" u="none" strike="noStrike" kern="1200" cap="none" spc="0" normalizeH="0" baseline="0" noProof="0" dirty="0">
                        <a:ln>
                          <a:noFill/>
                        </a:ln>
                        <a:solidFill>
                          <a:srgbClr val="5A5A59"/>
                        </a:solidFill>
                        <a:effectLst/>
                        <a:uLnTx/>
                        <a:uFillTx/>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820580214"/>
                  </a:ext>
                </a:extLst>
              </a:tr>
              <a:tr h="218862">
                <a:tc>
                  <a:txBody>
                    <a:bodyPr/>
                    <a:lstStyle/>
                    <a:p>
                      <a:pPr marL="0" lvl="0" indent="0" algn="ctr">
                        <a:lnSpc>
                          <a:spcPct val="100000"/>
                        </a:lnSpc>
                        <a:spcBef>
                          <a:spcPts val="0"/>
                        </a:spcBef>
                        <a:spcAft>
                          <a:spcPts val="0"/>
                        </a:spcAft>
                        <a:buFont typeface="Arial" panose="020B0604020202020204" pitchFamily="34" charset="0"/>
                        <a:buNone/>
                      </a:pPr>
                      <a:r>
                        <a:rPr lang="sv-SE" sz="800" dirty="0">
                          <a:latin typeface="+mn-lt"/>
                          <a:ea typeface="+mn-ea"/>
                          <a:cs typeface="+mn-ea"/>
                          <a:sym typeface="+mn-lt"/>
                        </a:rPr>
                        <a:t>7.</a:t>
                      </a:r>
                      <a:r>
                        <a:rPr lang="zh-CN" altLang="en-US" sz="800" dirty="0">
                          <a:latin typeface="+mn-lt"/>
                          <a:ea typeface="+mn-ea"/>
                          <a:cs typeface="+mn-ea"/>
                          <a:sym typeface="+mn-lt"/>
                        </a:rPr>
                        <a:t>媒体配置文件的视频流准备开箱即用</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lvl="0" indent="0" algn="ctr">
                        <a:lnSpc>
                          <a:spcPct val="100000"/>
                        </a:lnSpc>
                        <a:spcBef>
                          <a:spcPts val="0"/>
                        </a:spcBef>
                        <a:spcAft>
                          <a:spcPts val="0"/>
                        </a:spcAft>
                        <a:buFont typeface="Arial" panose="020B0604020202020204" pitchFamily="34" charset="0"/>
                        <a:buNone/>
                      </a:pPr>
                      <a:r>
                        <a:rPr lang="zh-CN" altLang="en-US" sz="800" dirty="0">
                          <a:latin typeface="+mn-lt"/>
                          <a:ea typeface="+mn-ea"/>
                          <a:cs typeface="+mn-ea"/>
                          <a:sym typeface="+mn-lt"/>
                        </a:rPr>
                        <a:t>条件</a:t>
                      </a:r>
                      <a:endParaRPr lang="sv-SE"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lvl="0" indent="0" algn="ctr">
                        <a:lnSpc>
                          <a:spcPct val="100000"/>
                        </a:lnSpc>
                        <a:spcBef>
                          <a:spcPts val="0"/>
                        </a:spcBef>
                        <a:spcAft>
                          <a:spcPts val="0"/>
                        </a:spcAft>
                        <a:buFont typeface="Arial" panose="020B0604020202020204" pitchFamily="34" charset="0"/>
                        <a:buNone/>
                      </a:pPr>
                      <a:r>
                        <a:rPr lang="zh-CN" altLang="en-US" sz="800" dirty="0">
                          <a:latin typeface="+mn-lt"/>
                          <a:ea typeface="+mn-ea"/>
                          <a:cs typeface="+mn-ea"/>
                          <a:sym typeface="+mn-lt"/>
                        </a:rPr>
                        <a:t>条件</a:t>
                      </a:r>
                      <a:endParaRPr lang="sv-SE"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800" u="none" strike="noStrike" kern="1200" cap="none" spc="0" normalizeH="0" baseline="0" noProof="0">
                          <a:ln>
                            <a:noFill/>
                          </a:ln>
                          <a:effectLst/>
                          <a:uLnTx/>
                          <a:uFillTx/>
                          <a:latin typeface="+mn-lt"/>
                          <a:ea typeface="+mn-ea"/>
                          <a:cs typeface="+mn-ea"/>
                          <a:sym typeface="+mn-lt"/>
                        </a:rPr>
                        <a:t>必选</a:t>
                      </a:r>
                      <a:endParaRPr kumimoji="0" lang="sv-SE" altLang="zh-CN" sz="800" b="0" i="0" u="none" strike="noStrike" kern="1200" cap="none" spc="0" normalizeH="0" baseline="0" noProof="0" dirty="0">
                        <a:ln>
                          <a:noFill/>
                        </a:ln>
                        <a:solidFill>
                          <a:srgbClr val="5A5A59"/>
                        </a:solidFill>
                        <a:effectLst/>
                        <a:uLnTx/>
                        <a:uFillTx/>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800" u="none" strike="noStrike" kern="1200" cap="none" spc="0" normalizeH="0" baseline="0" noProof="0">
                          <a:ln>
                            <a:noFill/>
                          </a:ln>
                          <a:effectLst/>
                          <a:uLnTx/>
                          <a:uFillTx/>
                          <a:latin typeface="+mn-lt"/>
                          <a:ea typeface="+mn-ea"/>
                          <a:cs typeface="+mn-ea"/>
                          <a:sym typeface="+mn-lt"/>
                        </a:rPr>
                        <a:t>必选</a:t>
                      </a:r>
                      <a:endParaRPr kumimoji="0" lang="sv-SE" altLang="zh-CN" sz="800" b="0" i="0" u="none" strike="noStrike" kern="1200" cap="none" spc="0" normalizeH="0" baseline="0" noProof="0" dirty="0">
                        <a:ln>
                          <a:noFill/>
                        </a:ln>
                        <a:solidFill>
                          <a:srgbClr val="5A5A59"/>
                        </a:solidFill>
                        <a:effectLst/>
                        <a:uLnTx/>
                        <a:uFillTx/>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67580777"/>
                  </a:ext>
                </a:extLst>
              </a:tr>
              <a:tr h="218862">
                <a:tc>
                  <a:txBody>
                    <a:bodyPr/>
                    <a:lstStyle/>
                    <a:p>
                      <a:pPr marL="0" lvl="0" indent="0" algn="ctr">
                        <a:lnSpc>
                          <a:spcPct val="100000"/>
                        </a:lnSpc>
                        <a:spcBef>
                          <a:spcPts val="0"/>
                        </a:spcBef>
                        <a:spcAft>
                          <a:spcPts val="0"/>
                        </a:spcAft>
                        <a:buFont typeface="Arial" panose="020B0604020202020204" pitchFamily="34" charset="0"/>
                        <a:buNone/>
                      </a:pPr>
                      <a:r>
                        <a:rPr lang="sv-SE" sz="800" dirty="0">
                          <a:latin typeface="+mn-lt"/>
                          <a:ea typeface="+mn-ea"/>
                          <a:cs typeface="+mn-ea"/>
                          <a:sym typeface="+mn-lt"/>
                        </a:rPr>
                        <a:t>8.</a:t>
                      </a:r>
                      <a:r>
                        <a:rPr lang="zh-CN" altLang="en-US" sz="800" dirty="0">
                          <a:latin typeface="+mn-lt"/>
                          <a:ea typeface="+mn-ea"/>
                          <a:cs typeface="+mn-ea"/>
                          <a:sym typeface="+mn-lt"/>
                        </a:rPr>
                        <a:t>事件服务</a:t>
                      </a:r>
                      <a:r>
                        <a:rPr lang="en-US" altLang="zh-CN" sz="800" dirty="0">
                          <a:latin typeface="+mn-lt"/>
                          <a:ea typeface="+mn-ea"/>
                          <a:cs typeface="+mn-ea"/>
                          <a:sym typeface="+mn-lt"/>
                        </a:rPr>
                        <a:t>(</a:t>
                      </a:r>
                      <a:r>
                        <a:rPr lang="zh-CN" altLang="en-US" sz="800" dirty="0">
                          <a:latin typeface="+mn-lt"/>
                          <a:ea typeface="+mn-ea"/>
                          <a:cs typeface="+mn-ea"/>
                          <a:sym typeface="+mn-lt"/>
                        </a:rPr>
                        <a:t>如：拉点</a:t>
                      </a:r>
                      <a:r>
                        <a:rPr lang="en-US" altLang="zh-CN" sz="800" dirty="0">
                          <a:latin typeface="+mn-lt"/>
                          <a:ea typeface="+mn-ea"/>
                          <a:cs typeface="+mn-ea"/>
                          <a:sym typeface="+mn-lt"/>
                        </a:rPr>
                        <a:t>)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lvl="0" indent="0" algn="ctr">
                        <a:lnSpc>
                          <a:spcPct val="100000"/>
                        </a:lnSpc>
                        <a:spcBef>
                          <a:spcPts val="0"/>
                        </a:spcBef>
                        <a:spcAft>
                          <a:spcPts val="0"/>
                        </a:spcAft>
                        <a:buFont typeface="Arial" panose="020B0604020202020204" pitchFamily="34" charset="0"/>
                        <a:buNone/>
                      </a:pPr>
                      <a:r>
                        <a:rPr lang="zh-CN" altLang="en-US" sz="800" dirty="0">
                          <a:latin typeface="+mn-lt"/>
                          <a:ea typeface="+mn-ea"/>
                          <a:cs typeface="+mn-ea"/>
                          <a:sym typeface="+mn-lt"/>
                        </a:rPr>
                        <a:t>条件</a:t>
                      </a:r>
                      <a:endParaRPr lang="sv-SE"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lvl="0" indent="0" algn="ctr">
                        <a:lnSpc>
                          <a:spcPct val="100000"/>
                        </a:lnSpc>
                        <a:spcBef>
                          <a:spcPts val="0"/>
                        </a:spcBef>
                        <a:spcAft>
                          <a:spcPts val="0"/>
                        </a:spcAft>
                        <a:buFont typeface="Arial" panose="020B0604020202020204" pitchFamily="34" charset="0"/>
                        <a:buNone/>
                      </a:pPr>
                      <a:r>
                        <a:rPr lang="zh-CN" altLang="en-US" sz="800" dirty="0">
                          <a:latin typeface="+mn-lt"/>
                          <a:ea typeface="+mn-ea"/>
                          <a:cs typeface="+mn-ea"/>
                          <a:sym typeface="+mn-lt"/>
                        </a:rPr>
                        <a:t>条件</a:t>
                      </a:r>
                      <a:endParaRPr lang="sv-SE"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800" u="none" strike="noStrike" kern="1200" cap="none" spc="0" normalizeH="0" baseline="0" noProof="0">
                          <a:ln>
                            <a:noFill/>
                          </a:ln>
                          <a:effectLst/>
                          <a:uLnTx/>
                          <a:uFillTx/>
                          <a:latin typeface="+mn-lt"/>
                          <a:ea typeface="+mn-ea"/>
                          <a:cs typeface="+mn-ea"/>
                          <a:sym typeface="+mn-lt"/>
                        </a:rPr>
                        <a:t>必选</a:t>
                      </a:r>
                      <a:endParaRPr kumimoji="0" lang="sv-SE" altLang="zh-CN" sz="800" b="0" i="0" u="none" strike="noStrike" kern="1200" cap="none" spc="0" normalizeH="0" baseline="0" noProof="0" dirty="0">
                        <a:ln>
                          <a:noFill/>
                        </a:ln>
                        <a:solidFill>
                          <a:srgbClr val="5A5A59"/>
                        </a:solidFill>
                        <a:effectLst/>
                        <a:uLnTx/>
                        <a:uFillTx/>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800" u="none" strike="noStrike" kern="1200" cap="none" spc="0" normalizeH="0" baseline="0" noProof="0" dirty="0">
                          <a:ln>
                            <a:noFill/>
                          </a:ln>
                          <a:effectLst/>
                          <a:uLnTx/>
                          <a:uFillTx/>
                          <a:latin typeface="+mn-lt"/>
                          <a:ea typeface="+mn-ea"/>
                          <a:cs typeface="+mn-ea"/>
                          <a:sym typeface="+mn-lt"/>
                        </a:rPr>
                        <a:t>必选</a:t>
                      </a:r>
                      <a:endParaRPr kumimoji="0" lang="sv-SE" altLang="zh-CN" sz="800" b="0" i="0" u="none" strike="noStrike" kern="1200" cap="none" spc="0" normalizeH="0" baseline="0" noProof="0" dirty="0">
                        <a:ln>
                          <a:noFill/>
                        </a:ln>
                        <a:solidFill>
                          <a:srgbClr val="5A5A59"/>
                        </a:solidFill>
                        <a:effectLst/>
                        <a:uLnTx/>
                        <a:uFillTx/>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153747341"/>
                  </a:ext>
                </a:extLst>
              </a:tr>
              <a:tr h="218862">
                <a:tc>
                  <a:txBody>
                    <a:bodyPr/>
                    <a:lstStyle/>
                    <a:p>
                      <a:pPr marL="0" lvl="0" indent="0" algn="ctr">
                        <a:lnSpc>
                          <a:spcPct val="100000"/>
                        </a:lnSpc>
                        <a:spcBef>
                          <a:spcPts val="0"/>
                        </a:spcBef>
                        <a:spcAft>
                          <a:spcPts val="0"/>
                        </a:spcAft>
                        <a:buFont typeface="Arial" panose="020B0604020202020204" pitchFamily="34" charset="0"/>
                        <a:buNone/>
                      </a:pPr>
                      <a:r>
                        <a:rPr lang="sv-SE" sz="800" dirty="0">
                          <a:latin typeface="+mn-lt"/>
                          <a:ea typeface="+mn-ea"/>
                          <a:cs typeface="+mn-ea"/>
                          <a:sym typeface="+mn-lt"/>
                        </a:rPr>
                        <a:t>9.</a:t>
                      </a:r>
                      <a:r>
                        <a:rPr lang="zh-CN" altLang="en-US" sz="800" dirty="0">
                          <a:latin typeface="+mn-lt"/>
                          <a:ea typeface="+mn-ea"/>
                          <a:cs typeface="+mn-ea"/>
                          <a:sym typeface="+mn-lt"/>
                        </a:rPr>
                        <a:t>使用</a:t>
                      </a:r>
                      <a:r>
                        <a:rPr lang="en-US" altLang="zh-CN" sz="800" dirty="0">
                          <a:latin typeface="+mn-lt"/>
                          <a:ea typeface="+mn-ea"/>
                          <a:cs typeface="+mn-ea"/>
                          <a:sym typeface="+mn-lt"/>
                        </a:rPr>
                        <a:t>MQTT</a:t>
                      </a:r>
                      <a:r>
                        <a:rPr lang="zh-CN" altLang="en-US" sz="800" dirty="0">
                          <a:latin typeface="+mn-lt"/>
                          <a:ea typeface="+mn-ea"/>
                          <a:cs typeface="+mn-ea"/>
                          <a:sym typeface="+mn-lt"/>
                        </a:rPr>
                        <a:t>进行事件处理</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lvl="0" indent="0" algn="ctr">
                        <a:lnSpc>
                          <a:spcPct val="100000"/>
                        </a:lnSpc>
                        <a:spcBef>
                          <a:spcPts val="0"/>
                        </a:spcBef>
                        <a:spcAft>
                          <a:spcPts val="0"/>
                        </a:spcAft>
                        <a:buFont typeface="Arial" panose="020B0604020202020204" pitchFamily="34" charset="0"/>
                        <a:buNone/>
                      </a:pPr>
                      <a:r>
                        <a:rPr lang="zh-CN" altLang="en-US" sz="800" dirty="0">
                          <a:latin typeface="+mn-lt"/>
                          <a:ea typeface="+mn-ea"/>
                          <a:cs typeface="+mn-ea"/>
                          <a:sym typeface="+mn-lt"/>
                        </a:rPr>
                        <a:t>条件</a:t>
                      </a:r>
                      <a:endParaRPr lang="sv-SE"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lvl="0" indent="0" algn="ctr">
                        <a:lnSpc>
                          <a:spcPct val="100000"/>
                        </a:lnSpc>
                        <a:spcBef>
                          <a:spcPts val="0"/>
                        </a:spcBef>
                        <a:spcAft>
                          <a:spcPts val="0"/>
                        </a:spcAft>
                        <a:buFont typeface="Arial" panose="020B0604020202020204" pitchFamily="34" charset="0"/>
                        <a:buNone/>
                      </a:pPr>
                      <a:r>
                        <a:rPr lang="zh-CN" altLang="en-US" sz="800" dirty="0">
                          <a:latin typeface="+mn-lt"/>
                          <a:ea typeface="+mn-ea"/>
                          <a:cs typeface="+mn-ea"/>
                          <a:sym typeface="+mn-lt"/>
                        </a:rPr>
                        <a:t>条件</a:t>
                      </a:r>
                      <a:endParaRPr lang="sv-SE"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lvl="0" indent="0" algn="ctr">
                        <a:lnSpc>
                          <a:spcPct val="100000"/>
                        </a:lnSpc>
                        <a:spcBef>
                          <a:spcPts val="0"/>
                        </a:spcBef>
                        <a:spcAft>
                          <a:spcPts val="0"/>
                        </a:spcAft>
                        <a:buFont typeface="Arial" panose="020B0604020202020204" pitchFamily="34" charset="0"/>
                        <a:buNone/>
                      </a:pPr>
                      <a:r>
                        <a:rPr lang="en-US" sz="800">
                          <a:latin typeface="+mn-lt"/>
                          <a:ea typeface="+mn-ea"/>
                          <a:cs typeface="+mn-ea"/>
                          <a:sym typeface="+mn-lt"/>
                        </a:rPr>
                        <a:t>-</a:t>
                      </a:r>
                      <a:endParaRPr lang="en-US"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lvl="0" indent="0" algn="ctr">
                        <a:lnSpc>
                          <a:spcPct val="100000"/>
                        </a:lnSpc>
                        <a:spcBef>
                          <a:spcPts val="0"/>
                        </a:spcBef>
                        <a:spcAft>
                          <a:spcPts val="0"/>
                        </a:spcAft>
                        <a:buFont typeface="Arial" panose="020B0604020202020204" pitchFamily="34" charset="0"/>
                        <a:buNone/>
                      </a:pPr>
                      <a:r>
                        <a:rPr lang="en-US" sz="800">
                          <a:latin typeface="+mn-lt"/>
                          <a:ea typeface="+mn-ea"/>
                          <a:cs typeface="+mn-ea"/>
                          <a:sym typeface="+mn-lt"/>
                        </a:rPr>
                        <a:t>-</a:t>
                      </a:r>
                      <a:endParaRPr lang="en-US"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935725615"/>
                  </a:ext>
                </a:extLst>
              </a:tr>
              <a:tr h="368769">
                <a:tc>
                  <a:txBody>
                    <a:bodyPr/>
                    <a:lstStyle/>
                    <a:p>
                      <a:pPr marL="0" lvl="0" indent="0" algn="ctr">
                        <a:lnSpc>
                          <a:spcPct val="100000"/>
                        </a:lnSpc>
                        <a:spcBef>
                          <a:spcPts val="0"/>
                        </a:spcBef>
                        <a:spcAft>
                          <a:spcPts val="0"/>
                        </a:spcAft>
                        <a:buFont typeface="Arial" panose="020B0604020202020204" pitchFamily="34" charset="0"/>
                        <a:buNone/>
                      </a:pPr>
                      <a:r>
                        <a:rPr lang="sv-SE" sz="800" dirty="0">
                          <a:latin typeface="+mn-lt"/>
                          <a:ea typeface="+mn-ea"/>
                          <a:cs typeface="+mn-ea"/>
                          <a:sym typeface="+mn-lt"/>
                        </a:rPr>
                        <a:t>10. </a:t>
                      </a:r>
                      <a:r>
                        <a:rPr lang="zh-CN" altLang="en-US" sz="800" dirty="0">
                          <a:latin typeface="+mn-lt"/>
                          <a:ea typeface="+mn-ea"/>
                          <a:cs typeface="+mn-ea"/>
                          <a:sym typeface="+mn-lt"/>
                        </a:rPr>
                        <a:t>分析模块丨分析模块配置丨分析配置文件配置</a:t>
                      </a:r>
                      <a:endParaRPr lang="sv-SE"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lvl="0" indent="0" algn="ctr">
                        <a:lnSpc>
                          <a:spcPct val="100000"/>
                        </a:lnSpc>
                        <a:spcBef>
                          <a:spcPts val="0"/>
                        </a:spcBef>
                        <a:spcAft>
                          <a:spcPts val="0"/>
                        </a:spcAft>
                        <a:buFont typeface="Arial" panose="020B0604020202020204" pitchFamily="34" charset="0"/>
                        <a:buNone/>
                      </a:pPr>
                      <a:r>
                        <a:rPr lang="zh-CN" altLang="en-US" sz="800" dirty="0">
                          <a:latin typeface="+mn-lt"/>
                          <a:ea typeface="+mn-ea"/>
                          <a:cs typeface="+mn-ea"/>
                          <a:sym typeface="+mn-lt"/>
                        </a:rPr>
                        <a:t>必选</a:t>
                      </a:r>
                      <a:r>
                        <a:rPr lang="sv-SE" sz="800" dirty="0">
                          <a:latin typeface="+mn-lt"/>
                          <a:ea typeface="+mn-ea"/>
                          <a:cs typeface="+mn-ea"/>
                          <a:sym typeface="+mn-lt"/>
                        </a:rPr>
                        <a:t>|</a:t>
                      </a:r>
                      <a:r>
                        <a:rPr lang="zh-CN" altLang="en-US" sz="800" dirty="0">
                          <a:latin typeface="+mn-lt"/>
                          <a:ea typeface="+mn-ea"/>
                          <a:cs typeface="+mn-ea"/>
                          <a:sym typeface="+mn-lt"/>
                        </a:rPr>
                        <a:t>必选</a:t>
                      </a:r>
                      <a:r>
                        <a:rPr lang="sv-SE" sz="800" dirty="0">
                          <a:latin typeface="+mn-lt"/>
                          <a:ea typeface="+mn-ea"/>
                          <a:cs typeface="+mn-ea"/>
                          <a:sym typeface="+mn-lt"/>
                        </a:rPr>
                        <a:t>|</a:t>
                      </a:r>
                      <a:r>
                        <a:rPr lang="zh-CN" altLang="en-US" sz="800" dirty="0">
                          <a:latin typeface="+mn-lt"/>
                          <a:ea typeface="+mn-ea"/>
                          <a:cs typeface="+mn-ea"/>
                          <a:sym typeface="+mn-lt"/>
                        </a:rPr>
                        <a:t>必选</a:t>
                      </a:r>
                      <a:endParaRPr lang="sv-SE"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lvl="0" indent="0" algn="ctr">
                        <a:lnSpc>
                          <a:spcPct val="100000"/>
                        </a:lnSpc>
                        <a:spcBef>
                          <a:spcPts val="0"/>
                        </a:spcBef>
                        <a:spcAft>
                          <a:spcPts val="0"/>
                        </a:spcAft>
                        <a:buFont typeface="Arial" panose="020B0604020202020204" pitchFamily="34" charset="0"/>
                        <a:buNone/>
                      </a:pPr>
                      <a:r>
                        <a:rPr lang="zh-CN" altLang="en-US" sz="800" dirty="0">
                          <a:latin typeface="+mn-lt"/>
                          <a:ea typeface="+mn-ea"/>
                          <a:cs typeface="+mn-ea"/>
                          <a:sym typeface="+mn-lt"/>
                        </a:rPr>
                        <a:t>条件</a:t>
                      </a:r>
                      <a:r>
                        <a:rPr lang="sv-SE" sz="800" dirty="0">
                          <a:latin typeface="+mn-lt"/>
                          <a:ea typeface="+mn-ea"/>
                          <a:cs typeface="+mn-ea"/>
                          <a:sym typeface="+mn-lt"/>
                        </a:rPr>
                        <a:t>|</a:t>
                      </a:r>
                      <a:r>
                        <a:rPr lang="zh-CN" altLang="en-US" sz="800" dirty="0">
                          <a:latin typeface="+mn-lt"/>
                          <a:ea typeface="+mn-ea"/>
                          <a:cs typeface="+mn-ea"/>
                          <a:sym typeface="+mn-lt"/>
                        </a:rPr>
                        <a:t>可选</a:t>
                      </a:r>
                      <a:r>
                        <a:rPr lang="sv-SE" sz="800" dirty="0">
                          <a:latin typeface="+mn-lt"/>
                          <a:ea typeface="+mn-ea"/>
                          <a:cs typeface="+mn-ea"/>
                          <a:sym typeface="+mn-lt"/>
                        </a:rPr>
                        <a:t>|</a:t>
                      </a:r>
                      <a:r>
                        <a:rPr lang="zh-CN" altLang="en-US" sz="800" dirty="0">
                          <a:latin typeface="+mn-lt"/>
                          <a:ea typeface="+mn-ea"/>
                          <a:cs typeface="+mn-ea"/>
                          <a:sym typeface="+mn-lt"/>
                        </a:rPr>
                        <a:t>条件</a:t>
                      </a:r>
                      <a:endParaRPr lang="sv-SE"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lvl="0" indent="0" algn="ctr">
                        <a:lnSpc>
                          <a:spcPct val="100000"/>
                        </a:lnSpc>
                        <a:spcBef>
                          <a:spcPts val="0"/>
                        </a:spcBef>
                        <a:spcAft>
                          <a:spcPts val="0"/>
                        </a:spcAft>
                        <a:buFont typeface="Arial" panose="020B0604020202020204" pitchFamily="34" charset="0"/>
                        <a:buNone/>
                      </a:pPr>
                      <a:r>
                        <a:rPr lang="en-US" sz="800" dirty="0">
                          <a:latin typeface="+mn-lt"/>
                          <a:ea typeface="+mn-ea"/>
                          <a:cs typeface="+mn-ea"/>
                          <a:sym typeface="+mn-lt"/>
                        </a:rPr>
                        <a:t>-</a:t>
                      </a:r>
                      <a:endParaRPr lang="en-US"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lvl="0" indent="0" algn="ctr">
                        <a:lnSpc>
                          <a:spcPct val="100000"/>
                        </a:lnSpc>
                        <a:spcBef>
                          <a:spcPts val="0"/>
                        </a:spcBef>
                        <a:spcAft>
                          <a:spcPts val="0"/>
                        </a:spcAft>
                        <a:buFont typeface="Arial" panose="020B0604020202020204" pitchFamily="34" charset="0"/>
                        <a:buNone/>
                      </a:pPr>
                      <a:r>
                        <a:rPr lang="en-US" sz="800">
                          <a:latin typeface="+mn-lt"/>
                          <a:ea typeface="+mn-ea"/>
                          <a:cs typeface="+mn-ea"/>
                          <a:sym typeface="+mn-lt"/>
                        </a:rPr>
                        <a:t>-</a:t>
                      </a:r>
                      <a:endParaRPr lang="en-US"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29821898"/>
                  </a:ext>
                </a:extLst>
              </a:tr>
              <a:tr h="218862">
                <a:tc>
                  <a:txBody>
                    <a:bodyPr/>
                    <a:lstStyle/>
                    <a:p>
                      <a:pPr marL="0" lvl="0" indent="0" algn="ctr">
                        <a:lnSpc>
                          <a:spcPct val="100000"/>
                        </a:lnSpc>
                        <a:spcBef>
                          <a:spcPts val="0"/>
                        </a:spcBef>
                        <a:spcAft>
                          <a:spcPts val="0"/>
                        </a:spcAft>
                        <a:buFont typeface="Arial" panose="020B0604020202020204" pitchFamily="34" charset="0"/>
                        <a:buNone/>
                      </a:pPr>
                      <a:r>
                        <a:rPr lang="sv-SE" sz="800" dirty="0">
                          <a:latin typeface="+mn-lt"/>
                          <a:ea typeface="+mn-ea"/>
                          <a:cs typeface="+mn-ea"/>
                          <a:sym typeface="+mn-lt"/>
                        </a:rPr>
                        <a:t>11. </a:t>
                      </a:r>
                      <a:r>
                        <a:rPr lang="zh-CN" altLang="en-US" sz="800" dirty="0">
                          <a:latin typeface="+mn-lt"/>
                          <a:ea typeface="+mn-ea"/>
                          <a:cs typeface="+mn-ea"/>
                          <a:sym typeface="+mn-lt"/>
                        </a:rPr>
                        <a:t>规则配置</a:t>
                      </a:r>
                      <a:endParaRPr lang="sv-SE"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800" u="none" strike="noStrike" kern="1200" cap="none" spc="0" normalizeH="0" baseline="0" noProof="0" dirty="0">
                          <a:ln>
                            <a:noFill/>
                          </a:ln>
                          <a:effectLst/>
                          <a:uLnTx/>
                          <a:uFillTx/>
                          <a:latin typeface="+mn-lt"/>
                          <a:ea typeface="+mn-ea"/>
                          <a:cs typeface="+mn-ea"/>
                          <a:sym typeface="+mn-lt"/>
                        </a:rPr>
                        <a:t>条件</a:t>
                      </a:r>
                      <a:endParaRPr kumimoji="0" lang="sv-SE" altLang="zh-CN" sz="800" b="0" i="0" u="none" strike="noStrike" kern="1200" cap="none" spc="0" normalizeH="0" baseline="0" noProof="0" dirty="0">
                        <a:ln>
                          <a:noFill/>
                        </a:ln>
                        <a:solidFill>
                          <a:srgbClr val="5A5A59"/>
                        </a:solidFill>
                        <a:effectLst/>
                        <a:uLnTx/>
                        <a:uFillTx/>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800" u="none" strike="noStrike" kern="1200" cap="none" spc="0" normalizeH="0" baseline="0" noProof="0" dirty="0">
                          <a:ln>
                            <a:noFill/>
                          </a:ln>
                          <a:effectLst/>
                          <a:uLnTx/>
                          <a:uFillTx/>
                          <a:latin typeface="+mn-lt"/>
                          <a:ea typeface="+mn-ea"/>
                          <a:cs typeface="+mn-ea"/>
                          <a:sym typeface="+mn-lt"/>
                        </a:rPr>
                        <a:t>条件</a:t>
                      </a:r>
                      <a:endParaRPr kumimoji="0" lang="sv-SE" altLang="zh-CN" sz="800" b="0" i="0" u="none" strike="noStrike" kern="1200" cap="none" spc="0" normalizeH="0" baseline="0" noProof="0" dirty="0">
                        <a:ln>
                          <a:noFill/>
                        </a:ln>
                        <a:solidFill>
                          <a:srgbClr val="5A5A59"/>
                        </a:solidFill>
                        <a:effectLst/>
                        <a:uLnTx/>
                        <a:uFillTx/>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lvl="0" indent="0" algn="ctr">
                        <a:lnSpc>
                          <a:spcPct val="100000"/>
                        </a:lnSpc>
                        <a:spcBef>
                          <a:spcPts val="0"/>
                        </a:spcBef>
                        <a:spcAft>
                          <a:spcPts val="0"/>
                        </a:spcAft>
                        <a:buFont typeface="Arial" panose="020B0604020202020204" pitchFamily="34" charset="0"/>
                        <a:buNone/>
                      </a:pPr>
                      <a:r>
                        <a:rPr lang="en-US" sz="800" dirty="0">
                          <a:latin typeface="+mn-lt"/>
                          <a:ea typeface="+mn-ea"/>
                          <a:cs typeface="+mn-ea"/>
                          <a:sym typeface="+mn-lt"/>
                        </a:rPr>
                        <a:t>-</a:t>
                      </a:r>
                      <a:endParaRPr lang="en-US"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lvl="0" indent="0" algn="ctr">
                        <a:lnSpc>
                          <a:spcPct val="100000"/>
                        </a:lnSpc>
                        <a:spcBef>
                          <a:spcPts val="0"/>
                        </a:spcBef>
                        <a:spcAft>
                          <a:spcPts val="0"/>
                        </a:spcAft>
                        <a:buFont typeface="Arial" panose="020B0604020202020204" pitchFamily="34" charset="0"/>
                        <a:buNone/>
                      </a:pPr>
                      <a:r>
                        <a:rPr lang="en-US" sz="800">
                          <a:latin typeface="+mn-lt"/>
                          <a:ea typeface="+mn-ea"/>
                          <a:cs typeface="+mn-ea"/>
                          <a:sym typeface="+mn-lt"/>
                        </a:rPr>
                        <a:t>-</a:t>
                      </a:r>
                      <a:endParaRPr lang="en-US"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003723590"/>
                  </a:ext>
                </a:extLst>
              </a:tr>
              <a:tr h="368769">
                <a:tc>
                  <a:txBody>
                    <a:bodyPr/>
                    <a:lstStyle/>
                    <a:p>
                      <a:pPr marL="0" lvl="0" indent="0" algn="ctr">
                        <a:lnSpc>
                          <a:spcPct val="100000"/>
                        </a:lnSpc>
                        <a:spcBef>
                          <a:spcPts val="0"/>
                        </a:spcBef>
                        <a:spcAft>
                          <a:spcPts val="0"/>
                        </a:spcAft>
                        <a:buFont typeface="Arial" panose="020B0604020202020204" pitchFamily="34" charset="0"/>
                        <a:buNone/>
                      </a:pPr>
                      <a:r>
                        <a:rPr lang="sv-SE" sz="800" dirty="0">
                          <a:latin typeface="+mn-lt"/>
                          <a:ea typeface="+mn-ea"/>
                          <a:cs typeface="+mn-ea"/>
                          <a:sym typeface="+mn-lt"/>
                        </a:rPr>
                        <a:t>12. </a:t>
                      </a:r>
                      <a:r>
                        <a:rPr lang="zh-CN" altLang="en-US" sz="800" dirty="0">
                          <a:latin typeface="+mn-lt"/>
                          <a:ea typeface="+mn-ea"/>
                          <a:cs typeface="+mn-ea"/>
                          <a:sym typeface="+mn-lt"/>
                        </a:rPr>
                        <a:t>人脸识别规则，车牌识别规则，绊线统计规则</a:t>
                      </a:r>
                      <a:endParaRPr lang="sv-SE"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800" u="none" strike="noStrike" kern="1200" cap="none" spc="0" normalizeH="0" baseline="0" noProof="0">
                          <a:ln>
                            <a:noFill/>
                          </a:ln>
                          <a:effectLst/>
                          <a:uLnTx/>
                          <a:uFillTx/>
                          <a:latin typeface="+mn-lt"/>
                          <a:ea typeface="+mn-ea"/>
                          <a:cs typeface="+mn-ea"/>
                          <a:sym typeface="+mn-lt"/>
                        </a:rPr>
                        <a:t>条件</a:t>
                      </a:r>
                      <a:endParaRPr kumimoji="0" lang="sv-SE" altLang="zh-CN" sz="800" b="0" i="0" u="none" strike="noStrike" kern="1200" cap="none" spc="0" normalizeH="0" baseline="0" noProof="0" dirty="0">
                        <a:ln>
                          <a:noFill/>
                        </a:ln>
                        <a:solidFill>
                          <a:srgbClr val="5A5A59"/>
                        </a:solidFill>
                        <a:effectLst/>
                        <a:uLnTx/>
                        <a:uFillTx/>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800" u="none" strike="noStrike" kern="1200" cap="none" spc="0" normalizeH="0" baseline="0" noProof="0" dirty="0">
                          <a:ln>
                            <a:noFill/>
                          </a:ln>
                          <a:effectLst/>
                          <a:uLnTx/>
                          <a:uFillTx/>
                          <a:latin typeface="+mn-lt"/>
                          <a:ea typeface="+mn-ea"/>
                          <a:cs typeface="+mn-ea"/>
                          <a:sym typeface="+mn-lt"/>
                        </a:rPr>
                        <a:t>条件</a:t>
                      </a:r>
                      <a:endParaRPr kumimoji="0" lang="sv-SE" altLang="zh-CN" sz="800" b="0" i="0" u="none" strike="noStrike" kern="1200" cap="none" spc="0" normalizeH="0" baseline="0" noProof="0" dirty="0">
                        <a:ln>
                          <a:noFill/>
                        </a:ln>
                        <a:solidFill>
                          <a:srgbClr val="5A5A59"/>
                        </a:solidFill>
                        <a:effectLst/>
                        <a:uLnTx/>
                        <a:uFillTx/>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lvl="0" indent="0" algn="ctr">
                        <a:lnSpc>
                          <a:spcPct val="100000"/>
                        </a:lnSpc>
                        <a:spcBef>
                          <a:spcPts val="0"/>
                        </a:spcBef>
                        <a:spcAft>
                          <a:spcPts val="0"/>
                        </a:spcAft>
                        <a:buFont typeface="Arial" panose="020B0604020202020204" pitchFamily="34" charset="0"/>
                        <a:buNone/>
                      </a:pPr>
                      <a:r>
                        <a:rPr lang="en-US" sz="800" dirty="0">
                          <a:latin typeface="+mn-lt"/>
                          <a:ea typeface="+mn-ea"/>
                          <a:cs typeface="+mn-ea"/>
                          <a:sym typeface="+mn-lt"/>
                        </a:rPr>
                        <a:t>-</a:t>
                      </a:r>
                      <a:endParaRPr lang="en-US"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lvl="0" indent="0" algn="ctr">
                        <a:lnSpc>
                          <a:spcPct val="100000"/>
                        </a:lnSpc>
                        <a:spcBef>
                          <a:spcPts val="0"/>
                        </a:spcBef>
                        <a:spcAft>
                          <a:spcPts val="0"/>
                        </a:spcAft>
                        <a:buFont typeface="Arial" panose="020B0604020202020204" pitchFamily="34" charset="0"/>
                        <a:buNone/>
                      </a:pPr>
                      <a:r>
                        <a:rPr lang="en-US" sz="800">
                          <a:latin typeface="+mn-lt"/>
                          <a:ea typeface="+mn-ea"/>
                          <a:cs typeface="+mn-ea"/>
                          <a:sym typeface="+mn-lt"/>
                        </a:rPr>
                        <a:t>-</a:t>
                      </a:r>
                      <a:endParaRPr lang="en-US"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04026468"/>
                  </a:ext>
                </a:extLst>
              </a:tr>
              <a:tr h="218862">
                <a:tc>
                  <a:txBody>
                    <a:bodyPr/>
                    <a:lstStyle/>
                    <a:p>
                      <a:pPr marL="0" lvl="0" indent="0" algn="ctr">
                        <a:lnSpc>
                          <a:spcPct val="100000"/>
                        </a:lnSpc>
                        <a:spcBef>
                          <a:spcPts val="0"/>
                        </a:spcBef>
                        <a:spcAft>
                          <a:spcPts val="0"/>
                        </a:spcAft>
                        <a:buFont typeface="Arial" panose="020B0604020202020204" pitchFamily="34" charset="0"/>
                        <a:buNone/>
                      </a:pPr>
                      <a:r>
                        <a:rPr lang="sv-SE" sz="800" dirty="0">
                          <a:latin typeface="+mn-lt"/>
                          <a:ea typeface="+mn-ea"/>
                          <a:cs typeface="+mn-ea"/>
                          <a:sym typeface="+mn-lt"/>
                        </a:rPr>
                        <a:t>13. </a:t>
                      </a:r>
                      <a:r>
                        <a:rPr lang="zh-CN" altLang="en-US" sz="800" dirty="0">
                          <a:latin typeface="+mn-lt"/>
                          <a:ea typeface="+mn-ea"/>
                          <a:cs typeface="+mn-ea"/>
                          <a:sym typeface="+mn-lt"/>
                        </a:rPr>
                        <a:t>对象分类</a:t>
                      </a:r>
                      <a:endParaRPr lang="sv-SE"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800" u="none" strike="noStrike" kern="1200" cap="none" spc="0" normalizeH="0" baseline="0" noProof="0">
                          <a:ln>
                            <a:noFill/>
                          </a:ln>
                          <a:effectLst/>
                          <a:uLnTx/>
                          <a:uFillTx/>
                          <a:latin typeface="+mn-lt"/>
                          <a:ea typeface="+mn-ea"/>
                          <a:cs typeface="+mn-ea"/>
                          <a:sym typeface="+mn-lt"/>
                        </a:rPr>
                        <a:t>条件</a:t>
                      </a:r>
                      <a:endParaRPr kumimoji="0" lang="sv-SE" altLang="zh-CN" sz="800" b="0" i="0" u="none" strike="noStrike" kern="1200" cap="none" spc="0" normalizeH="0" baseline="0" noProof="0" dirty="0">
                        <a:ln>
                          <a:noFill/>
                        </a:ln>
                        <a:solidFill>
                          <a:srgbClr val="5A5A59"/>
                        </a:solidFill>
                        <a:effectLst/>
                        <a:uLnTx/>
                        <a:uFillTx/>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800" u="none" strike="noStrike" kern="1200" cap="none" spc="0" normalizeH="0" baseline="0" noProof="0" dirty="0">
                          <a:ln>
                            <a:noFill/>
                          </a:ln>
                          <a:effectLst/>
                          <a:uLnTx/>
                          <a:uFillTx/>
                          <a:latin typeface="+mn-lt"/>
                          <a:ea typeface="+mn-ea"/>
                          <a:cs typeface="+mn-ea"/>
                          <a:sym typeface="+mn-lt"/>
                        </a:rPr>
                        <a:t>条件</a:t>
                      </a:r>
                      <a:endParaRPr kumimoji="0" lang="sv-SE" altLang="zh-CN" sz="800" b="0" i="0" u="none" strike="noStrike" kern="1200" cap="none" spc="0" normalizeH="0" baseline="0" noProof="0" dirty="0">
                        <a:ln>
                          <a:noFill/>
                        </a:ln>
                        <a:solidFill>
                          <a:srgbClr val="5A5A59"/>
                        </a:solidFill>
                        <a:effectLst/>
                        <a:uLnTx/>
                        <a:uFillTx/>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lvl="0" indent="0" algn="ctr">
                        <a:lnSpc>
                          <a:spcPct val="100000"/>
                        </a:lnSpc>
                        <a:spcBef>
                          <a:spcPts val="0"/>
                        </a:spcBef>
                        <a:spcAft>
                          <a:spcPts val="0"/>
                        </a:spcAft>
                        <a:buFont typeface="Arial" panose="020B0604020202020204" pitchFamily="34" charset="0"/>
                        <a:buNone/>
                      </a:pPr>
                      <a:r>
                        <a:rPr lang="en-US" sz="800" dirty="0">
                          <a:latin typeface="+mn-lt"/>
                          <a:ea typeface="+mn-ea"/>
                          <a:cs typeface="+mn-ea"/>
                          <a:sym typeface="+mn-lt"/>
                        </a:rPr>
                        <a:t>-</a:t>
                      </a:r>
                      <a:endParaRPr lang="en-US"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lvl="0" indent="0" algn="ctr">
                        <a:lnSpc>
                          <a:spcPct val="100000"/>
                        </a:lnSpc>
                        <a:spcBef>
                          <a:spcPts val="0"/>
                        </a:spcBef>
                        <a:spcAft>
                          <a:spcPts val="0"/>
                        </a:spcAft>
                        <a:buFont typeface="Arial" panose="020B0604020202020204" pitchFamily="34" charset="0"/>
                        <a:buNone/>
                      </a:pPr>
                      <a:r>
                        <a:rPr lang="en-US" sz="800">
                          <a:latin typeface="+mn-lt"/>
                          <a:ea typeface="+mn-ea"/>
                          <a:cs typeface="+mn-ea"/>
                          <a:sym typeface="+mn-lt"/>
                        </a:rPr>
                        <a:t>-</a:t>
                      </a:r>
                      <a:endParaRPr lang="en-US"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737308386"/>
                  </a:ext>
                </a:extLst>
              </a:tr>
              <a:tr h="218862">
                <a:tc>
                  <a:txBody>
                    <a:bodyPr/>
                    <a:lstStyle/>
                    <a:p>
                      <a:pPr marL="0" lvl="0" indent="0" algn="ctr">
                        <a:lnSpc>
                          <a:spcPct val="100000"/>
                        </a:lnSpc>
                        <a:spcBef>
                          <a:spcPts val="0"/>
                        </a:spcBef>
                        <a:spcAft>
                          <a:spcPts val="0"/>
                        </a:spcAft>
                        <a:buFont typeface="Arial" panose="020B0604020202020204" pitchFamily="34" charset="0"/>
                        <a:buNone/>
                      </a:pPr>
                      <a:r>
                        <a:rPr lang="sv-SE" sz="800" dirty="0">
                          <a:latin typeface="+mn-lt"/>
                          <a:ea typeface="+mn-ea"/>
                          <a:cs typeface="+mn-ea"/>
                          <a:sym typeface="+mn-lt"/>
                        </a:rPr>
                        <a:t>14.</a:t>
                      </a:r>
                      <a:r>
                        <a:rPr lang="zh-CN" altLang="en-US" sz="800" dirty="0">
                          <a:latin typeface="+mn-lt"/>
                          <a:ea typeface="+mn-ea"/>
                          <a:cs typeface="+mn-ea"/>
                          <a:sym typeface="+mn-lt"/>
                        </a:rPr>
                        <a:t>系统设置</a:t>
                      </a:r>
                      <a:r>
                        <a:rPr lang="en-US" altLang="zh-CN" sz="800" dirty="0">
                          <a:latin typeface="+mn-lt"/>
                          <a:ea typeface="+mn-ea"/>
                          <a:cs typeface="+mn-ea"/>
                          <a:sym typeface="+mn-lt"/>
                        </a:rPr>
                        <a:t>(</a:t>
                      </a:r>
                      <a:r>
                        <a:rPr lang="zh-CN" altLang="en-US" sz="800" dirty="0">
                          <a:latin typeface="+mn-lt"/>
                          <a:ea typeface="+mn-ea"/>
                          <a:cs typeface="+mn-ea"/>
                          <a:sym typeface="+mn-lt"/>
                        </a:rPr>
                        <a:t>如：出厂默认值，设置日期</a:t>
                      </a:r>
                      <a:r>
                        <a:rPr lang="en-US" altLang="zh-CN" sz="800" dirty="0">
                          <a:latin typeface="+mn-lt"/>
                          <a:ea typeface="+mn-ea"/>
                          <a:cs typeface="+mn-ea"/>
                          <a:sym typeface="+mn-lt"/>
                        </a:rPr>
                        <a:t>+</a:t>
                      </a:r>
                      <a:r>
                        <a:rPr lang="zh-CN" altLang="en-US" sz="800" dirty="0">
                          <a:latin typeface="+mn-lt"/>
                          <a:ea typeface="+mn-ea"/>
                          <a:cs typeface="+mn-ea"/>
                          <a:sym typeface="+mn-lt"/>
                        </a:rPr>
                        <a:t>时间</a:t>
                      </a:r>
                      <a:r>
                        <a:rPr lang="en-US" altLang="zh-CN" sz="800" dirty="0">
                          <a:latin typeface="+mn-lt"/>
                          <a:ea typeface="+mn-ea"/>
                          <a:cs typeface="+mn-ea"/>
                          <a:sym typeface="+mn-lt"/>
                        </a:rPr>
                        <a:t>)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800" u="none" strike="noStrike" kern="1200" cap="none" spc="0" normalizeH="0" baseline="0" noProof="0">
                          <a:ln>
                            <a:noFill/>
                          </a:ln>
                          <a:effectLst/>
                          <a:uLnTx/>
                          <a:uFillTx/>
                          <a:latin typeface="+mn-lt"/>
                          <a:ea typeface="+mn-ea"/>
                          <a:cs typeface="+mn-ea"/>
                          <a:sym typeface="+mn-lt"/>
                        </a:rPr>
                        <a:t>条件</a:t>
                      </a:r>
                      <a:endParaRPr kumimoji="0" lang="sv-SE" altLang="zh-CN" sz="800" b="0" i="0" u="none" strike="noStrike" kern="1200" cap="none" spc="0" normalizeH="0" baseline="0" noProof="0" dirty="0">
                        <a:ln>
                          <a:noFill/>
                        </a:ln>
                        <a:solidFill>
                          <a:srgbClr val="5A5A59"/>
                        </a:solidFill>
                        <a:effectLst/>
                        <a:uLnTx/>
                        <a:uFillTx/>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800" u="none" strike="noStrike" kern="1200" cap="none" spc="0" normalizeH="0" baseline="0" noProof="0" dirty="0">
                          <a:ln>
                            <a:noFill/>
                          </a:ln>
                          <a:effectLst/>
                          <a:uLnTx/>
                          <a:uFillTx/>
                          <a:latin typeface="+mn-lt"/>
                          <a:ea typeface="+mn-ea"/>
                          <a:cs typeface="+mn-ea"/>
                          <a:sym typeface="+mn-lt"/>
                        </a:rPr>
                        <a:t>条件</a:t>
                      </a:r>
                      <a:endParaRPr kumimoji="0" lang="sv-SE" altLang="zh-CN" sz="800" b="0" i="0" u="none" strike="noStrike" kern="1200" cap="none" spc="0" normalizeH="0" baseline="0" noProof="0" dirty="0">
                        <a:ln>
                          <a:noFill/>
                        </a:ln>
                        <a:solidFill>
                          <a:srgbClr val="5A5A59"/>
                        </a:solidFill>
                        <a:effectLst/>
                        <a:uLnTx/>
                        <a:uFillTx/>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800" u="none" strike="noStrike" kern="1200" cap="none" spc="0" normalizeH="0" baseline="0" noProof="0" dirty="0">
                          <a:ln>
                            <a:noFill/>
                          </a:ln>
                          <a:effectLst/>
                          <a:uLnTx/>
                          <a:uFillTx/>
                          <a:latin typeface="+mn-lt"/>
                          <a:ea typeface="+mn-ea"/>
                          <a:cs typeface="+mn-ea"/>
                          <a:sym typeface="+mn-lt"/>
                        </a:rPr>
                        <a:t>必选</a:t>
                      </a:r>
                      <a:endParaRPr kumimoji="0" lang="sv-SE" altLang="zh-CN" sz="800" b="0" i="0" u="none" strike="noStrike" kern="1200" cap="none" spc="0" normalizeH="0" baseline="0" noProof="0" dirty="0">
                        <a:ln>
                          <a:noFill/>
                        </a:ln>
                        <a:solidFill>
                          <a:srgbClr val="5A5A59"/>
                        </a:solidFill>
                        <a:effectLst/>
                        <a:uLnTx/>
                        <a:uFillTx/>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lvl="0" indent="0" algn="ctr">
                        <a:lnSpc>
                          <a:spcPct val="100000"/>
                        </a:lnSpc>
                        <a:spcBef>
                          <a:spcPts val="0"/>
                        </a:spcBef>
                        <a:spcAft>
                          <a:spcPts val="0"/>
                        </a:spcAft>
                        <a:buFont typeface="Arial" panose="020B0604020202020204" pitchFamily="34" charset="0"/>
                        <a:buNone/>
                      </a:pPr>
                      <a:r>
                        <a:rPr lang="zh-CN" altLang="en-US" sz="800" dirty="0">
                          <a:latin typeface="+mn-lt"/>
                          <a:ea typeface="+mn-ea"/>
                          <a:cs typeface="+mn-ea"/>
                          <a:sym typeface="+mn-lt"/>
                        </a:rPr>
                        <a:t>条件</a:t>
                      </a:r>
                      <a:endParaRPr lang="en-US"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721943021"/>
                  </a:ext>
                </a:extLst>
              </a:tr>
              <a:tr h="218862">
                <a:tc>
                  <a:txBody>
                    <a:bodyPr/>
                    <a:lstStyle/>
                    <a:p>
                      <a:pPr marL="0" lvl="0" indent="0" algn="ctr">
                        <a:lnSpc>
                          <a:spcPct val="100000"/>
                        </a:lnSpc>
                        <a:spcBef>
                          <a:spcPts val="0"/>
                        </a:spcBef>
                        <a:spcAft>
                          <a:spcPts val="0"/>
                        </a:spcAft>
                        <a:buFont typeface="Arial" panose="020B0604020202020204" pitchFamily="34" charset="0"/>
                        <a:buNone/>
                      </a:pPr>
                      <a:r>
                        <a:rPr lang="sv-SE" sz="800" dirty="0">
                          <a:latin typeface="+mn-lt"/>
                          <a:ea typeface="+mn-ea"/>
                          <a:cs typeface="+mn-ea"/>
                          <a:sym typeface="+mn-lt"/>
                        </a:rPr>
                        <a:t>15.</a:t>
                      </a:r>
                      <a:r>
                        <a:rPr lang="zh-CN" altLang="en-US" sz="800" dirty="0">
                          <a:latin typeface="+mn-lt"/>
                          <a:ea typeface="+mn-ea"/>
                          <a:cs typeface="+mn-ea"/>
                          <a:sym typeface="+mn-lt"/>
                        </a:rPr>
                        <a:t>设备发现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lvl="0" indent="0" algn="ctr">
                        <a:lnSpc>
                          <a:spcPct val="100000"/>
                        </a:lnSpc>
                        <a:spcBef>
                          <a:spcPts val="0"/>
                        </a:spcBef>
                        <a:spcAft>
                          <a:spcPts val="0"/>
                        </a:spcAft>
                        <a:buFont typeface="Arial" panose="020B0604020202020204" pitchFamily="34" charset="0"/>
                        <a:buNone/>
                      </a:pPr>
                      <a:r>
                        <a:rPr lang="zh-CN" altLang="en-US" sz="800" dirty="0">
                          <a:latin typeface="+mn-lt"/>
                          <a:ea typeface="+mn-ea"/>
                          <a:cs typeface="+mn-ea"/>
                          <a:sym typeface="+mn-lt"/>
                        </a:rPr>
                        <a:t>可选</a:t>
                      </a:r>
                      <a:endParaRPr lang="sv-SE"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lvl="0" indent="0" algn="ctr">
                        <a:lnSpc>
                          <a:spcPct val="100000"/>
                        </a:lnSpc>
                        <a:spcBef>
                          <a:spcPts val="0"/>
                        </a:spcBef>
                        <a:spcAft>
                          <a:spcPts val="0"/>
                        </a:spcAft>
                        <a:buFont typeface="Arial" panose="020B0604020202020204" pitchFamily="34" charset="0"/>
                        <a:buNone/>
                      </a:pPr>
                      <a:r>
                        <a:rPr lang="zh-CN" altLang="en-US" sz="800" dirty="0">
                          <a:latin typeface="+mn-lt"/>
                          <a:ea typeface="+mn-ea"/>
                          <a:cs typeface="+mn-ea"/>
                          <a:sym typeface="+mn-lt"/>
                        </a:rPr>
                        <a:t>必选</a:t>
                      </a:r>
                      <a:endParaRPr lang="sv-SE" altLang="zh-CN"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800" u="none" strike="noStrike" kern="1200" cap="none" spc="0" normalizeH="0" baseline="0" noProof="0" dirty="0">
                          <a:ln>
                            <a:noFill/>
                          </a:ln>
                          <a:effectLst/>
                          <a:uLnTx/>
                          <a:uFillTx/>
                          <a:latin typeface="+mn-lt"/>
                          <a:ea typeface="+mn-ea"/>
                          <a:cs typeface="+mn-ea"/>
                          <a:sym typeface="+mn-lt"/>
                        </a:rPr>
                        <a:t>必选</a:t>
                      </a:r>
                      <a:endParaRPr kumimoji="0" lang="sv-SE" altLang="zh-CN" sz="800" b="0" i="0" u="none" strike="noStrike" kern="1200" cap="none" spc="0" normalizeH="0" baseline="0" noProof="0" dirty="0">
                        <a:ln>
                          <a:noFill/>
                        </a:ln>
                        <a:solidFill>
                          <a:srgbClr val="5A5A59"/>
                        </a:solidFill>
                        <a:effectLst/>
                        <a:uLnTx/>
                        <a:uFillTx/>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800" u="none" strike="noStrike" kern="1200" cap="none" spc="0" normalizeH="0" baseline="0" noProof="0" dirty="0">
                          <a:ln>
                            <a:noFill/>
                          </a:ln>
                          <a:effectLst/>
                          <a:uLnTx/>
                          <a:uFillTx/>
                          <a:latin typeface="+mn-lt"/>
                          <a:ea typeface="+mn-ea"/>
                          <a:cs typeface="+mn-ea"/>
                          <a:sym typeface="+mn-lt"/>
                        </a:rPr>
                        <a:t>必选</a:t>
                      </a:r>
                      <a:endParaRPr kumimoji="0" lang="sv-SE" altLang="zh-CN" sz="800" b="0" i="0" u="none" strike="noStrike" kern="1200" cap="none" spc="0" normalizeH="0" baseline="0" noProof="0" dirty="0">
                        <a:ln>
                          <a:noFill/>
                        </a:ln>
                        <a:solidFill>
                          <a:srgbClr val="5A5A59"/>
                        </a:solidFill>
                        <a:effectLst/>
                        <a:uLnTx/>
                        <a:uFillTx/>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604230933"/>
                  </a:ext>
                </a:extLst>
              </a:tr>
              <a:tr h="218862">
                <a:tc>
                  <a:txBody>
                    <a:bodyPr/>
                    <a:lstStyle/>
                    <a:p>
                      <a:pPr marL="0" lvl="0" indent="0" algn="ctr">
                        <a:lnSpc>
                          <a:spcPct val="100000"/>
                        </a:lnSpc>
                        <a:spcBef>
                          <a:spcPts val="0"/>
                        </a:spcBef>
                        <a:spcAft>
                          <a:spcPts val="0"/>
                        </a:spcAft>
                        <a:buFont typeface="Arial" panose="020B0604020202020204" pitchFamily="34" charset="0"/>
                        <a:buNone/>
                      </a:pPr>
                      <a:r>
                        <a:rPr lang="sv-SE" sz="800" dirty="0">
                          <a:latin typeface="+mn-lt"/>
                          <a:ea typeface="+mn-ea"/>
                          <a:cs typeface="+mn-ea"/>
                          <a:sym typeface="+mn-lt"/>
                        </a:rPr>
                        <a:t>16. </a:t>
                      </a:r>
                      <a:r>
                        <a:rPr lang="zh-CN" altLang="en-US" sz="800" dirty="0">
                          <a:latin typeface="+mn-lt"/>
                          <a:ea typeface="+mn-ea"/>
                          <a:cs typeface="+mn-ea"/>
                          <a:sym typeface="+mn-lt"/>
                        </a:rPr>
                        <a:t>网络配置</a:t>
                      </a:r>
                      <a:endParaRPr lang="sv-SE"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lvl="0" indent="0" algn="ctr">
                        <a:lnSpc>
                          <a:spcPct val="100000"/>
                        </a:lnSpc>
                        <a:spcBef>
                          <a:spcPts val="0"/>
                        </a:spcBef>
                        <a:spcAft>
                          <a:spcPts val="0"/>
                        </a:spcAft>
                        <a:buFont typeface="Arial" panose="020B0604020202020204" pitchFamily="34" charset="0"/>
                        <a:buNone/>
                      </a:pPr>
                      <a:r>
                        <a:rPr lang="sv-SE" sz="800">
                          <a:latin typeface="+mn-lt"/>
                          <a:ea typeface="+mn-ea"/>
                          <a:cs typeface="+mn-ea"/>
                          <a:sym typeface="+mn-lt"/>
                        </a:rPr>
                        <a:t>-</a:t>
                      </a:r>
                      <a:endParaRPr lang="sv-SE"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lvl="0" indent="0" algn="ctr">
                        <a:lnSpc>
                          <a:spcPct val="100000"/>
                        </a:lnSpc>
                        <a:spcBef>
                          <a:spcPts val="0"/>
                        </a:spcBef>
                        <a:spcAft>
                          <a:spcPts val="0"/>
                        </a:spcAft>
                        <a:buFont typeface="Arial" panose="020B0604020202020204" pitchFamily="34" charset="0"/>
                        <a:buNone/>
                      </a:pPr>
                      <a:r>
                        <a:rPr lang="sv-SE" sz="800">
                          <a:latin typeface="+mn-lt"/>
                          <a:ea typeface="+mn-ea"/>
                          <a:cs typeface="+mn-ea"/>
                          <a:sym typeface="+mn-lt"/>
                        </a:rPr>
                        <a:t>-</a:t>
                      </a:r>
                      <a:endParaRPr lang="sv-SE"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800" u="none" strike="noStrike" kern="1200" cap="none" spc="0" normalizeH="0" baseline="0" noProof="0" dirty="0">
                          <a:ln>
                            <a:noFill/>
                          </a:ln>
                          <a:effectLst/>
                          <a:uLnTx/>
                          <a:uFillTx/>
                          <a:latin typeface="+mn-lt"/>
                          <a:ea typeface="+mn-ea"/>
                          <a:cs typeface="+mn-ea"/>
                          <a:sym typeface="+mn-lt"/>
                        </a:rPr>
                        <a:t>必选</a:t>
                      </a:r>
                      <a:endParaRPr kumimoji="0" lang="sv-SE" altLang="zh-CN" sz="800" b="0" i="0" u="none" strike="noStrike" kern="1200" cap="none" spc="0" normalizeH="0" baseline="0" noProof="0" dirty="0">
                        <a:ln>
                          <a:noFill/>
                        </a:ln>
                        <a:solidFill>
                          <a:srgbClr val="5A5A59"/>
                        </a:solidFill>
                        <a:effectLst/>
                        <a:uLnTx/>
                        <a:uFillTx/>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800" u="none" strike="noStrike" kern="1200" cap="none" spc="0" normalizeH="0" baseline="0" noProof="0" dirty="0">
                          <a:ln>
                            <a:noFill/>
                          </a:ln>
                          <a:effectLst/>
                          <a:uLnTx/>
                          <a:uFillTx/>
                          <a:latin typeface="+mn-lt"/>
                          <a:ea typeface="+mn-ea"/>
                          <a:cs typeface="+mn-ea"/>
                          <a:sym typeface="+mn-lt"/>
                        </a:rPr>
                        <a:t>必选</a:t>
                      </a:r>
                      <a:endParaRPr kumimoji="0" lang="sv-SE" altLang="zh-CN" sz="800" b="0" i="0" u="none" strike="noStrike" kern="1200" cap="none" spc="0" normalizeH="0" baseline="0" noProof="0" dirty="0">
                        <a:ln>
                          <a:noFill/>
                        </a:ln>
                        <a:solidFill>
                          <a:srgbClr val="5A5A59"/>
                        </a:solidFill>
                        <a:effectLst/>
                        <a:uLnTx/>
                        <a:uFillTx/>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44941516"/>
                  </a:ext>
                </a:extLst>
              </a:tr>
              <a:tr h="218862">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800" dirty="0">
                          <a:latin typeface="+mn-lt"/>
                          <a:ea typeface="+mn-ea"/>
                          <a:cs typeface="+mn-ea"/>
                          <a:sym typeface="+mn-lt"/>
                        </a:rPr>
                        <a:t>17. </a:t>
                      </a:r>
                      <a:r>
                        <a:rPr lang="zh-CN" altLang="en-US" sz="800" dirty="0">
                          <a:latin typeface="+mn-lt"/>
                          <a:ea typeface="+mn-ea"/>
                          <a:cs typeface="+mn-ea"/>
                          <a:sym typeface="+mn-lt"/>
                        </a:rPr>
                        <a:t>媒体传输：</a:t>
                      </a:r>
                      <a:r>
                        <a:rPr lang="sv-SE" sz="800" dirty="0">
                          <a:latin typeface="+mn-lt"/>
                          <a:ea typeface="+mn-ea"/>
                          <a:cs typeface="+mn-ea"/>
                          <a:sym typeface="+mn-lt"/>
                        </a:rPr>
                        <a:t>RTP/UDP/RTSP/HTTP/TCP</a:t>
                      </a:r>
                      <a:endParaRPr lang="sv-SE" sz="800" dirty="0">
                        <a:solidFill>
                          <a:srgbClr val="5A5A59"/>
                        </a:solidFill>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800" u="none" strike="noStrike" kern="1200" cap="none" spc="0" normalizeH="0" baseline="0" noProof="0">
                          <a:ln>
                            <a:noFill/>
                          </a:ln>
                          <a:effectLst/>
                          <a:uLnTx/>
                          <a:uFillTx/>
                          <a:latin typeface="+mn-lt"/>
                          <a:ea typeface="+mn-ea"/>
                          <a:cs typeface="+mn-ea"/>
                          <a:sym typeface="+mn-lt"/>
                        </a:rPr>
                        <a:t>必选</a:t>
                      </a:r>
                      <a:endParaRPr kumimoji="0" lang="sv-SE" altLang="zh-CN" sz="800" b="0" i="0" u="none" strike="noStrike" kern="1200" cap="none" spc="0" normalizeH="0" baseline="0" noProof="0" dirty="0">
                        <a:ln>
                          <a:noFill/>
                        </a:ln>
                        <a:solidFill>
                          <a:srgbClr val="5A5A59"/>
                        </a:solidFill>
                        <a:effectLst/>
                        <a:uLnTx/>
                        <a:uFillTx/>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800" u="none" strike="noStrike" kern="1200" cap="none" spc="0" normalizeH="0" baseline="0" noProof="0" dirty="0">
                          <a:ln>
                            <a:noFill/>
                          </a:ln>
                          <a:effectLst/>
                          <a:uLnTx/>
                          <a:uFillTx/>
                          <a:latin typeface="+mn-lt"/>
                          <a:ea typeface="+mn-ea"/>
                          <a:cs typeface="+mn-ea"/>
                          <a:sym typeface="+mn-lt"/>
                        </a:rPr>
                        <a:t>必选</a:t>
                      </a:r>
                      <a:endParaRPr kumimoji="0" lang="sv-SE" altLang="zh-CN" sz="800" b="0" i="0" u="none" strike="noStrike" kern="1200" cap="none" spc="0" normalizeH="0" baseline="0" noProof="0" dirty="0">
                        <a:ln>
                          <a:noFill/>
                        </a:ln>
                        <a:solidFill>
                          <a:srgbClr val="5A5A59"/>
                        </a:solidFill>
                        <a:effectLst/>
                        <a:uLnTx/>
                        <a:uFillTx/>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800" u="none" strike="noStrike" kern="1200" cap="none" spc="0" normalizeH="0" baseline="0" noProof="0" dirty="0">
                          <a:ln>
                            <a:noFill/>
                          </a:ln>
                          <a:effectLst/>
                          <a:uLnTx/>
                          <a:uFillTx/>
                          <a:latin typeface="+mn-lt"/>
                          <a:ea typeface="+mn-ea"/>
                          <a:cs typeface="+mn-ea"/>
                          <a:sym typeface="+mn-lt"/>
                        </a:rPr>
                        <a:t>必选</a:t>
                      </a:r>
                      <a:endParaRPr kumimoji="0" lang="sv-SE" altLang="zh-CN" sz="800" b="0" i="0" u="none" strike="noStrike" kern="1200" cap="none" spc="0" normalizeH="0" baseline="0" noProof="0" dirty="0">
                        <a:ln>
                          <a:noFill/>
                        </a:ln>
                        <a:solidFill>
                          <a:srgbClr val="5A5A59"/>
                        </a:solidFill>
                        <a:effectLst/>
                        <a:uLnTx/>
                        <a:uFillTx/>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sz="800" u="none" strike="noStrike" kern="1200" cap="none" spc="0" normalizeH="0" baseline="0" noProof="0" dirty="0">
                          <a:ln>
                            <a:noFill/>
                          </a:ln>
                          <a:effectLst/>
                          <a:uLnTx/>
                          <a:uFillTx/>
                          <a:latin typeface="+mn-lt"/>
                          <a:ea typeface="+mn-ea"/>
                          <a:cs typeface="+mn-ea"/>
                          <a:sym typeface="+mn-lt"/>
                        </a:rPr>
                        <a:t>必选</a:t>
                      </a:r>
                      <a:endParaRPr kumimoji="0" lang="sv-SE" altLang="zh-CN" sz="800" b="0" i="0" u="none" strike="noStrike" kern="1200" cap="none" spc="0" normalizeH="0" baseline="0" noProof="0" dirty="0">
                        <a:ln>
                          <a:noFill/>
                        </a:ln>
                        <a:solidFill>
                          <a:srgbClr val="5A5A59"/>
                        </a:solidFill>
                        <a:effectLst/>
                        <a:uLnTx/>
                        <a:uFillTx/>
                        <a:latin typeface="+mn-lt"/>
                        <a:ea typeface="+mn-ea"/>
                        <a:cs typeface="+mn-ea"/>
                        <a:sym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8368436"/>
                  </a:ext>
                </a:extLst>
              </a:tr>
            </a:tbl>
          </a:graphicData>
        </a:graphic>
      </p:graphicFrame>
    </p:spTree>
    <p:extLst>
      <p:ext uri="{BB962C8B-B14F-4D97-AF65-F5344CB8AC3E}">
        <p14:creationId xmlns:p14="http://schemas.microsoft.com/office/powerpoint/2010/main" val="2959942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FABD260-5A84-4B6C-81ED-717DE2CDC908}"/>
              </a:ext>
            </a:extLst>
          </p:cNvPr>
          <p:cNvSpPr>
            <a:spLocks noGrp="1"/>
          </p:cNvSpPr>
          <p:nvPr>
            <p:ph idx="23"/>
          </p:nvPr>
        </p:nvSpPr>
        <p:spPr/>
        <p:txBody>
          <a:bodyPr/>
          <a:lstStyle/>
          <a:p>
            <a:pPr>
              <a:lnSpc>
                <a:spcPct val="120000"/>
              </a:lnSpc>
              <a:spcBef>
                <a:spcPct val="0"/>
              </a:spcBef>
            </a:pPr>
            <a:r>
              <a:rPr lang="zh-CN" altLang="en-US" dirty="0">
                <a:cs typeface="+mn-ea"/>
                <a:sym typeface="+mn-lt"/>
              </a:rPr>
              <a:t>我该如何知道一致性合规产品支持哪些特性？</a:t>
            </a:r>
            <a:endParaRPr lang="sv-SE" sz="1400" dirty="0">
              <a:cs typeface="+mn-ea"/>
              <a:sym typeface="+mn-lt"/>
            </a:endParaRPr>
          </a:p>
        </p:txBody>
      </p:sp>
    </p:spTree>
    <p:extLst>
      <p:ext uri="{BB962C8B-B14F-4D97-AF65-F5344CB8AC3E}">
        <p14:creationId xmlns:p14="http://schemas.microsoft.com/office/powerpoint/2010/main" val="23176308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raphical user interface&#10;&#10;Description automatically generated">
            <a:extLst>
              <a:ext uri="{FF2B5EF4-FFF2-40B4-BE49-F238E27FC236}">
                <a16:creationId xmlns:a16="http://schemas.microsoft.com/office/drawing/2014/main" id="{1125492F-1C40-43B6-A5D0-732DE41A583C}"/>
              </a:ext>
            </a:extLst>
          </p:cNvPr>
          <p:cNvPicPr>
            <a:picLocks noChangeAspect="1"/>
          </p:cNvPicPr>
          <p:nvPr/>
        </p:nvPicPr>
        <p:blipFill>
          <a:blip r:embed="rId3"/>
          <a:stretch>
            <a:fillRect/>
          </a:stretch>
        </p:blipFill>
        <p:spPr>
          <a:xfrm>
            <a:off x="4048402" y="425019"/>
            <a:ext cx="4462272" cy="4171542"/>
          </a:xfrm>
          <a:prstGeom prst="rect">
            <a:avLst/>
          </a:prstGeom>
        </p:spPr>
      </p:pic>
      <p:sp>
        <p:nvSpPr>
          <p:cNvPr id="3" name="Title 2">
            <a:extLst>
              <a:ext uri="{FF2B5EF4-FFF2-40B4-BE49-F238E27FC236}">
                <a16:creationId xmlns:a16="http://schemas.microsoft.com/office/drawing/2014/main" id="{2471759C-AA23-4B06-B2A3-CC1B3E8E6ACC}"/>
              </a:ext>
            </a:extLst>
          </p:cNvPr>
          <p:cNvSpPr>
            <a:spLocks noGrp="1"/>
          </p:cNvSpPr>
          <p:nvPr>
            <p:ph type="title"/>
          </p:nvPr>
        </p:nvSpPr>
        <p:spPr/>
        <p:txBody>
          <a:bodyPr>
            <a:normAutofit fontScale="90000"/>
          </a:bodyPr>
          <a:lstStyle/>
          <a:p>
            <a:pPr>
              <a:lnSpc>
                <a:spcPct val="120000"/>
              </a:lnSpc>
            </a:pPr>
            <a:r>
              <a:rPr lang="en-US" altLang="zh-CN" dirty="0">
                <a:latin typeface="+mn-lt"/>
                <a:ea typeface="+mn-ea"/>
                <a:cs typeface="+mn-ea"/>
                <a:sym typeface="+mn-lt"/>
              </a:rPr>
              <a:t>ONVIF</a:t>
            </a:r>
            <a:r>
              <a:rPr lang="zh-CN" altLang="en-US" dirty="0">
                <a:latin typeface="+mn-lt"/>
                <a:ea typeface="+mn-ea"/>
                <a:cs typeface="+mn-ea"/>
                <a:sym typeface="+mn-lt"/>
              </a:rPr>
              <a:t>设备测试工具</a:t>
            </a:r>
            <a:endParaRPr lang="sv-SE" dirty="0">
              <a:latin typeface="+mn-lt"/>
              <a:ea typeface="+mn-ea"/>
              <a:cs typeface="+mn-ea"/>
              <a:sym typeface="+mn-lt"/>
            </a:endParaRPr>
          </a:p>
        </p:txBody>
      </p:sp>
      <p:sp>
        <p:nvSpPr>
          <p:cNvPr id="7" name="Rectangle: Rounded Corners 6">
            <a:extLst>
              <a:ext uri="{FF2B5EF4-FFF2-40B4-BE49-F238E27FC236}">
                <a16:creationId xmlns:a16="http://schemas.microsoft.com/office/drawing/2014/main" id="{6365580A-51BC-4DCC-8D5B-55D1E245AA0B}"/>
              </a:ext>
            </a:extLst>
          </p:cNvPr>
          <p:cNvSpPr/>
          <p:nvPr/>
        </p:nvSpPr>
        <p:spPr>
          <a:xfrm>
            <a:off x="5440680" y="819831"/>
            <a:ext cx="688658" cy="139792"/>
          </a:xfrm>
          <a:prstGeom prst="roundRect">
            <a:avLst/>
          </a:prstGeom>
          <a:noFill/>
          <a:ln w="28575">
            <a:solidFill>
              <a:srgbClr val="5A5A5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sv-SE">
              <a:cs typeface="+mn-ea"/>
              <a:sym typeface="+mn-lt"/>
            </a:endParaRPr>
          </a:p>
        </p:txBody>
      </p:sp>
      <p:sp>
        <p:nvSpPr>
          <p:cNvPr id="16" name="Content Placeholder 1">
            <a:extLst>
              <a:ext uri="{FF2B5EF4-FFF2-40B4-BE49-F238E27FC236}">
                <a16:creationId xmlns:a16="http://schemas.microsoft.com/office/drawing/2014/main" id="{6F02E075-531C-4582-B3D3-49C9984AE04A}"/>
              </a:ext>
            </a:extLst>
          </p:cNvPr>
          <p:cNvSpPr>
            <a:spLocks noGrp="1"/>
          </p:cNvSpPr>
          <p:nvPr>
            <p:ph idx="1"/>
          </p:nvPr>
        </p:nvSpPr>
        <p:spPr>
          <a:xfrm>
            <a:off x="719969" y="1149063"/>
            <a:ext cx="3091960" cy="3394472"/>
          </a:xfrm>
        </p:spPr>
        <p:txBody>
          <a:bodyPr>
            <a:normAutofit/>
          </a:bodyPr>
          <a:lstStyle/>
          <a:p>
            <a:pPr>
              <a:lnSpc>
                <a:spcPct val="150000"/>
              </a:lnSpc>
              <a:spcBef>
                <a:spcPts val="0"/>
              </a:spcBef>
            </a:pPr>
            <a:r>
              <a:rPr lang="zh-CN" altLang="en-US" sz="1400" dirty="0">
                <a:latin typeface="+mn-lt"/>
                <a:cs typeface="+mn-ea"/>
                <a:sym typeface="+mn-lt"/>
              </a:rPr>
              <a:t>打开测试工具，展开</a:t>
            </a:r>
            <a:r>
              <a:rPr lang="en-US" altLang="zh-CN" sz="1400" dirty="0">
                <a:latin typeface="+mn-lt"/>
                <a:cs typeface="+mn-ea"/>
                <a:sym typeface="+mn-lt"/>
              </a:rPr>
              <a:t>Profile M</a:t>
            </a:r>
            <a:r>
              <a:rPr lang="zh-CN" altLang="en-US" sz="1400" dirty="0">
                <a:latin typeface="+mn-lt"/>
                <a:cs typeface="+mn-ea"/>
                <a:sym typeface="+mn-lt"/>
              </a:rPr>
              <a:t>查看必要</a:t>
            </a:r>
            <a:r>
              <a:rPr lang="en-US" altLang="zh-CN" sz="1400" dirty="0">
                <a:latin typeface="+mn-lt"/>
                <a:cs typeface="+mn-ea"/>
                <a:sym typeface="+mn-lt"/>
              </a:rPr>
              <a:t>(M)</a:t>
            </a:r>
            <a:r>
              <a:rPr lang="zh-CN" altLang="en-US" sz="1400" dirty="0">
                <a:latin typeface="+mn-lt"/>
                <a:cs typeface="+mn-ea"/>
                <a:sym typeface="+mn-lt"/>
              </a:rPr>
              <a:t>或是可选择性</a:t>
            </a:r>
            <a:r>
              <a:rPr lang="en-US" altLang="zh-CN" sz="1400" dirty="0">
                <a:latin typeface="+mn-lt"/>
                <a:cs typeface="+mn-ea"/>
                <a:sym typeface="+mn-lt"/>
              </a:rPr>
              <a:t>(C)</a:t>
            </a:r>
            <a:r>
              <a:rPr lang="zh-CN" altLang="en-US" sz="1400" dirty="0">
                <a:latin typeface="+mn-lt"/>
                <a:cs typeface="+mn-ea"/>
                <a:sym typeface="+mn-lt"/>
              </a:rPr>
              <a:t>的特性清单</a:t>
            </a:r>
            <a:endParaRPr lang="en-US" sz="1400" dirty="0">
              <a:latin typeface="+mn-lt"/>
              <a:cs typeface="+mn-ea"/>
              <a:sym typeface="+mn-lt"/>
            </a:endParaRPr>
          </a:p>
          <a:p>
            <a:pPr>
              <a:lnSpc>
                <a:spcPct val="150000"/>
              </a:lnSpc>
              <a:spcBef>
                <a:spcPts val="0"/>
              </a:spcBef>
            </a:pPr>
            <a:r>
              <a:rPr lang="zh-CN" altLang="en-US" sz="1400" dirty="0">
                <a:latin typeface="+mn-lt"/>
                <a:cs typeface="+mn-ea"/>
                <a:sym typeface="+mn-lt"/>
              </a:rPr>
              <a:t>将工具连接到设备的</a:t>
            </a:r>
            <a:r>
              <a:rPr lang="en-US" altLang="zh-CN" sz="1400" dirty="0">
                <a:latin typeface="+mn-lt"/>
                <a:cs typeface="+mn-ea"/>
                <a:sym typeface="+mn-lt"/>
              </a:rPr>
              <a:t>IP</a:t>
            </a:r>
            <a:r>
              <a:rPr lang="zh-CN" altLang="en-US" sz="1400" dirty="0">
                <a:latin typeface="+mn-lt"/>
                <a:cs typeface="+mn-ea"/>
                <a:sym typeface="+mn-lt"/>
              </a:rPr>
              <a:t>地址。点击“刷新功能”菜单以获得支持和不支持的输出</a:t>
            </a:r>
            <a:endParaRPr lang="en-US" sz="1400" dirty="0">
              <a:latin typeface="+mn-lt"/>
              <a:cs typeface="+mn-ea"/>
              <a:sym typeface="+mn-lt"/>
            </a:endParaRPr>
          </a:p>
        </p:txBody>
      </p:sp>
      <p:grpSp>
        <p:nvGrpSpPr>
          <p:cNvPr id="23" name="组合 22"/>
          <p:cNvGrpSpPr/>
          <p:nvPr/>
        </p:nvGrpSpPr>
        <p:grpSpPr>
          <a:xfrm>
            <a:off x="4229857" y="1356714"/>
            <a:ext cx="2217773" cy="2758085"/>
            <a:chOff x="4229857" y="1356714"/>
            <a:chExt cx="2217773" cy="2758085"/>
          </a:xfrm>
        </p:grpSpPr>
        <p:sp>
          <p:nvSpPr>
            <p:cNvPr id="13" name="Rectangle: Rounded Corners 12">
              <a:extLst>
                <a:ext uri="{FF2B5EF4-FFF2-40B4-BE49-F238E27FC236}">
                  <a16:creationId xmlns:a16="http://schemas.microsoft.com/office/drawing/2014/main" id="{2ADAA0B1-1C57-4C28-86AC-D5E78F2B7696}"/>
                </a:ext>
              </a:extLst>
            </p:cNvPr>
            <p:cNvSpPr/>
            <p:nvPr/>
          </p:nvSpPr>
          <p:spPr>
            <a:xfrm>
              <a:off x="4229857" y="1356714"/>
              <a:ext cx="1844040" cy="2758085"/>
            </a:xfrm>
            <a:prstGeom prst="roundRect">
              <a:avLst/>
            </a:prstGeom>
            <a:solidFill>
              <a:srgbClr val="FFFF00">
                <a:alpha val="6000"/>
              </a:srgbClr>
            </a:solidFill>
            <a:ln w="19050">
              <a:solidFill>
                <a:srgbClr val="5A5A5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sv-SE">
                <a:cs typeface="+mn-ea"/>
                <a:sym typeface="+mn-lt"/>
              </a:endParaRPr>
            </a:p>
          </p:txBody>
        </p:sp>
        <p:sp>
          <p:nvSpPr>
            <p:cNvPr id="14" name="Rectangle: Rounded Corners 13">
              <a:extLst>
                <a:ext uri="{FF2B5EF4-FFF2-40B4-BE49-F238E27FC236}">
                  <a16:creationId xmlns:a16="http://schemas.microsoft.com/office/drawing/2014/main" id="{12E47239-348D-4809-9627-D5989BBB8676}"/>
                </a:ext>
              </a:extLst>
            </p:cNvPr>
            <p:cNvSpPr/>
            <p:nvPr/>
          </p:nvSpPr>
          <p:spPr>
            <a:xfrm>
              <a:off x="4450080" y="1706880"/>
              <a:ext cx="1470660" cy="981401"/>
            </a:xfrm>
            <a:prstGeom prst="roundRect">
              <a:avLst/>
            </a:prstGeom>
            <a:solidFill>
              <a:srgbClr val="FFFF00">
                <a:alpha val="8000"/>
              </a:srgbClr>
            </a:solidFill>
            <a:ln w="19050">
              <a:solidFill>
                <a:srgbClr val="5A5A5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sv-SE">
                <a:cs typeface="+mn-ea"/>
                <a:sym typeface="+mn-lt"/>
              </a:endParaRPr>
            </a:p>
          </p:txBody>
        </p:sp>
        <p:sp>
          <p:nvSpPr>
            <p:cNvPr id="15" name="Rectangle: Rounded Corners 14">
              <a:extLst>
                <a:ext uri="{FF2B5EF4-FFF2-40B4-BE49-F238E27FC236}">
                  <a16:creationId xmlns:a16="http://schemas.microsoft.com/office/drawing/2014/main" id="{668A3E22-3B00-43BA-A7E9-3C7F073E0DF8}"/>
                </a:ext>
              </a:extLst>
            </p:cNvPr>
            <p:cNvSpPr/>
            <p:nvPr/>
          </p:nvSpPr>
          <p:spPr>
            <a:xfrm>
              <a:off x="4461373" y="2688281"/>
              <a:ext cx="1470660" cy="1426518"/>
            </a:xfrm>
            <a:prstGeom prst="roundRect">
              <a:avLst/>
            </a:prstGeom>
            <a:solidFill>
              <a:srgbClr val="FFFF00">
                <a:alpha val="18000"/>
              </a:srgbClr>
            </a:solidFill>
            <a:ln w="19050">
              <a:solidFill>
                <a:srgbClr val="5A5A5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sv-SE">
                <a:cs typeface="+mn-ea"/>
                <a:sym typeface="+mn-lt"/>
              </a:endParaRPr>
            </a:p>
          </p:txBody>
        </p:sp>
        <p:sp>
          <p:nvSpPr>
            <p:cNvPr id="17" name="矩形 16"/>
            <p:cNvSpPr/>
            <p:nvPr/>
          </p:nvSpPr>
          <p:spPr>
            <a:xfrm>
              <a:off x="5533870" y="2833583"/>
              <a:ext cx="913760" cy="190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a:t>可选择性</a:t>
              </a:r>
              <a:r>
                <a:rPr lang="en-US" altLang="zh-CN" sz="1000" dirty="0"/>
                <a:t>(C)</a:t>
              </a:r>
              <a:endParaRPr lang="zh-CN" altLang="en-US" sz="1000" dirty="0"/>
            </a:p>
          </p:txBody>
        </p:sp>
        <p:sp>
          <p:nvSpPr>
            <p:cNvPr id="5" name="矩形 4"/>
            <p:cNvSpPr/>
            <p:nvPr/>
          </p:nvSpPr>
          <p:spPr>
            <a:xfrm>
              <a:off x="5533870" y="1742867"/>
              <a:ext cx="913760" cy="190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a:t>必要</a:t>
              </a:r>
              <a:r>
                <a:rPr lang="en-US" altLang="zh-CN" sz="1000" dirty="0"/>
                <a:t>(M)</a:t>
              </a:r>
              <a:endParaRPr lang="zh-CN" altLang="en-US" sz="1000" dirty="0"/>
            </a:p>
          </p:txBody>
        </p:sp>
      </p:grpSp>
      <p:grpSp>
        <p:nvGrpSpPr>
          <p:cNvPr id="25" name="组合 24"/>
          <p:cNvGrpSpPr/>
          <p:nvPr/>
        </p:nvGrpSpPr>
        <p:grpSpPr>
          <a:xfrm>
            <a:off x="4648223" y="948685"/>
            <a:ext cx="4091918" cy="3769796"/>
            <a:chOff x="4648223" y="948685"/>
            <a:chExt cx="4091918" cy="3769796"/>
          </a:xfrm>
        </p:grpSpPr>
        <p:sp>
          <p:nvSpPr>
            <p:cNvPr id="9" name="Rectangle: Rounded Corners 8">
              <a:extLst>
                <a:ext uri="{FF2B5EF4-FFF2-40B4-BE49-F238E27FC236}">
                  <a16:creationId xmlns:a16="http://schemas.microsoft.com/office/drawing/2014/main" id="{925445E9-AAF2-4FF4-9699-4F5651C62234}"/>
                </a:ext>
              </a:extLst>
            </p:cNvPr>
            <p:cNvSpPr/>
            <p:nvPr/>
          </p:nvSpPr>
          <p:spPr>
            <a:xfrm>
              <a:off x="6860747" y="3080950"/>
              <a:ext cx="1297458" cy="497017"/>
            </a:xfrm>
            <a:prstGeom prst="roundRect">
              <a:avLst/>
            </a:prstGeom>
            <a:noFill/>
            <a:ln w="12700">
              <a:solidFill>
                <a:srgbClr val="157BD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sv-SE">
                <a:cs typeface="+mn-ea"/>
                <a:sym typeface="+mn-lt"/>
              </a:endParaRPr>
            </a:p>
          </p:txBody>
        </p:sp>
        <p:sp>
          <p:nvSpPr>
            <p:cNvPr id="12" name="Rectangle: Rounded Corners 11">
              <a:extLst>
                <a:ext uri="{FF2B5EF4-FFF2-40B4-BE49-F238E27FC236}">
                  <a16:creationId xmlns:a16="http://schemas.microsoft.com/office/drawing/2014/main" id="{43A148B7-1405-4C87-AC0C-139E1423A41B}"/>
                </a:ext>
              </a:extLst>
            </p:cNvPr>
            <p:cNvSpPr/>
            <p:nvPr/>
          </p:nvSpPr>
          <p:spPr>
            <a:xfrm>
              <a:off x="6537961" y="948685"/>
              <a:ext cx="2202180" cy="3769796"/>
            </a:xfrm>
            <a:prstGeom prst="roundRect">
              <a:avLst/>
            </a:prstGeom>
            <a:noFill/>
            <a:ln w="28575">
              <a:solidFill>
                <a:srgbClr val="5A5A5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sv-SE">
                <a:cs typeface="+mn-ea"/>
                <a:sym typeface="+mn-lt"/>
              </a:endParaRPr>
            </a:p>
          </p:txBody>
        </p:sp>
        <p:sp>
          <p:nvSpPr>
            <p:cNvPr id="8" name="Rectangle: Rounded Corners 7">
              <a:extLst>
                <a:ext uri="{FF2B5EF4-FFF2-40B4-BE49-F238E27FC236}">
                  <a16:creationId xmlns:a16="http://schemas.microsoft.com/office/drawing/2014/main" id="{1A7D2E21-DC5A-4AE1-94F4-78D677E75F6C}"/>
                </a:ext>
              </a:extLst>
            </p:cNvPr>
            <p:cNvSpPr/>
            <p:nvPr/>
          </p:nvSpPr>
          <p:spPr>
            <a:xfrm>
              <a:off x="4648223" y="3304239"/>
              <a:ext cx="928129" cy="434324"/>
            </a:xfrm>
            <a:prstGeom prst="roundRect">
              <a:avLst/>
            </a:prstGeom>
            <a:noFill/>
            <a:ln w="12700">
              <a:solidFill>
                <a:srgbClr val="157BD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sv-SE">
                <a:cs typeface="+mn-ea"/>
                <a:sym typeface="+mn-lt"/>
              </a:endParaRPr>
            </a:p>
          </p:txBody>
        </p:sp>
        <p:cxnSp>
          <p:nvCxnSpPr>
            <p:cNvPr id="11" name="直接箭头连接符 10"/>
            <p:cNvCxnSpPr/>
            <p:nvPr/>
          </p:nvCxnSpPr>
          <p:spPr>
            <a:xfrm>
              <a:off x="5533870" y="3452708"/>
              <a:ext cx="1326877" cy="0"/>
            </a:xfrm>
            <a:prstGeom prst="straightConnector1">
              <a:avLst/>
            </a:prstGeom>
            <a:ln>
              <a:headEnd type="triangle" w="med" len="med"/>
              <a:tailEnd type="triangle" w="med" len="med"/>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959660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Table&#10;&#10;Description automatically generated">
            <a:extLst>
              <a:ext uri="{FF2B5EF4-FFF2-40B4-BE49-F238E27FC236}">
                <a16:creationId xmlns:a16="http://schemas.microsoft.com/office/drawing/2014/main" id="{E10A1D53-34AC-48C9-85D4-C9F64D10053F}"/>
              </a:ext>
            </a:extLst>
          </p:cNvPr>
          <p:cNvPicPr>
            <a:picLocks noGrp="1" noChangeAspect="1"/>
          </p:cNvPicPr>
          <p:nvPr>
            <p:ph idx="1"/>
          </p:nvPr>
        </p:nvPicPr>
        <p:blipFill rotWithShape="1">
          <a:blip r:embed="rId3"/>
          <a:srcRect r="12729"/>
          <a:stretch/>
        </p:blipFill>
        <p:spPr>
          <a:xfrm>
            <a:off x="683850" y="1003106"/>
            <a:ext cx="4649902" cy="2309563"/>
          </a:xfrm>
        </p:spPr>
      </p:pic>
      <p:grpSp>
        <p:nvGrpSpPr>
          <p:cNvPr id="14" name="组合 13"/>
          <p:cNvGrpSpPr/>
          <p:nvPr/>
        </p:nvGrpSpPr>
        <p:grpSpPr>
          <a:xfrm>
            <a:off x="5341415" y="975895"/>
            <a:ext cx="3089480" cy="3567584"/>
            <a:chOff x="5341415" y="975895"/>
            <a:chExt cx="3089480" cy="3567584"/>
          </a:xfrm>
        </p:grpSpPr>
        <p:grpSp>
          <p:nvGrpSpPr>
            <p:cNvPr id="19" name="Group 18">
              <a:extLst>
                <a:ext uri="{FF2B5EF4-FFF2-40B4-BE49-F238E27FC236}">
                  <a16:creationId xmlns:a16="http://schemas.microsoft.com/office/drawing/2014/main" id="{C93CA391-C808-414E-B31B-262161E09E2E}"/>
                </a:ext>
              </a:extLst>
            </p:cNvPr>
            <p:cNvGrpSpPr/>
            <p:nvPr/>
          </p:nvGrpSpPr>
          <p:grpSpPr>
            <a:xfrm>
              <a:off x="5840329" y="975895"/>
              <a:ext cx="2590566" cy="3567584"/>
              <a:chOff x="5821968" y="820865"/>
              <a:chExt cx="2683380" cy="3695403"/>
            </a:xfrm>
          </p:grpSpPr>
          <p:pic>
            <p:nvPicPr>
              <p:cNvPr id="10" name="Picture 9" descr="Text&#10;&#10;Description automatically generated with medium confidence">
                <a:extLst>
                  <a:ext uri="{FF2B5EF4-FFF2-40B4-BE49-F238E27FC236}">
                    <a16:creationId xmlns:a16="http://schemas.microsoft.com/office/drawing/2014/main" id="{D2ED38D7-B0C7-4670-BD1C-7CE7690D0ECC}"/>
                  </a:ext>
                </a:extLst>
              </p:cNvPr>
              <p:cNvPicPr>
                <a:picLocks noChangeAspect="1"/>
              </p:cNvPicPr>
              <p:nvPr/>
            </p:nvPicPr>
            <p:blipFill>
              <a:blip r:embed="rId4"/>
              <a:stretch>
                <a:fillRect/>
              </a:stretch>
            </p:blipFill>
            <p:spPr>
              <a:xfrm>
                <a:off x="5821968" y="1069966"/>
                <a:ext cx="2683380" cy="3446302"/>
              </a:xfrm>
              <a:prstGeom prst="rect">
                <a:avLst/>
              </a:prstGeom>
              <a:ln>
                <a:solidFill>
                  <a:schemeClr val="tx1"/>
                </a:solidFill>
              </a:ln>
            </p:spPr>
          </p:pic>
          <p:pic>
            <p:nvPicPr>
              <p:cNvPr id="12" name="Picture 11">
                <a:extLst>
                  <a:ext uri="{FF2B5EF4-FFF2-40B4-BE49-F238E27FC236}">
                    <a16:creationId xmlns:a16="http://schemas.microsoft.com/office/drawing/2014/main" id="{ADDBB0DC-8B12-4674-AAFE-55C4FE4E0974}"/>
                  </a:ext>
                </a:extLst>
              </p:cNvPr>
              <p:cNvPicPr>
                <a:picLocks noChangeAspect="1"/>
              </p:cNvPicPr>
              <p:nvPr/>
            </p:nvPicPr>
            <p:blipFill>
              <a:blip r:embed="rId5"/>
              <a:stretch>
                <a:fillRect/>
              </a:stretch>
            </p:blipFill>
            <p:spPr>
              <a:xfrm>
                <a:off x="5821968" y="820865"/>
                <a:ext cx="1351032" cy="319982"/>
              </a:xfrm>
              <a:prstGeom prst="rect">
                <a:avLst/>
              </a:prstGeom>
            </p:spPr>
          </p:pic>
        </p:grpSp>
        <p:cxnSp>
          <p:nvCxnSpPr>
            <p:cNvPr id="17" name="Straight Arrow Connector 16">
              <a:extLst>
                <a:ext uri="{FF2B5EF4-FFF2-40B4-BE49-F238E27FC236}">
                  <a16:creationId xmlns:a16="http://schemas.microsoft.com/office/drawing/2014/main" id="{C4E48687-8973-4B8D-B115-E94165DEAEDA}"/>
                </a:ext>
              </a:extLst>
            </p:cNvPr>
            <p:cNvCxnSpPr/>
            <p:nvPr/>
          </p:nvCxnSpPr>
          <p:spPr>
            <a:xfrm>
              <a:off x="5341415" y="4128746"/>
              <a:ext cx="477725" cy="0"/>
            </a:xfrm>
            <a:prstGeom prst="straightConnector1">
              <a:avLst/>
            </a:prstGeom>
            <a:ln>
              <a:solidFill>
                <a:srgbClr val="5A5A59"/>
              </a:solidFill>
              <a:tailEnd type="triangle"/>
            </a:ln>
          </p:spPr>
          <p:style>
            <a:lnRef idx="2">
              <a:schemeClr val="accent1"/>
            </a:lnRef>
            <a:fillRef idx="0">
              <a:schemeClr val="accent1"/>
            </a:fillRef>
            <a:effectRef idx="1">
              <a:schemeClr val="accent1"/>
            </a:effectRef>
            <a:fontRef idx="minor">
              <a:schemeClr val="tx1"/>
            </a:fontRef>
          </p:style>
        </p:cxnSp>
      </p:grpSp>
      <p:grpSp>
        <p:nvGrpSpPr>
          <p:cNvPr id="11" name="组合 10"/>
          <p:cNvGrpSpPr/>
          <p:nvPr/>
        </p:nvGrpSpPr>
        <p:grpSpPr>
          <a:xfrm>
            <a:off x="905476" y="3022481"/>
            <a:ext cx="4435939" cy="1521003"/>
            <a:chOff x="905476" y="3022481"/>
            <a:chExt cx="4435939" cy="1521003"/>
          </a:xfrm>
        </p:grpSpPr>
        <p:pic>
          <p:nvPicPr>
            <p:cNvPr id="8" name="Picture 7" descr="Graphical user interface, text, application, email&#10;&#10;Description automatically generated">
              <a:extLst>
                <a:ext uri="{FF2B5EF4-FFF2-40B4-BE49-F238E27FC236}">
                  <a16:creationId xmlns:a16="http://schemas.microsoft.com/office/drawing/2014/main" id="{E99F869A-7373-4DB6-8E6C-A954D4AAD1F2}"/>
                </a:ext>
              </a:extLst>
            </p:cNvPr>
            <p:cNvPicPr>
              <a:picLocks noChangeAspect="1"/>
            </p:cNvPicPr>
            <p:nvPr/>
          </p:nvPicPr>
          <p:blipFill>
            <a:blip r:embed="rId6"/>
            <a:stretch>
              <a:fillRect/>
            </a:stretch>
          </p:blipFill>
          <p:spPr>
            <a:xfrm>
              <a:off x="905476" y="3742697"/>
              <a:ext cx="4435939" cy="800787"/>
            </a:xfrm>
            <a:prstGeom prst="rect">
              <a:avLst/>
            </a:prstGeom>
            <a:ln>
              <a:solidFill>
                <a:schemeClr val="tx1"/>
              </a:solidFill>
            </a:ln>
          </p:spPr>
        </p:pic>
        <p:cxnSp>
          <p:nvCxnSpPr>
            <p:cNvPr id="15" name="Straight Arrow Connector 14">
              <a:extLst>
                <a:ext uri="{FF2B5EF4-FFF2-40B4-BE49-F238E27FC236}">
                  <a16:creationId xmlns:a16="http://schemas.microsoft.com/office/drawing/2014/main" id="{4FA4990B-B789-424E-B26D-89439A7DFDA0}"/>
                </a:ext>
              </a:extLst>
            </p:cNvPr>
            <p:cNvCxnSpPr>
              <a:cxnSpLocks/>
            </p:cNvCxnSpPr>
            <p:nvPr/>
          </p:nvCxnSpPr>
          <p:spPr>
            <a:xfrm>
              <a:off x="2828312" y="3252191"/>
              <a:ext cx="0" cy="461816"/>
            </a:xfrm>
            <a:prstGeom prst="straightConnector1">
              <a:avLst/>
            </a:prstGeom>
            <a:ln>
              <a:solidFill>
                <a:srgbClr val="5A5A59"/>
              </a:solidFill>
              <a:tailEnd type="triangle"/>
            </a:ln>
          </p:spPr>
          <p:style>
            <a:lnRef idx="2">
              <a:schemeClr val="accent1"/>
            </a:lnRef>
            <a:fillRef idx="0">
              <a:schemeClr val="accent1"/>
            </a:fillRef>
            <a:effectRef idx="1">
              <a:schemeClr val="accent1"/>
            </a:effectRef>
            <a:fontRef idx="minor">
              <a:schemeClr val="tx1"/>
            </a:fontRef>
          </p:style>
        </p:cxnSp>
        <p:sp>
          <p:nvSpPr>
            <p:cNvPr id="2" name="Rectangle: Rounded Corners 1">
              <a:extLst>
                <a:ext uri="{FF2B5EF4-FFF2-40B4-BE49-F238E27FC236}">
                  <a16:creationId xmlns:a16="http://schemas.microsoft.com/office/drawing/2014/main" id="{524F2879-AFC9-4857-8E0D-439E1DA1F755}"/>
                </a:ext>
              </a:extLst>
            </p:cNvPr>
            <p:cNvSpPr/>
            <p:nvPr/>
          </p:nvSpPr>
          <p:spPr>
            <a:xfrm>
              <a:off x="2490855" y="3022481"/>
              <a:ext cx="400190" cy="229710"/>
            </a:xfrm>
            <a:prstGeom prst="roundRect">
              <a:avLst>
                <a:gd name="adj" fmla="val 17467"/>
              </a:avLst>
            </a:prstGeom>
            <a:noFill/>
            <a:ln w="19050">
              <a:solidFill>
                <a:srgbClr val="5A5A59"/>
              </a:solidFill>
              <a:prstDash val="lgDashDot"/>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sv-SE">
                <a:cs typeface="+mn-ea"/>
                <a:sym typeface="+mn-lt"/>
              </a:endParaRPr>
            </a:p>
          </p:txBody>
        </p:sp>
      </p:grpSp>
      <p:sp>
        <p:nvSpPr>
          <p:cNvPr id="13" name="Title 2">
            <a:extLst>
              <a:ext uri="{FF2B5EF4-FFF2-40B4-BE49-F238E27FC236}">
                <a16:creationId xmlns:a16="http://schemas.microsoft.com/office/drawing/2014/main" id="{2471759C-AA23-4B06-B2A3-CC1B3E8E6ACC}"/>
              </a:ext>
            </a:extLst>
          </p:cNvPr>
          <p:cNvSpPr txBox="1">
            <a:spLocks/>
          </p:cNvSpPr>
          <p:nvPr/>
        </p:nvSpPr>
        <p:spPr>
          <a:xfrm>
            <a:off x="719969" y="520104"/>
            <a:ext cx="7783531" cy="428580"/>
          </a:xfrm>
          <a:prstGeom prst="rect">
            <a:avLst/>
          </a:prstGeom>
        </p:spPr>
        <p:txBody>
          <a:bodyPr>
            <a:normAutofit fontScale="90000" lnSpcReduction="20000"/>
          </a:bodyPr>
          <a:lstStyle>
            <a:lvl1pPr algn="l" defTabSz="457200" rtl="0" eaLnBrk="1" latinLnBrk="0" hangingPunct="1">
              <a:spcBef>
                <a:spcPct val="0"/>
              </a:spcBef>
              <a:buNone/>
              <a:defRPr sz="2400" kern="1200">
                <a:solidFill>
                  <a:schemeClr val="tx1"/>
                </a:solidFill>
                <a:latin typeface="Arial"/>
                <a:ea typeface="+mj-ea"/>
                <a:cs typeface="Arial"/>
              </a:defRPr>
            </a:lvl1pPr>
          </a:lstStyle>
          <a:p>
            <a:pPr>
              <a:lnSpc>
                <a:spcPct val="120000"/>
              </a:lnSpc>
            </a:pPr>
            <a:r>
              <a:rPr lang="en-US" altLang="zh-CN" dirty="0">
                <a:latin typeface="+mn-lt"/>
                <a:ea typeface="+mn-ea"/>
                <a:cs typeface="+mn-ea"/>
                <a:sym typeface="+mn-lt"/>
              </a:rPr>
              <a:t>ONVIF</a:t>
            </a:r>
            <a:r>
              <a:rPr lang="zh-CN" altLang="en-US" dirty="0">
                <a:latin typeface="+mn-lt"/>
                <a:ea typeface="+mn-ea"/>
                <a:cs typeface="+mn-ea"/>
                <a:sym typeface="+mn-lt"/>
              </a:rPr>
              <a:t>标准声明</a:t>
            </a:r>
            <a:r>
              <a:rPr lang="en-US" altLang="zh-CN" dirty="0">
                <a:latin typeface="+mn-lt"/>
                <a:ea typeface="+mn-ea"/>
                <a:cs typeface="+mn-ea"/>
                <a:sym typeface="+mn-lt"/>
              </a:rPr>
              <a:t>(</a:t>
            </a:r>
            <a:r>
              <a:rPr lang="en-US" altLang="zh-CN" dirty="0" err="1">
                <a:latin typeface="+mn-lt"/>
                <a:ea typeface="+mn-ea"/>
                <a:cs typeface="+mn-ea"/>
                <a:sym typeface="+mn-lt"/>
              </a:rPr>
              <a:t>DoC</a:t>
            </a:r>
            <a:r>
              <a:rPr lang="en-US" altLang="zh-CN" dirty="0">
                <a:latin typeface="+mn-lt"/>
                <a:ea typeface="+mn-ea"/>
                <a:cs typeface="+mn-ea"/>
                <a:sym typeface="+mn-lt"/>
              </a:rPr>
              <a:t>)</a:t>
            </a:r>
            <a:r>
              <a:rPr lang="zh-CN" altLang="en-US" dirty="0">
                <a:latin typeface="+mn-lt"/>
                <a:ea typeface="+mn-ea"/>
                <a:cs typeface="+mn-ea"/>
                <a:sym typeface="+mn-lt"/>
              </a:rPr>
              <a:t>文档</a:t>
            </a:r>
            <a:endParaRPr lang="sv-SE" dirty="0">
              <a:latin typeface="+mn-lt"/>
              <a:ea typeface="+mn-ea"/>
              <a:cs typeface="+mn-ea"/>
              <a:sym typeface="+mn-lt"/>
            </a:endParaRPr>
          </a:p>
        </p:txBody>
      </p:sp>
    </p:spTree>
    <p:extLst>
      <p:ext uri="{BB962C8B-B14F-4D97-AF65-F5344CB8AC3E}">
        <p14:creationId xmlns:p14="http://schemas.microsoft.com/office/powerpoint/2010/main" val="2180852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p:cNvPicPr>
            <a:picLocks noGrp="1" noChangeAspect="1"/>
          </p:cNvPicPr>
          <p:nvPr>
            <p:ph idx="1"/>
          </p:nvPr>
        </p:nvPicPr>
        <p:blipFill>
          <a:blip r:embed="rId2"/>
          <a:stretch>
            <a:fillRect/>
          </a:stretch>
        </p:blipFill>
        <p:spPr>
          <a:xfrm>
            <a:off x="2420475" y="1044208"/>
            <a:ext cx="4519821" cy="3499217"/>
          </a:xfrm>
          <a:prstGeom prst="rect">
            <a:avLst/>
          </a:prstGeom>
        </p:spPr>
      </p:pic>
      <p:sp>
        <p:nvSpPr>
          <p:cNvPr id="3" name="标题 2"/>
          <p:cNvSpPr>
            <a:spLocks noGrp="1"/>
          </p:cNvSpPr>
          <p:nvPr>
            <p:ph type="title"/>
          </p:nvPr>
        </p:nvSpPr>
        <p:spPr/>
        <p:txBody>
          <a:bodyPr/>
          <a:lstStyle/>
          <a:p>
            <a:r>
              <a:rPr lang="en-US" altLang="zh-CN" dirty="0"/>
              <a:t>ONVIF</a:t>
            </a:r>
            <a:r>
              <a:rPr lang="zh-CN" altLang="en-US" dirty="0"/>
              <a:t>开发者大会</a:t>
            </a:r>
          </a:p>
        </p:txBody>
      </p:sp>
      <p:sp>
        <p:nvSpPr>
          <p:cNvPr id="4" name="页脚占位符 3"/>
          <p:cNvSpPr>
            <a:spLocks noGrp="1"/>
          </p:cNvSpPr>
          <p:nvPr>
            <p:ph type="ftr" sz="quarter" idx="10"/>
          </p:nvPr>
        </p:nvSpPr>
        <p:spPr/>
        <p:txBody>
          <a:bodyPr/>
          <a:lstStyle/>
          <a:p>
            <a:r>
              <a:rPr lang="en-US"/>
              <a:t>Presentation Title Text Treatment</a:t>
            </a:r>
            <a:endParaRPr lang="en-US" dirty="0"/>
          </a:p>
        </p:txBody>
      </p:sp>
    </p:spTree>
    <p:extLst>
      <p:ext uri="{BB962C8B-B14F-4D97-AF65-F5344CB8AC3E}">
        <p14:creationId xmlns:p14="http://schemas.microsoft.com/office/powerpoint/2010/main" val="18527146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4203192" y="1229081"/>
            <a:ext cx="4496458" cy="673082"/>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2" name="圆角矩形 1"/>
          <p:cNvSpPr/>
          <p:nvPr/>
        </p:nvSpPr>
        <p:spPr>
          <a:xfrm>
            <a:off x="1289304" y="1261872"/>
            <a:ext cx="1746504" cy="673082"/>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3" name="标题 2"/>
          <p:cNvSpPr>
            <a:spLocks noGrp="1"/>
          </p:cNvSpPr>
          <p:nvPr>
            <p:ph type="title"/>
          </p:nvPr>
        </p:nvSpPr>
        <p:spPr/>
        <p:txBody>
          <a:bodyPr/>
          <a:lstStyle/>
          <a:p>
            <a:r>
              <a:rPr lang="en-US" altLang="zh-CN" dirty="0"/>
              <a:t>Being part of ONVIF</a:t>
            </a:r>
            <a:endParaRPr lang="zh-CN" altLang="en-US" dirty="0"/>
          </a:p>
        </p:txBody>
      </p:sp>
      <p:sp>
        <p:nvSpPr>
          <p:cNvPr id="4" name="页脚占位符 3"/>
          <p:cNvSpPr>
            <a:spLocks noGrp="1"/>
          </p:cNvSpPr>
          <p:nvPr>
            <p:ph type="ftr" sz="quarter" idx="10"/>
          </p:nvPr>
        </p:nvSpPr>
        <p:spPr/>
        <p:txBody>
          <a:bodyPr/>
          <a:lstStyle/>
          <a:p>
            <a:r>
              <a:rPr lang="en-US"/>
              <a:t>Presentation Title Text Treatment</a:t>
            </a:r>
            <a:endParaRPr lang="en-US" dirty="0"/>
          </a:p>
        </p:txBody>
      </p:sp>
      <p:pic>
        <p:nvPicPr>
          <p:cNvPr id="2050" name="Picture 2" descr="https://www.onvif.org/ch/wp-content/uploads/sites/3/2024/04/Org_Chart-Apr-2024-e1713715770550-1024x60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86361" y="1934954"/>
            <a:ext cx="4313290" cy="2527318"/>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800100" y="2798062"/>
            <a:ext cx="2967228" cy="584775"/>
          </a:xfrm>
          <a:prstGeom prst="rect">
            <a:avLst/>
          </a:prstGeom>
        </p:spPr>
        <p:txBody>
          <a:bodyPr wrap="square">
            <a:spAutoFit/>
          </a:bodyPr>
          <a:lstStyle/>
          <a:p>
            <a:r>
              <a:rPr lang="zh-CN" altLang="en-US" sz="1600" dirty="0">
                <a:hlinkClick r:id="rId3"/>
              </a:rPr>
              <a:t>https://www.onvif.org/ch/join-us/become-a-member/</a:t>
            </a:r>
            <a:endParaRPr lang="zh-CN" altLang="en-US" sz="1600" dirty="0"/>
          </a:p>
        </p:txBody>
      </p:sp>
      <p:sp>
        <p:nvSpPr>
          <p:cNvPr id="6" name="文本框 5"/>
          <p:cNvSpPr txBox="1"/>
          <p:nvPr/>
        </p:nvSpPr>
        <p:spPr>
          <a:xfrm>
            <a:off x="329184" y="1413747"/>
            <a:ext cx="3666744" cy="369332"/>
          </a:xfrm>
          <a:prstGeom prst="rect">
            <a:avLst/>
          </a:prstGeom>
          <a:noFill/>
        </p:spPr>
        <p:txBody>
          <a:bodyPr wrap="square" rtlCol="0">
            <a:spAutoFit/>
          </a:bodyPr>
          <a:lstStyle/>
          <a:p>
            <a:pPr algn="ctr"/>
            <a:r>
              <a:rPr lang="zh-CN" altLang="en-US" dirty="0">
                <a:solidFill>
                  <a:schemeClr val="bg1"/>
                </a:solidFill>
              </a:rPr>
              <a:t>成为会员</a:t>
            </a:r>
          </a:p>
        </p:txBody>
      </p:sp>
      <p:sp>
        <p:nvSpPr>
          <p:cNvPr id="8" name="文本框 7"/>
          <p:cNvSpPr txBox="1"/>
          <p:nvPr/>
        </p:nvSpPr>
        <p:spPr>
          <a:xfrm>
            <a:off x="4406637" y="1380956"/>
            <a:ext cx="4389056" cy="369332"/>
          </a:xfrm>
          <a:prstGeom prst="rect">
            <a:avLst/>
          </a:prstGeom>
          <a:noFill/>
        </p:spPr>
        <p:txBody>
          <a:bodyPr wrap="square" rtlCol="0">
            <a:spAutoFit/>
          </a:bodyPr>
          <a:lstStyle/>
          <a:p>
            <a:r>
              <a:rPr lang="zh-CN" altLang="en-US" dirty="0">
                <a:solidFill>
                  <a:schemeClr val="bg1"/>
                </a:solidFill>
              </a:rPr>
              <a:t>加入</a:t>
            </a:r>
            <a:r>
              <a:rPr lang="en-US" altLang="zh-CN" dirty="0">
                <a:solidFill>
                  <a:schemeClr val="bg1"/>
                </a:solidFill>
              </a:rPr>
              <a:t>ONVIF</a:t>
            </a:r>
            <a:r>
              <a:rPr lang="zh-CN" altLang="en-US" dirty="0">
                <a:solidFill>
                  <a:schemeClr val="bg1"/>
                </a:solidFill>
              </a:rPr>
              <a:t>委员会或工作组，共创未来</a:t>
            </a:r>
          </a:p>
        </p:txBody>
      </p:sp>
    </p:spTree>
    <p:extLst>
      <p:ext uri="{BB962C8B-B14F-4D97-AF65-F5344CB8AC3E}">
        <p14:creationId xmlns:p14="http://schemas.microsoft.com/office/powerpoint/2010/main" val="12689008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t>E-Learning Course</a:t>
            </a:r>
            <a:endParaRPr lang="zh-CN" altLang="en-US" dirty="0"/>
          </a:p>
        </p:txBody>
      </p:sp>
      <p:sp>
        <p:nvSpPr>
          <p:cNvPr id="4" name="页脚占位符 3"/>
          <p:cNvSpPr>
            <a:spLocks noGrp="1"/>
          </p:cNvSpPr>
          <p:nvPr>
            <p:ph type="ftr" sz="quarter" idx="10"/>
          </p:nvPr>
        </p:nvSpPr>
        <p:spPr/>
        <p:txBody>
          <a:bodyPr/>
          <a:lstStyle/>
          <a:p>
            <a:r>
              <a:rPr lang="en-US"/>
              <a:t>Presentation Title Text Treatment</a:t>
            </a:r>
            <a:endParaRPr lang="en-US" dirty="0"/>
          </a:p>
        </p:txBody>
      </p:sp>
      <p:sp>
        <p:nvSpPr>
          <p:cNvPr id="6" name="文本框 5"/>
          <p:cNvSpPr txBox="1"/>
          <p:nvPr/>
        </p:nvSpPr>
        <p:spPr>
          <a:xfrm>
            <a:off x="329184" y="1413747"/>
            <a:ext cx="3666744" cy="369332"/>
          </a:xfrm>
          <a:prstGeom prst="rect">
            <a:avLst/>
          </a:prstGeom>
          <a:noFill/>
        </p:spPr>
        <p:txBody>
          <a:bodyPr wrap="square" rtlCol="0">
            <a:spAutoFit/>
          </a:bodyPr>
          <a:lstStyle/>
          <a:p>
            <a:pPr algn="ctr"/>
            <a:r>
              <a:rPr lang="zh-CN" altLang="en-US" dirty="0">
                <a:solidFill>
                  <a:schemeClr val="bg1"/>
                </a:solidFill>
              </a:rPr>
              <a:t>成为会员</a:t>
            </a:r>
          </a:p>
        </p:txBody>
      </p:sp>
      <p:pic>
        <p:nvPicPr>
          <p:cNvPr id="7" name="图片 6"/>
          <p:cNvPicPr>
            <a:picLocks noChangeAspect="1"/>
          </p:cNvPicPr>
          <p:nvPr/>
        </p:nvPicPr>
        <p:blipFill>
          <a:blip r:embed="rId2"/>
          <a:stretch>
            <a:fillRect/>
          </a:stretch>
        </p:blipFill>
        <p:spPr>
          <a:xfrm>
            <a:off x="719969" y="1316639"/>
            <a:ext cx="4792745" cy="2112958"/>
          </a:xfrm>
          <a:prstGeom prst="rect">
            <a:avLst/>
          </a:prstGeom>
        </p:spPr>
      </p:pic>
      <p:pic>
        <p:nvPicPr>
          <p:cNvPr id="10" name="图片 9"/>
          <p:cNvPicPr>
            <a:picLocks noChangeAspect="1"/>
          </p:cNvPicPr>
          <p:nvPr/>
        </p:nvPicPr>
        <p:blipFill>
          <a:blip r:embed="rId3"/>
          <a:stretch>
            <a:fillRect/>
          </a:stretch>
        </p:blipFill>
        <p:spPr>
          <a:xfrm>
            <a:off x="5617665" y="1322743"/>
            <a:ext cx="3381610" cy="1644123"/>
          </a:xfrm>
          <a:prstGeom prst="rect">
            <a:avLst/>
          </a:prstGeom>
        </p:spPr>
      </p:pic>
      <p:sp>
        <p:nvSpPr>
          <p:cNvPr id="12" name="矩形 11"/>
          <p:cNvSpPr/>
          <p:nvPr/>
        </p:nvSpPr>
        <p:spPr>
          <a:xfrm>
            <a:off x="5824856" y="3626943"/>
            <a:ext cx="2967228" cy="830997"/>
          </a:xfrm>
          <a:prstGeom prst="rect">
            <a:avLst/>
          </a:prstGeom>
        </p:spPr>
        <p:txBody>
          <a:bodyPr wrap="square">
            <a:spAutoFit/>
          </a:bodyPr>
          <a:lstStyle/>
          <a:p>
            <a:r>
              <a:rPr lang="en-US" altLang="zh-CN" sz="1600" dirty="0">
                <a:hlinkClick r:id="rId4"/>
              </a:rPr>
              <a:t>https://www.onvif.org/ch/about/introduction-to-onvif-course/</a:t>
            </a:r>
            <a:endParaRPr lang="en-US" altLang="zh-CN" sz="1600" dirty="0"/>
          </a:p>
        </p:txBody>
      </p:sp>
    </p:spTree>
    <p:extLst>
      <p:ext uri="{BB962C8B-B14F-4D97-AF65-F5344CB8AC3E}">
        <p14:creationId xmlns:p14="http://schemas.microsoft.com/office/powerpoint/2010/main" val="3880934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1688182"/>
      </p:ext>
    </p:extLst>
  </p:cSld>
  <p:clrMapOvr>
    <a:masterClrMapping/>
  </p:clrMapOvr>
</p:sld>
</file>

<file path=ppt/theme/theme1.xml><?xml version="1.0" encoding="utf-8"?>
<a:theme xmlns:a="http://schemas.openxmlformats.org/drawingml/2006/main" name="Office Theme">
  <a:themeElements>
    <a:clrScheme name="Custom 2">
      <a:dk1>
        <a:srgbClr val="00A3E6"/>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54njekdc">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Version xmlns="http://schemas.microsoft.com/sharepoint/v3/fields" xsi:nil="true"/>
    <_Status xmlns="http://schemas.microsoft.com/sharepoint/v3/fields">Not Started</_Statu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DE64AEEDD9B7A4D93545ACBE97D4615" ma:contentTypeVersion="2" ma:contentTypeDescription="Create a new document." ma:contentTypeScope="" ma:versionID="f49002b78e3a4a71b814eef46a983816">
  <xsd:schema xmlns:xsd="http://www.w3.org/2001/XMLSchema" xmlns:xs="http://www.w3.org/2001/XMLSchema" xmlns:p="http://schemas.microsoft.com/office/2006/metadata/properties" xmlns:ns2="http://schemas.microsoft.com/sharepoint/v3/fields" targetNamespace="http://schemas.microsoft.com/office/2006/metadata/properties" ma:root="true" ma:fieldsID="38f6db2dd0d9a0cf6a8dc37be32b365b" ns2:_="">
    <xsd:import namespace="http://schemas.microsoft.com/sharepoint/v3/fields"/>
    <xsd:element name="properties">
      <xsd:complexType>
        <xsd:sequence>
          <xsd:element name="documentManagement">
            <xsd:complexType>
              <xsd:all>
                <xsd:element ref="ns2:_Status" minOccurs="0"/>
                <xsd:element ref="ns2: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8"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element name="_Version" ma:index="9"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0E692A7-000F-4704-AAF7-D506BACA69AB}">
  <ds:schemaRefs>
    <ds:schemaRef ds:uri="http://schemas.microsoft.com/office/2006/metadata/properties"/>
    <ds:schemaRef ds:uri="http://schemas.microsoft.com/office/infopath/2007/PartnerControls"/>
    <ds:schemaRef ds:uri="http://schemas.microsoft.com/sharepoint/v3/fields"/>
  </ds:schemaRefs>
</ds:datastoreItem>
</file>

<file path=customXml/itemProps2.xml><?xml version="1.0" encoding="utf-8"?>
<ds:datastoreItem xmlns:ds="http://schemas.openxmlformats.org/officeDocument/2006/customXml" ds:itemID="{E4214858-785C-42F7-BE66-6D0E79395F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7D2A1B0-FF3E-4009-940D-AED0EB70AA2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6983</TotalTime>
  <Words>6834</Words>
  <Application>Microsoft Office PowerPoint</Application>
  <PresentationFormat>On-screen Show (16:9)</PresentationFormat>
  <Paragraphs>388</Paragraphs>
  <Slides>24</Slides>
  <Notes>19</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微软雅黑</vt:lpstr>
      <vt:lpstr>Arial</vt:lpstr>
      <vt:lpstr>Calibri</vt:lpstr>
      <vt:lpstr>PingFang SC</vt:lpstr>
      <vt:lpstr>Wingdings</vt:lpstr>
      <vt:lpstr>Office Theme</vt:lpstr>
      <vt:lpstr>PowerPoint Presentation</vt:lpstr>
      <vt:lpstr>嘉宾介绍 </vt:lpstr>
      <vt:lpstr>议程介绍</vt:lpstr>
      <vt:lpstr>ONVIF丨合规产品突破30000 </vt:lpstr>
      <vt:lpstr>ONVIF Profiles 概览</vt:lpstr>
      <vt:lpstr>ONVIF Profiles 概览</vt:lpstr>
      <vt:lpstr>ONVIF Profiles 概览</vt:lpstr>
      <vt:lpstr>对分析应用程序的互操作性的需求</vt:lpstr>
      <vt:lpstr>ONVIF Profile M – 概述 </vt:lpstr>
      <vt:lpstr>ONVIF Profile M – 优势</vt:lpstr>
      <vt:lpstr>PowerPoint Presentation</vt:lpstr>
      <vt:lpstr>ONVIF Profile M – 支持的元数据</vt:lpstr>
      <vt:lpstr>ONVIF Profile M – 支持的事件</vt:lpstr>
      <vt:lpstr>ONVIF Profile M – 用于物联网系统</vt:lpstr>
      <vt:lpstr>Profile M – 元数据流和发送事件</vt:lpstr>
      <vt:lpstr>PowerPoint Presentation</vt:lpstr>
      <vt:lpstr>Profile M vs. Profile T特性清单 </vt:lpstr>
      <vt:lpstr>PowerPoint Presentation</vt:lpstr>
      <vt:lpstr>ONVIF设备测试工具</vt:lpstr>
      <vt:lpstr>PowerPoint Presentation</vt:lpstr>
      <vt:lpstr>ONVIF开发者大会</vt:lpstr>
      <vt:lpstr>Being part of ONVIF</vt:lpstr>
      <vt:lpstr>E-Learning Course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ONVIF Profile M</dc:title>
  <dc:creator>谯宇豪</dc:creator>
  <cp:lastModifiedBy>Traci Renner</cp:lastModifiedBy>
  <cp:revision>537</cp:revision>
  <cp:lastPrinted>2023-10-23T10:13:25Z</cp:lastPrinted>
  <dcterms:created xsi:type="dcterms:W3CDTF">2010-04-12T23:12:02Z</dcterms:created>
  <dcterms:modified xsi:type="dcterms:W3CDTF">2024-11-30T15:05:36Z</dcterms:modified>
  <cp:contentStatus>Draft</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0x0101000DE64AEEDD9B7A4D93545ACBE97D4615</vt:lpwstr>
  </property>
  <property fmtid="{D5CDD505-2E9C-101B-9397-08002B2CF9AE}" pid="3" name="_Version">
    <vt:lpwstr/>
  </property>
  <property fmtid="{D5CDD505-2E9C-101B-9397-08002B2CF9AE}" pid="4" name="_Status">
    <vt:lpwstr>Not Started</vt:lpwstr>
  </property>
  <property fmtid="{D5CDD505-2E9C-101B-9397-08002B2CF9AE}" pid="5" name="GSEDS_HWMT_d46a6755">
    <vt:lpwstr>f2442aa5_mFV3xj85Iyk0N8pOkXv9qZh8z9A=_8QYrr15fJDIrPdhJlXf/s/eTgJwVCbCVuVIuQlPOjVuShgui+rzYpQnxDesg8qPbVS+o7o8Timn5FnTeOeVmuQtamvSL_8dfcd18f</vt:lpwstr>
  </property>
  <property fmtid="{D5CDD505-2E9C-101B-9397-08002B2CF9AE}" pid="6" name="GSEDS_WMEXP_d46a6755">
    <vt:lpwstr>d46a6755_5b6b1748_aeb7355e</vt:lpwstr>
  </property>
</Properties>
</file>