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55" r:id="rId2"/>
    <p:sldMasterId id="2147483661" r:id="rId3"/>
    <p:sldMasterId id="2147483666" r:id="rId4"/>
    <p:sldMasterId id="2147483673" r:id="rId5"/>
  </p:sldMasterIdLst>
  <p:notesMasterIdLst>
    <p:notesMasterId r:id="rId28"/>
  </p:notesMasterIdLst>
  <p:sldIdLst>
    <p:sldId id="256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0" r:id="rId27"/>
  </p:sldIdLst>
  <p:sldSz cx="9144000" cy="5143500" type="screen16x9"/>
  <p:notesSz cx="6858000" cy="9144000"/>
  <p:embeddedFontLst>
    <p:embeddedFont>
      <p:font typeface="Proxima Nova" panose="020B060402020202020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9" roundtripDataSignature="AMtx7mjhIXa2poIYsNJ2vxI5LeypHO0IX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 C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6A18988-7855-487D-A2DD-C0091AD8D695}">
  <a:tblStyle styleId="{D6A18988-7855-487D-A2DD-C0091AD8D69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022" autoAdjust="0"/>
  </p:normalViewPr>
  <p:slideViewPr>
    <p:cSldViewPr snapToGrid="0">
      <p:cViewPr varScale="1">
        <p:scale>
          <a:sx n="69" d="100"/>
          <a:sy n="69" d="100"/>
        </p:scale>
        <p:origin x="1776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font" Target="fonts/font6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customschemas.google.com/relationships/presentationmetadata" Target="meta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>
                <a:solidFill>
                  <a:schemeClr val="lt1"/>
                </a:solidFill>
              </a:rPr>
              <a:t>©All rights reserved. Please obtain permission for the use of any ONVIF artwork. Any ONVIF artwork must be credited to ONVIF.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19" name="Google Shape;21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39" name="Google Shape;23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254" name="Google Shape;25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60" name="Google Shape;26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68" name="Google Shape;26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6" name="Google Shape;27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83" name="Google Shape;28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1800" dirty="0">
                <a:latin typeface="Arial"/>
                <a:ea typeface="Arial"/>
                <a:cs typeface="Arial"/>
                <a:sym typeface="Arial"/>
              </a:rPr>
              <a:t> 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9" name="Google Shape;289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25E"/>
              </a:buClr>
              <a:buSzPts val="1200"/>
              <a:buFont typeface="Proxima Nova"/>
              <a:buNone/>
            </a:pPr>
            <a:r>
              <a:rPr lang="sv-SE" b="0" i="0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sv-SE" b="1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200" b="0" i="0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1800" dirty="0">
                <a:latin typeface="Arial"/>
                <a:ea typeface="Arial"/>
                <a:cs typeface="Arial"/>
                <a:sym typeface="Arial"/>
              </a:rPr>
              <a:t> 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4" name="Google Shape;30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3" name="Google Shape;313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b="0" i="0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dirty="0"/>
          </a:p>
        </p:txBody>
      </p:sp>
      <p:sp>
        <p:nvSpPr>
          <p:cNvPr id="322" name="Google Shape;32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27" name="Google Shape;3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MICHAEL </a:t>
            </a:r>
            <a:r>
              <a:rPr lang="sv-SE"/>
              <a:t>Another example, TLS will enable encrypting all configuration and setup traffic as well for all profiles. (HTTPS, etc)</a:t>
            </a:r>
            <a:endParaRPr/>
          </a:p>
        </p:txBody>
      </p:sp>
      <p:sp>
        <p:nvSpPr>
          <p:cNvPr id="341" name="Google Shape;34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c0510a12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g2c0510a12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4" name="Google Shape;354;g2c0510a122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6c21fa21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b="1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9" name="Google Shape;359;g26c21fa21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b="1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4" name="Google Shape;37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c7b8ffeda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g2c7b8ffeda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b="1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3" name="Google Shape;403;g2c7b8ffeda6_0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b="0" i="0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sv-SE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sv-SE" b="1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endParaRPr dirty="0"/>
          </a:p>
        </p:txBody>
      </p:sp>
      <p:sp>
        <p:nvSpPr>
          <p:cNvPr id="410" name="Google Shape;410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sv-SE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sv-SE" b="1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endParaRPr dirty="0"/>
          </a:p>
        </p:txBody>
      </p:sp>
      <p:sp>
        <p:nvSpPr>
          <p:cNvPr id="415" name="Google Shape;4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c0510a122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sv-SE" dirty="0">
                <a:solidFill>
                  <a:srgbClr val="4B525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b="1" dirty="0">
              <a:solidFill>
                <a:srgbClr val="4B525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4" name="Google Shape;424;g2c0510a122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48" name="Google Shape;44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6"/>
          <p:cNvSpPr/>
          <p:nvPr/>
        </p:nvSpPr>
        <p:spPr>
          <a:xfrm>
            <a:off x="0" y="0"/>
            <a:ext cx="9144000" cy="734277"/>
          </a:xfrm>
          <a:prstGeom prst="rect">
            <a:avLst/>
          </a:prstGeom>
          <a:solidFill>
            <a:schemeClr val="lt1">
              <a:alpha val="8313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6"/>
          <p:cNvSpPr txBox="1">
            <a:spLocks noGrp="1"/>
          </p:cNvSpPr>
          <p:nvPr>
            <p:ph type="body" idx="1"/>
          </p:nvPr>
        </p:nvSpPr>
        <p:spPr>
          <a:xfrm>
            <a:off x="0" y="734277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731500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" name="Google Shape;1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168" y="218215"/>
            <a:ext cx="2786290" cy="29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side Slide Body Copy">
  <p:cSld name="1_Inside Slide Body Copy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body" idx="1"/>
          </p:nvPr>
        </p:nvSpPr>
        <p:spPr>
          <a:xfrm>
            <a:off x="719969" y="1149063"/>
            <a:ext cx="778352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7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7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9" name="Google Shape;19;p27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Google Shape;20;p27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5908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4"/>
          <p:cNvSpPr/>
          <p:nvPr/>
        </p:nvSpPr>
        <p:spPr>
          <a:xfrm>
            <a:off x="0" y="3210560"/>
            <a:ext cx="9144000" cy="1731553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4"/>
          <p:cNvSpPr txBox="1"/>
          <p:nvPr/>
        </p:nvSpPr>
        <p:spPr>
          <a:xfrm>
            <a:off x="2037375" y="4000671"/>
            <a:ext cx="5069251" cy="29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more information, visit </a:t>
            </a:r>
            <a:r>
              <a:rPr lang="sv-SE" sz="1800" b="1" i="0" u="none" strike="noStrike" cap="none">
                <a:solidFill>
                  <a:srgbClr val="213081"/>
                </a:solidFill>
                <a:latin typeface="Arial"/>
                <a:ea typeface="Arial"/>
                <a:cs typeface="Arial"/>
                <a:sym typeface="Arial"/>
              </a:rPr>
              <a:t>www.onvif.org</a:t>
            </a:r>
            <a:endParaRPr sz="16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4"/>
          <p:cNvSpPr txBox="1"/>
          <p:nvPr/>
        </p:nvSpPr>
        <p:spPr>
          <a:xfrm>
            <a:off x="2472631" y="3373050"/>
            <a:ext cx="4198739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sv-SE" sz="4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44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4"/>
          <p:cNvSpPr txBox="1"/>
          <p:nvPr/>
        </p:nvSpPr>
        <p:spPr>
          <a:xfrm>
            <a:off x="2135948" y="4280191"/>
            <a:ext cx="4872104" cy="29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sv-SE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 us at </a:t>
            </a:r>
            <a:r>
              <a:rPr lang="sv-SE" sz="1400" b="1" i="0" u="none" strike="noStrike" cap="none">
                <a:solidFill>
                  <a:srgbClr val="213081"/>
                </a:solidFill>
                <a:latin typeface="Arial"/>
                <a:ea typeface="Arial"/>
                <a:cs typeface="Arial"/>
                <a:sym typeface="Arial"/>
              </a:rPr>
              <a:t>https://help.onvif.org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Slide Body Copy">
  <p:cSld name="Inside Slide Body Copy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719970" y="1149063"/>
            <a:ext cx="4555022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3"/>
          <p:cNvSpPr>
            <a:spLocks noGrp="1"/>
          </p:cNvSpPr>
          <p:nvPr>
            <p:ph type="pic" idx="2"/>
          </p:nvPr>
        </p:nvSpPr>
        <p:spPr>
          <a:xfrm>
            <a:off x="5404175" y="1149062"/>
            <a:ext cx="3100063" cy="1629763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43"/>
          <p:cNvSpPr>
            <a:spLocks noGrp="1"/>
          </p:cNvSpPr>
          <p:nvPr>
            <p:ph type="pic" idx="3"/>
          </p:nvPr>
        </p:nvSpPr>
        <p:spPr>
          <a:xfrm>
            <a:off x="5404175" y="2885704"/>
            <a:ext cx="3100063" cy="1657831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43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4" name="Google Shape;34;p43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4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ic / Bullet List Inside Slide">
  <p:cSld name="Topic / Bullet List Inside Slide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4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body" idx="1"/>
          </p:nvPr>
        </p:nvSpPr>
        <p:spPr>
          <a:xfrm>
            <a:off x="2661435" y="1081503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44"/>
          <p:cNvSpPr txBox="1"/>
          <p:nvPr/>
        </p:nvSpPr>
        <p:spPr>
          <a:xfrm>
            <a:off x="6713781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4"/>
          <p:cNvSpPr txBox="1">
            <a:spLocks noGrp="1"/>
          </p:cNvSpPr>
          <p:nvPr>
            <p:ph type="body" idx="2"/>
          </p:nvPr>
        </p:nvSpPr>
        <p:spPr>
          <a:xfrm>
            <a:off x="1" y="1878185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body" idx="3"/>
          </p:nvPr>
        </p:nvSpPr>
        <p:spPr>
          <a:xfrm>
            <a:off x="2661434" y="1875171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body" idx="4"/>
          </p:nvPr>
        </p:nvSpPr>
        <p:spPr>
          <a:xfrm>
            <a:off x="2662191" y="2667324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5"/>
          </p:nvPr>
        </p:nvSpPr>
        <p:spPr>
          <a:xfrm>
            <a:off x="2661434" y="3468254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21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45" name="Google Shape;45;p44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44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44"/>
          <p:cNvSpPr txBox="1">
            <a:spLocks noGrp="1"/>
          </p:cNvSpPr>
          <p:nvPr>
            <p:ph type="body" idx="6"/>
          </p:nvPr>
        </p:nvSpPr>
        <p:spPr>
          <a:xfrm>
            <a:off x="0" y="1086537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body" idx="7"/>
          </p:nvPr>
        </p:nvSpPr>
        <p:spPr>
          <a:xfrm>
            <a:off x="1" y="2662940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44"/>
          <p:cNvSpPr txBox="1">
            <a:spLocks noGrp="1"/>
          </p:cNvSpPr>
          <p:nvPr>
            <p:ph type="body" idx="8"/>
          </p:nvPr>
        </p:nvSpPr>
        <p:spPr>
          <a:xfrm>
            <a:off x="1" y="3463608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44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1" name="Google Shape;51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">
  <p:cSld name="6_Blank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5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45"/>
          <p:cNvSpPr txBox="1"/>
          <p:nvPr/>
        </p:nvSpPr>
        <p:spPr>
          <a:xfrm>
            <a:off x="6713781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" name="Google Shape;55;p45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6" name="Google Shape;56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">
  <p:cSld name="6_Blank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29"/>
          <p:cNvSpPr txBox="1"/>
          <p:nvPr/>
        </p:nvSpPr>
        <p:spPr>
          <a:xfrm>
            <a:off x="6713781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" name="Google Shape;62;p29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4" name="Google Shape;6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side Slide Body Copy">
  <p:cSld name="1_Inside Slide Body Copy"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body" idx="1"/>
          </p:nvPr>
        </p:nvSpPr>
        <p:spPr>
          <a:xfrm>
            <a:off x="719969" y="1149063"/>
            <a:ext cx="778352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32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2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69" name="Google Shape;69;p32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" name="Google Shape;70;p32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2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2" name="Google Shape;72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Slide Body Copy">
  <p:cSld name="Inside Slide Body Copy"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>
            <a:off x="719970" y="1149063"/>
            <a:ext cx="4555022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33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3"/>
          <p:cNvSpPr>
            <a:spLocks noGrp="1"/>
          </p:cNvSpPr>
          <p:nvPr>
            <p:ph type="pic" idx="2"/>
          </p:nvPr>
        </p:nvSpPr>
        <p:spPr>
          <a:xfrm>
            <a:off x="5404175" y="1149062"/>
            <a:ext cx="3100063" cy="1629763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33"/>
          <p:cNvSpPr>
            <a:spLocks noGrp="1"/>
          </p:cNvSpPr>
          <p:nvPr>
            <p:ph type="pic" idx="3"/>
          </p:nvPr>
        </p:nvSpPr>
        <p:spPr>
          <a:xfrm>
            <a:off x="5404175" y="2885704"/>
            <a:ext cx="3100063" cy="1657831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33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79" name="Google Shape;79;p33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0" name="Google Shape;80;p3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3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2" name="Google Shape;82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41"/>
          <p:cNvSpPr/>
          <p:nvPr/>
        </p:nvSpPr>
        <p:spPr>
          <a:xfrm>
            <a:off x="0" y="0"/>
            <a:ext cx="9144000" cy="734277"/>
          </a:xfrm>
          <a:prstGeom prst="rect">
            <a:avLst/>
          </a:prstGeom>
          <a:solidFill>
            <a:schemeClr val="lt1">
              <a:alpha val="8313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969" y="169230"/>
            <a:ext cx="3319236" cy="37091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1"/>
          <p:cNvSpPr txBox="1">
            <a:spLocks noGrp="1"/>
          </p:cNvSpPr>
          <p:nvPr>
            <p:ph type="body" idx="1"/>
          </p:nvPr>
        </p:nvSpPr>
        <p:spPr>
          <a:xfrm>
            <a:off x="0" y="734277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731500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side Slide Body Copy">
  <p:cSld name="1_Inside Slide Body Copy"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1"/>
          <p:cNvSpPr txBox="1">
            <a:spLocks noGrp="1"/>
          </p:cNvSpPr>
          <p:nvPr>
            <p:ph type="body" idx="1"/>
          </p:nvPr>
        </p:nvSpPr>
        <p:spPr>
          <a:xfrm>
            <a:off x="719969" y="1149063"/>
            <a:ext cx="778352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31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1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95" name="Google Shape;95;p31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" name="Google Shape;96;p31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1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8" name="Google Shape;9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Slide Body Copy">
  <p:cSld name="Inside Slide Body Copy"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8"/>
          <p:cNvSpPr txBox="1">
            <a:spLocks noGrp="1"/>
          </p:cNvSpPr>
          <p:nvPr>
            <p:ph type="body" idx="1"/>
          </p:nvPr>
        </p:nvSpPr>
        <p:spPr>
          <a:xfrm>
            <a:off x="719970" y="1149063"/>
            <a:ext cx="4555022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38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8"/>
          <p:cNvSpPr>
            <a:spLocks noGrp="1"/>
          </p:cNvSpPr>
          <p:nvPr>
            <p:ph type="pic" idx="2"/>
          </p:nvPr>
        </p:nvSpPr>
        <p:spPr>
          <a:xfrm>
            <a:off x="5404175" y="1149062"/>
            <a:ext cx="3100063" cy="1629763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38"/>
          <p:cNvSpPr>
            <a:spLocks noGrp="1"/>
          </p:cNvSpPr>
          <p:nvPr>
            <p:ph type="pic" idx="3"/>
          </p:nvPr>
        </p:nvSpPr>
        <p:spPr>
          <a:xfrm>
            <a:off x="5404175" y="2885704"/>
            <a:ext cx="3100063" cy="1657831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38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05" name="Google Shape;105;p38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" name="Google Shape;106;p38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8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5908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9"/>
          <p:cNvSpPr/>
          <p:nvPr/>
        </p:nvSpPr>
        <p:spPr>
          <a:xfrm>
            <a:off x="0" y="3210560"/>
            <a:ext cx="9144000" cy="1731553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9"/>
          <p:cNvSpPr txBox="1"/>
          <p:nvPr/>
        </p:nvSpPr>
        <p:spPr>
          <a:xfrm>
            <a:off x="2844721" y="4402286"/>
            <a:ext cx="34545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 rights reserved. ONVIF is a trademark of Onvif, Inc.</a:t>
            </a:r>
            <a:br>
              <a:rPr lang="sv-SE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5576" y="4375262"/>
            <a:ext cx="305707" cy="32238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9"/>
          <p:cNvSpPr txBox="1"/>
          <p:nvPr/>
        </p:nvSpPr>
        <p:spPr>
          <a:xfrm>
            <a:off x="4971234" y="4053127"/>
            <a:ext cx="2479987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81"/>
              </a:buClr>
              <a:buSzPts val="1800"/>
              <a:buFont typeface="Arial"/>
              <a:buNone/>
            </a:pPr>
            <a:r>
              <a:rPr lang="sv-SE" sz="1800" b="1" i="0" u="none" strike="noStrike" cap="none">
                <a:solidFill>
                  <a:srgbClr val="213081"/>
                </a:solidFill>
                <a:latin typeface="Arial"/>
                <a:ea typeface="Arial"/>
                <a:cs typeface="Arial"/>
                <a:sym typeface="Arial"/>
              </a:rPr>
              <a:t>www.onvif.org</a:t>
            </a:r>
            <a:endParaRPr sz="16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9"/>
          <p:cNvSpPr txBox="1"/>
          <p:nvPr/>
        </p:nvSpPr>
        <p:spPr>
          <a:xfrm>
            <a:off x="2269618" y="4114012"/>
            <a:ext cx="2992833" cy="29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more information visit</a:t>
            </a:r>
            <a:endParaRPr sz="16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9"/>
          <p:cNvSpPr txBox="1"/>
          <p:nvPr/>
        </p:nvSpPr>
        <p:spPr>
          <a:xfrm>
            <a:off x="2472631" y="3502590"/>
            <a:ext cx="4198739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sv-SE" sz="4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44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Slide Body Copy">
  <p:cSld name="Inside Slide Body Copy"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6"/>
          <p:cNvSpPr txBox="1">
            <a:spLocks noGrp="1"/>
          </p:cNvSpPr>
          <p:nvPr>
            <p:ph type="body" idx="1"/>
          </p:nvPr>
        </p:nvSpPr>
        <p:spPr>
          <a:xfrm>
            <a:off x="719971" y="1149064"/>
            <a:ext cx="4555022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36"/>
          <p:cNvSpPr txBox="1"/>
          <p:nvPr/>
        </p:nvSpPr>
        <p:spPr>
          <a:xfrm>
            <a:off x="8503499" y="4750268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6"/>
          <p:cNvSpPr>
            <a:spLocks noGrp="1"/>
          </p:cNvSpPr>
          <p:nvPr>
            <p:ph type="pic" idx="2"/>
          </p:nvPr>
        </p:nvSpPr>
        <p:spPr>
          <a:xfrm>
            <a:off x="5404176" y="1149063"/>
            <a:ext cx="3100063" cy="1629763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36"/>
          <p:cNvSpPr>
            <a:spLocks noGrp="1"/>
          </p:cNvSpPr>
          <p:nvPr>
            <p:ph type="pic" idx="3"/>
          </p:nvPr>
        </p:nvSpPr>
        <p:spPr>
          <a:xfrm>
            <a:off x="5404176" y="2885705"/>
            <a:ext cx="3100063" cy="1657831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36"/>
          <p:cNvSpPr txBox="1">
            <a:spLocks noGrp="1"/>
          </p:cNvSpPr>
          <p:nvPr>
            <p:ph type="title"/>
          </p:nvPr>
        </p:nvSpPr>
        <p:spPr>
          <a:xfrm>
            <a:off x="719970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25" name="Google Shape;125;p36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6" name="Google Shape;126;p36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7"/>
          <p:cNvSpPr/>
          <p:nvPr/>
        </p:nvSpPr>
        <p:spPr>
          <a:xfrm>
            <a:off x="0" y="1"/>
            <a:ext cx="9144000" cy="734277"/>
          </a:xfrm>
          <a:prstGeom prst="rect">
            <a:avLst/>
          </a:prstGeom>
          <a:solidFill>
            <a:schemeClr val="lt1">
              <a:alpha val="8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7"/>
          <p:cNvSpPr txBox="1">
            <a:spLocks noGrp="1"/>
          </p:cNvSpPr>
          <p:nvPr>
            <p:ph type="body" idx="1"/>
          </p:nvPr>
        </p:nvSpPr>
        <p:spPr>
          <a:xfrm>
            <a:off x="0" y="734277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803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731500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2" name="Google Shape;1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168" y="218216"/>
            <a:ext cx="2786290" cy="29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side Slide Body Copy">
  <p:cSld name="1_Inside Slide Body Copy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8"/>
          <p:cNvSpPr txBox="1">
            <a:spLocks noGrp="1"/>
          </p:cNvSpPr>
          <p:nvPr>
            <p:ph type="body" idx="1"/>
          </p:nvPr>
        </p:nvSpPr>
        <p:spPr>
          <a:xfrm>
            <a:off x="719970" y="1149064"/>
            <a:ext cx="778352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48"/>
          <p:cNvSpPr txBox="1"/>
          <p:nvPr/>
        </p:nvSpPr>
        <p:spPr>
          <a:xfrm>
            <a:off x="8503499" y="4750268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8"/>
          <p:cNvSpPr txBox="1">
            <a:spLocks noGrp="1"/>
          </p:cNvSpPr>
          <p:nvPr>
            <p:ph type="title"/>
          </p:nvPr>
        </p:nvSpPr>
        <p:spPr>
          <a:xfrm>
            <a:off x="719970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37" name="Google Shape;137;p48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p48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ic / Bullet List Inside Slide">
  <p:cSld name="Topic / Bullet List Inside Slide"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9"/>
          <p:cNvSpPr txBox="1">
            <a:spLocks noGrp="1"/>
          </p:cNvSpPr>
          <p:nvPr>
            <p:ph type="title"/>
          </p:nvPr>
        </p:nvSpPr>
        <p:spPr>
          <a:xfrm>
            <a:off x="719970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2" name="Google Shape;142;p49"/>
          <p:cNvSpPr txBox="1">
            <a:spLocks noGrp="1"/>
          </p:cNvSpPr>
          <p:nvPr>
            <p:ph type="body" idx="1"/>
          </p:nvPr>
        </p:nvSpPr>
        <p:spPr>
          <a:xfrm>
            <a:off x="2661435" y="1081503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49"/>
          <p:cNvSpPr txBox="1"/>
          <p:nvPr/>
        </p:nvSpPr>
        <p:spPr>
          <a:xfrm>
            <a:off x="6713781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9"/>
          <p:cNvSpPr txBox="1">
            <a:spLocks noGrp="1"/>
          </p:cNvSpPr>
          <p:nvPr>
            <p:ph type="body" idx="2"/>
          </p:nvPr>
        </p:nvSpPr>
        <p:spPr>
          <a:xfrm>
            <a:off x="1" y="1878186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49"/>
          <p:cNvSpPr txBox="1">
            <a:spLocks noGrp="1"/>
          </p:cNvSpPr>
          <p:nvPr>
            <p:ph type="body" idx="3"/>
          </p:nvPr>
        </p:nvSpPr>
        <p:spPr>
          <a:xfrm>
            <a:off x="2661435" y="1875171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75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p49"/>
          <p:cNvSpPr txBox="1">
            <a:spLocks noGrp="1"/>
          </p:cNvSpPr>
          <p:nvPr>
            <p:ph type="body" idx="4"/>
          </p:nvPr>
        </p:nvSpPr>
        <p:spPr>
          <a:xfrm>
            <a:off x="2662191" y="2667324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2100" algn="l" rtl="0">
              <a:spcBef>
                <a:spcPts val="2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Google Shape;147;p49"/>
          <p:cNvSpPr txBox="1">
            <a:spLocks noGrp="1"/>
          </p:cNvSpPr>
          <p:nvPr>
            <p:ph type="body" idx="5"/>
          </p:nvPr>
        </p:nvSpPr>
        <p:spPr>
          <a:xfrm>
            <a:off x="2661435" y="3468255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spcBef>
                <a:spcPts val="28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21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48" name="Google Shape;148;p49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9" name="Google Shape;149;p49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9"/>
          <p:cNvSpPr txBox="1">
            <a:spLocks noGrp="1"/>
          </p:cNvSpPr>
          <p:nvPr>
            <p:ph type="body" idx="6"/>
          </p:nvPr>
        </p:nvSpPr>
        <p:spPr>
          <a:xfrm>
            <a:off x="1" y="1086537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Google Shape;151;p49"/>
          <p:cNvSpPr txBox="1">
            <a:spLocks noGrp="1"/>
          </p:cNvSpPr>
          <p:nvPr>
            <p:ph type="body" idx="7"/>
          </p:nvPr>
        </p:nvSpPr>
        <p:spPr>
          <a:xfrm>
            <a:off x="1" y="2662941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49"/>
          <p:cNvSpPr txBox="1">
            <a:spLocks noGrp="1"/>
          </p:cNvSpPr>
          <p:nvPr>
            <p:ph type="body" idx="8"/>
          </p:nvPr>
        </p:nvSpPr>
        <p:spPr>
          <a:xfrm>
            <a:off x="1" y="3463608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3" name="Google Shape;153;p49"/>
          <p:cNvSpPr txBox="1">
            <a:spLocks noGrp="1"/>
          </p:cNvSpPr>
          <p:nvPr>
            <p:ph type="ftr" idx="11"/>
          </p:nvPr>
        </p:nvSpPr>
        <p:spPr>
          <a:xfrm>
            <a:off x="5615074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4" name="Google Shape;154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">
  <p:cSld name="6_Blank"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0"/>
          <p:cNvSpPr txBox="1">
            <a:spLocks noGrp="1"/>
          </p:cNvSpPr>
          <p:nvPr>
            <p:ph type="body" idx="1"/>
          </p:nvPr>
        </p:nvSpPr>
        <p:spPr>
          <a:xfrm>
            <a:off x="0" y="1654350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803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50"/>
          <p:cNvSpPr txBox="1"/>
          <p:nvPr/>
        </p:nvSpPr>
        <p:spPr>
          <a:xfrm>
            <a:off x="6713781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50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9" name="Google Shape;159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5908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1"/>
          <p:cNvSpPr/>
          <p:nvPr/>
        </p:nvSpPr>
        <p:spPr>
          <a:xfrm>
            <a:off x="0" y="3210561"/>
            <a:ext cx="9144000" cy="1731553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1"/>
          <p:cNvSpPr txBox="1"/>
          <p:nvPr/>
        </p:nvSpPr>
        <p:spPr>
          <a:xfrm>
            <a:off x="2844722" y="4661366"/>
            <a:ext cx="34545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©All rights reserved. ONVIF is a trademark of ONVIF, Inc.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51"/>
          <p:cNvSpPr txBox="1"/>
          <p:nvPr/>
        </p:nvSpPr>
        <p:spPr>
          <a:xfrm>
            <a:off x="2037376" y="4000672"/>
            <a:ext cx="5069251" cy="29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more information, visit </a:t>
            </a:r>
            <a:r>
              <a:rPr lang="sv-SE" sz="1800" b="1" i="0" u="none" strike="noStrike" cap="none">
                <a:solidFill>
                  <a:srgbClr val="213081"/>
                </a:solidFill>
                <a:latin typeface="Arial"/>
                <a:ea typeface="Arial"/>
                <a:cs typeface="Arial"/>
                <a:sym typeface="Arial"/>
              </a:rPr>
              <a:t>www.onvif.org</a:t>
            </a:r>
            <a:endParaRPr sz="16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51"/>
          <p:cNvSpPr txBox="1"/>
          <p:nvPr/>
        </p:nvSpPr>
        <p:spPr>
          <a:xfrm>
            <a:off x="2472632" y="3373051"/>
            <a:ext cx="4198739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sv-SE" sz="4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44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1"/>
          <p:cNvSpPr txBox="1"/>
          <p:nvPr/>
        </p:nvSpPr>
        <p:spPr>
          <a:xfrm>
            <a:off x="2135949" y="4280192"/>
            <a:ext cx="4872104" cy="29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sv-SE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 us at </a:t>
            </a:r>
            <a:r>
              <a:rPr lang="sv-SE" sz="1400" b="1" i="0" u="none" strike="noStrike" cap="none">
                <a:solidFill>
                  <a:srgbClr val="213081"/>
                </a:solidFill>
                <a:latin typeface="Arial"/>
                <a:ea typeface="Arial"/>
                <a:cs typeface="Arial"/>
                <a:sym typeface="Arial"/>
              </a:rPr>
              <a:t>https://help.onvif.org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side Slide Body Copy">
  <p:cSld name="1_Inside Slide Body Copy"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6"/>
          <p:cNvSpPr txBox="1">
            <a:spLocks noGrp="1"/>
          </p:cNvSpPr>
          <p:nvPr>
            <p:ph type="body" idx="1"/>
          </p:nvPr>
        </p:nvSpPr>
        <p:spPr>
          <a:xfrm>
            <a:off x="719969" y="1149063"/>
            <a:ext cx="778352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p46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6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72" name="Google Shape;172;p46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p46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2"/>
          <p:cNvSpPr/>
          <p:nvPr/>
        </p:nvSpPr>
        <p:spPr>
          <a:xfrm>
            <a:off x="0" y="0"/>
            <a:ext cx="9144000" cy="734277"/>
          </a:xfrm>
          <a:prstGeom prst="rect">
            <a:avLst/>
          </a:prstGeom>
          <a:solidFill>
            <a:schemeClr val="lt1">
              <a:alpha val="8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2"/>
          <p:cNvSpPr txBox="1">
            <a:spLocks noGrp="1"/>
          </p:cNvSpPr>
          <p:nvPr>
            <p:ph type="body" idx="1"/>
          </p:nvPr>
        </p:nvSpPr>
        <p:spPr>
          <a:xfrm>
            <a:off x="0" y="734277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803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731500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79" name="Google Shape;179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168" y="218215"/>
            <a:ext cx="2786290" cy="29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Slide Body Copy">
  <p:cSld name="Inside Slide Body Copy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>
            <a:spLocks noGrp="1"/>
          </p:cNvSpPr>
          <p:nvPr>
            <p:ph type="body" idx="1"/>
          </p:nvPr>
        </p:nvSpPr>
        <p:spPr>
          <a:xfrm>
            <a:off x="719970" y="1149063"/>
            <a:ext cx="4555022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53"/>
          <p:cNvSpPr txBox="1"/>
          <p:nvPr/>
        </p:nvSpPr>
        <p:spPr>
          <a:xfrm>
            <a:off x="8503499" y="4750267"/>
            <a:ext cx="34388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53"/>
          <p:cNvSpPr>
            <a:spLocks noGrp="1"/>
          </p:cNvSpPr>
          <p:nvPr>
            <p:ph type="pic" idx="2"/>
          </p:nvPr>
        </p:nvSpPr>
        <p:spPr>
          <a:xfrm>
            <a:off x="5404175" y="1149062"/>
            <a:ext cx="3100063" cy="1629763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53"/>
          <p:cNvSpPr>
            <a:spLocks noGrp="1"/>
          </p:cNvSpPr>
          <p:nvPr>
            <p:ph type="pic" idx="3"/>
          </p:nvPr>
        </p:nvSpPr>
        <p:spPr>
          <a:xfrm>
            <a:off x="5404175" y="2885704"/>
            <a:ext cx="3100063" cy="1657831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53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86" name="Google Shape;186;p53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7" name="Google Shape;187;p5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ic / Bullet List Inside Slide">
  <p:cSld name="Topic / Bullet List Inside Slide"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4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1" name="Google Shape;191;p54"/>
          <p:cNvSpPr txBox="1">
            <a:spLocks noGrp="1"/>
          </p:cNvSpPr>
          <p:nvPr>
            <p:ph type="body" idx="1"/>
          </p:nvPr>
        </p:nvSpPr>
        <p:spPr>
          <a:xfrm>
            <a:off x="2661435" y="1081503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Google Shape;192;p54"/>
          <p:cNvSpPr txBox="1"/>
          <p:nvPr/>
        </p:nvSpPr>
        <p:spPr>
          <a:xfrm>
            <a:off x="6713781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4"/>
          <p:cNvSpPr txBox="1">
            <a:spLocks noGrp="1"/>
          </p:cNvSpPr>
          <p:nvPr>
            <p:ph type="body" idx="2"/>
          </p:nvPr>
        </p:nvSpPr>
        <p:spPr>
          <a:xfrm>
            <a:off x="1" y="1878185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Google Shape;194;p54"/>
          <p:cNvSpPr txBox="1">
            <a:spLocks noGrp="1"/>
          </p:cNvSpPr>
          <p:nvPr>
            <p:ph type="body" idx="3"/>
          </p:nvPr>
        </p:nvSpPr>
        <p:spPr>
          <a:xfrm>
            <a:off x="2661434" y="1875171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75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Google Shape;195;p54"/>
          <p:cNvSpPr txBox="1">
            <a:spLocks noGrp="1"/>
          </p:cNvSpPr>
          <p:nvPr>
            <p:ph type="body" idx="4"/>
          </p:nvPr>
        </p:nvSpPr>
        <p:spPr>
          <a:xfrm>
            <a:off x="2662191" y="2667324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spcBef>
                <a:spcPts val="4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2100" algn="l" rtl="0">
              <a:spcBef>
                <a:spcPts val="2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54"/>
          <p:cNvSpPr txBox="1">
            <a:spLocks noGrp="1"/>
          </p:cNvSpPr>
          <p:nvPr>
            <p:ph type="body" idx="5"/>
          </p:nvPr>
        </p:nvSpPr>
        <p:spPr>
          <a:xfrm>
            <a:off x="2661434" y="3468254"/>
            <a:ext cx="5842066" cy="724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spcBef>
                <a:spcPts val="28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2100" algn="l" rtl="0">
              <a:spcBef>
                <a:spcPts val="300"/>
              </a:spcBef>
              <a:spcAft>
                <a:spcPts val="0"/>
              </a:spcAft>
              <a:buClr>
                <a:srgbClr val="5A5A5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97" name="Google Shape;197;p54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8" name="Google Shape;198;p54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54"/>
          <p:cNvSpPr txBox="1">
            <a:spLocks noGrp="1"/>
          </p:cNvSpPr>
          <p:nvPr>
            <p:ph type="body" idx="6"/>
          </p:nvPr>
        </p:nvSpPr>
        <p:spPr>
          <a:xfrm>
            <a:off x="0" y="1086537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" name="Google Shape;200;p54"/>
          <p:cNvSpPr txBox="1">
            <a:spLocks noGrp="1"/>
          </p:cNvSpPr>
          <p:nvPr>
            <p:ph type="body" idx="7"/>
          </p:nvPr>
        </p:nvSpPr>
        <p:spPr>
          <a:xfrm>
            <a:off x="1" y="2662940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" name="Google Shape;201;p54"/>
          <p:cNvSpPr txBox="1">
            <a:spLocks noGrp="1"/>
          </p:cNvSpPr>
          <p:nvPr>
            <p:ph type="body" idx="8"/>
          </p:nvPr>
        </p:nvSpPr>
        <p:spPr>
          <a:xfrm>
            <a:off x="1" y="3463608"/>
            <a:ext cx="2661434" cy="724444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2" name="Google Shape;202;p54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3" name="Google Shape;203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">
  <p:cSld name="6_Blank"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5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803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6" name="Google Shape;206;p55"/>
          <p:cNvSpPr txBox="1"/>
          <p:nvPr/>
        </p:nvSpPr>
        <p:spPr>
          <a:xfrm>
            <a:off x="6713781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7" name="Google Shape;207;p55"/>
          <p:cNvCxnSpPr/>
          <p:nvPr/>
        </p:nvCxnSpPr>
        <p:spPr>
          <a:xfrm>
            <a:off x="719969" y="4644571"/>
            <a:ext cx="77835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8" name="Google Shape;208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969" y="4795990"/>
            <a:ext cx="2024289" cy="2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bg>
      <p:bgPr>
        <a:solidFill>
          <a:schemeClr val="l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5908"/>
            <a:ext cx="9144000" cy="516940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56"/>
          <p:cNvSpPr/>
          <p:nvPr/>
        </p:nvSpPr>
        <p:spPr>
          <a:xfrm>
            <a:off x="0" y="3210560"/>
            <a:ext cx="9144000" cy="1731553"/>
          </a:xfrm>
          <a:prstGeom prst="rect">
            <a:avLst/>
          </a:prstGeom>
          <a:gradFill>
            <a:gsLst>
              <a:gs pos="0">
                <a:srgbClr val="213081"/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6"/>
          <p:cNvSpPr txBox="1"/>
          <p:nvPr/>
        </p:nvSpPr>
        <p:spPr>
          <a:xfrm>
            <a:off x="2844721" y="4661366"/>
            <a:ext cx="34545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©All rights reserved. ONVIF is a trademark of ONVIF, Inc.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56"/>
          <p:cNvSpPr txBox="1"/>
          <p:nvPr/>
        </p:nvSpPr>
        <p:spPr>
          <a:xfrm>
            <a:off x="2037375" y="4000671"/>
            <a:ext cx="5069251" cy="29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more information, visit </a:t>
            </a:r>
            <a:r>
              <a:rPr lang="sv-SE" sz="1800" b="1" i="0" u="none" strike="noStrike" cap="none">
                <a:solidFill>
                  <a:srgbClr val="213081"/>
                </a:solidFill>
                <a:latin typeface="Arial"/>
                <a:ea typeface="Arial"/>
                <a:cs typeface="Arial"/>
                <a:sym typeface="Arial"/>
              </a:rPr>
              <a:t>www.onvif.org</a:t>
            </a:r>
            <a:endParaRPr sz="16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56"/>
          <p:cNvSpPr txBox="1"/>
          <p:nvPr/>
        </p:nvSpPr>
        <p:spPr>
          <a:xfrm>
            <a:off x="2472631" y="3373050"/>
            <a:ext cx="4198739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sv-SE" sz="4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4400" b="1" i="0" u="none" strike="noStrike" cap="none">
              <a:solidFill>
                <a:srgbClr val="2130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6"/>
          <p:cNvSpPr txBox="1"/>
          <p:nvPr/>
        </p:nvSpPr>
        <p:spPr>
          <a:xfrm>
            <a:off x="2135948" y="4280191"/>
            <a:ext cx="4872104" cy="29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sv-SE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 us at </a:t>
            </a:r>
            <a:r>
              <a:rPr lang="sv-SE" sz="1400" b="1" i="0" u="none" strike="noStrike" cap="none">
                <a:solidFill>
                  <a:srgbClr val="213081"/>
                </a:solidFill>
                <a:latin typeface="Arial"/>
                <a:ea typeface="Arial"/>
                <a:cs typeface="Arial"/>
                <a:sym typeface="Arial"/>
              </a:rPr>
              <a:t>https://help.onvif.org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8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0"/>
          <p:cNvSpPr txBox="1">
            <a:spLocks noGrp="1"/>
          </p:cNvSpPr>
          <p:nvPr>
            <p:ph type="ftr" idx="11"/>
          </p:nvPr>
        </p:nvSpPr>
        <p:spPr>
          <a:xfrm>
            <a:off x="5615074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vif.org/profiles/conformanc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vif.org/conformant-product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"/>
          <p:cNvSpPr txBox="1">
            <a:spLocks noGrp="1"/>
          </p:cNvSpPr>
          <p:nvPr>
            <p:ph type="body" idx="1"/>
          </p:nvPr>
        </p:nvSpPr>
        <p:spPr>
          <a:xfrm>
            <a:off x="0" y="734277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731500" tIns="45700" rIns="91425" bIns="45700" anchor="ctr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sv-SE" sz="1000"/>
              <a:t>April 2024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v-SE" sz="2000"/>
              <a:t>ONVIF Add-on Concept &amp; TLS Configuration Add-on Explained</a:t>
            </a:r>
            <a:endParaRPr sz="1100"/>
          </a:p>
        </p:txBody>
      </p:sp>
      <p:sp>
        <p:nvSpPr>
          <p:cNvPr id="222" name="Google Shape;222;p3"/>
          <p:cNvSpPr txBox="1"/>
          <p:nvPr/>
        </p:nvSpPr>
        <p:spPr>
          <a:xfrm>
            <a:off x="6629233" y="4761978"/>
            <a:ext cx="236948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©All rights reserved.</a:t>
            </a:r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"/>
          <p:cNvSpPr txBox="1">
            <a:spLocks noGrp="1"/>
          </p:cNvSpPr>
          <p:nvPr>
            <p:ph type="body" idx="1"/>
          </p:nvPr>
        </p:nvSpPr>
        <p:spPr>
          <a:xfrm>
            <a:off x="719975" y="1074250"/>
            <a:ext cx="7783500" cy="3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9686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sv-SE" dirty="0">
                <a:solidFill>
                  <a:srgbClr val="5A5A59"/>
                </a:solidFill>
              </a:rPr>
              <a:t>ONVIF Add-on Concept</a:t>
            </a:r>
            <a:endParaRPr dirty="0">
              <a:solidFill>
                <a:srgbClr val="5A5A59"/>
              </a:solidFill>
            </a:endParaRPr>
          </a:p>
          <a:p>
            <a:pPr marL="457200" lvl="0" indent="-29686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sv-SE" dirty="0">
                <a:solidFill>
                  <a:srgbClr val="5A5A59"/>
                </a:solidFill>
              </a:rPr>
              <a:t>TLS Configuration Add-on</a:t>
            </a:r>
            <a:endParaRPr dirty="0">
              <a:solidFill>
                <a:srgbClr val="5A5A59"/>
              </a:solidFill>
            </a:endParaRPr>
          </a:p>
          <a:p>
            <a:pPr marL="457200" lvl="0" indent="-29686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sv-SE" dirty="0">
                <a:solidFill>
                  <a:srgbClr val="5A5A59"/>
                </a:solidFill>
              </a:rPr>
              <a:t>Use Cases &amp; Scenarios</a:t>
            </a:r>
            <a:endParaRPr dirty="0">
              <a:solidFill>
                <a:srgbClr val="5A5A59"/>
              </a:solidFill>
            </a:endParaRPr>
          </a:p>
          <a:p>
            <a:pPr marL="457200" lvl="0" indent="-29686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sv-SE" dirty="0">
                <a:solidFill>
                  <a:srgbClr val="5A5A59"/>
                </a:solidFill>
              </a:rPr>
              <a:t>Obtaining Conformance for an Add-On</a:t>
            </a:r>
            <a:endParaRPr dirty="0">
              <a:solidFill>
                <a:srgbClr val="5A5A59"/>
              </a:solidFill>
            </a:endParaRPr>
          </a:p>
          <a:p>
            <a:pPr marL="457200" lvl="0" indent="-29686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sv-SE" dirty="0">
                <a:solidFill>
                  <a:srgbClr val="5A5A59"/>
                </a:solidFill>
              </a:rPr>
              <a:t>Conclusion</a:t>
            </a:r>
            <a:endParaRPr dirty="0">
              <a:solidFill>
                <a:srgbClr val="5A5A59"/>
              </a:solidFill>
            </a:endParaRPr>
          </a:p>
          <a:p>
            <a:pPr marL="457200" lvl="0" indent="-29686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sv-SE" dirty="0">
                <a:solidFill>
                  <a:srgbClr val="5A5A59"/>
                </a:solidFill>
              </a:rPr>
              <a:t>Q&amp;A</a:t>
            </a:r>
            <a:endParaRPr dirty="0"/>
          </a:p>
          <a:p>
            <a:pPr marL="365760" lvl="1" indent="-12731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None/>
            </a:pPr>
            <a:endParaRPr dirty="0"/>
          </a:p>
          <a:p>
            <a:pPr marL="182880" marR="0" lvl="0" indent="-11144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None/>
            </a:pPr>
            <a:endParaRPr dirty="0"/>
          </a:p>
          <a:p>
            <a:pPr marL="182880" marR="0" lvl="0" indent="-11144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242" name="Google Shape;242;p5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Topics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sv-SE"/>
              <a:t>ONVIF Add-on Concept 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"/>
          <p:cNvSpPr txBox="1">
            <a:spLocks noGrp="1"/>
          </p:cNvSpPr>
          <p:nvPr>
            <p:ph type="body" idx="1"/>
          </p:nvPr>
        </p:nvSpPr>
        <p:spPr>
          <a:xfrm>
            <a:off x="719969" y="1149063"/>
            <a:ext cx="377251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marR="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</a:pPr>
            <a:r>
              <a:rPr lang="sv-SE"/>
              <a:t>One or more features that solve one use case</a:t>
            </a:r>
            <a:endParaRPr/>
          </a:p>
          <a:p>
            <a:pPr marL="365760" lvl="1" indent="-182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Char char="•"/>
            </a:pPr>
            <a:r>
              <a:rPr lang="sv-SE"/>
              <a:t>Not enough to qualify as a profile by itself</a:t>
            </a:r>
            <a:endParaRPr/>
          </a:p>
          <a:p>
            <a:pPr marL="182880" marR="0" lvl="0" indent="-182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</a:pPr>
            <a:r>
              <a:rPr lang="sv-SE"/>
              <a:t>Allows for version handling</a:t>
            </a:r>
            <a:endParaRPr/>
          </a:p>
          <a:p>
            <a:pPr marL="365760" lvl="1" indent="-182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Char char="•"/>
            </a:pPr>
            <a:r>
              <a:rPr lang="sv-SE"/>
              <a:t>Features can be added/removed if there is market justification</a:t>
            </a:r>
            <a:endParaRPr/>
          </a:p>
          <a:p>
            <a:pPr marL="182880" marR="0" lvl="0" indent="-182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</a:pPr>
            <a:r>
              <a:rPr lang="sv-SE"/>
              <a:t>Devices/clients claiming add-on conformance must:</a:t>
            </a:r>
            <a:endParaRPr/>
          </a:p>
          <a:p>
            <a:pPr marL="365760" lvl="1" indent="-182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Char char="•"/>
            </a:pPr>
            <a:r>
              <a:rPr lang="sv-SE"/>
              <a:t>Pass add-on conformance tests</a:t>
            </a:r>
            <a:endParaRPr/>
          </a:p>
          <a:p>
            <a:pPr marL="365760" lvl="1" indent="-182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A5A59"/>
              </a:buClr>
              <a:buSzPts val="1400"/>
              <a:buChar char="•"/>
            </a:pPr>
            <a:r>
              <a:rPr lang="sv-SE"/>
              <a:t>Conform to an ONVIF profile</a:t>
            </a:r>
            <a:endParaRPr/>
          </a:p>
          <a:p>
            <a:pPr marL="182880" marR="0" lvl="0" indent="-6857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None/>
            </a:pPr>
            <a:endParaRPr/>
          </a:p>
        </p:txBody>
      </p:sp>
      <p:sp>
        <p:nvSpPr>
          <p:cNvPr id="263" name="Google Shape;263;p8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ONVIF Add-on</a:t>
            </a:r>
            <a:endParaRPr/>
          </a:p>
        </p:txBody>
      </p:sp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1512" y="1361074"/>
            <a:ext cx="4060968" cy="2421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"/>
          <p:cNvSpPr txBox="1">
            <a:spLocks noGrp="1"/>
          </p:cNvSpPr>
          <p:nvPr>
            <p:ph type="body" idx="1"/>
          </p:nvPr>
        </p:nvSpPr>
        <p:spPr>
          <a:xfrm>
            <a:off x="719970" y="1149063"/>
            <a:ext cx="377251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447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200"/>
              <a:buFont typeface="Arial"/>
              <a:buChar char="•"/>
            </a:pPr>
            <a:r>
              <a:rPr lang="sv-SE"/>
              <a:t>For manufacturers</a:t>
            </a:r>
            <a:endParaRPr/>
          </a:p>
          <a:p>
            <a:pPr marL="365760" marR="0" lvl="1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</a:pPr>
            <a:r>
              <a:rPr lang="sv-SE"/>
              <a:t>Allows ONVIF profile conformant device/client to claim conformance to additional capabilities outside of profiles</a:t>
            </a:r>
            <a:endParaRPr/>
          </a:p>
          <a:p>
            <a:pPr marL="365760" marR="0" lvl="1" indent="-182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</a:pPr>
            <a:r>
              <a:rPr lang="sv-SE"/>
              <a:t>Easier and quicker to develop and release due to its limited features as compared with a profile</a:t>
            </a:r>
            <a:endParaRPr/>
          </a:p>
          <a:p>
            <a:pPr marL="182880" marR="0" lvl="0" indent="-6857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182880" marR="0" lvl="0" indent="-1447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•"/>
            </a:pPr>
            <a:r>
              <a:rPr lang="sv-SE"/>
              <a:t>For end-users and system integrators</a:t>
            </a:r>
            <a:endParaRPr/>
          </a:p>
          <a:p>
            <a:pPr marL="365760" marR="0" lvl="1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sv-SE"/>
              <a:t>Flexibility for market-specific scenarios  </a:t>
            </a:r>
            <a:endParaRPr/>
          </a:p>
          <a:p>
            <a:pPr marL="365760" marR="0" lvl="1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sv-SE"/>
              <a:t>Interoperability  </a:t>
            </a:r>
            <a:endParaRPr/>
          </a:p>
        </p:txBody>
      </p:sp>
      <p:sp>
        <p:nvSpPr>
          <p:cNvPr id="271" name="Google Shape;271;p9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Benefits of Add-on</a:t>
            </a:r>
            <a:endParaRPr/>
          </a:p>
        </p:txBody>
      </p:sp>
      <p:pic>
        <p:nvPicPr>
          <p:cNvPr id="272" name="Google Shape;27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1512" y="1361074"/>
            <a:ext cx="4060968" cy="2421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8" name="Google Shape;278;p10"/>
          <p:cNvGraphicFramePr/>
          <p:nvPr/>
        </p:nvGraphicFramePr>
        <p:xfrm>
          <a:off x="719967" y="1106932"/>
          <a:ext cx="7783550" cy="3205150"/>
        </p:xfrm>
        <a:graphic>
          <a:graphicData uri="http://schemas.openxmlformats.org/drawingml/2006/table">
            <a:tbl>
              <a:tblPr firstRow="1" firstCol="1" bandRow="1">
                <a:noFill/>
                <a:tableStyleId>{D6A18988-7855-487D-A2DD-C0091AD8D695}</a:tableStyleId>
              </a:tblPr>
              <a:tblGrid>
                <a:gridCol w="443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8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Key Differences and Similarities 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Applicable for</a:t>
                      </a:r>
                      <a:br>
                        <a:rPr lang="sv-SE" sz="1200" u="none" strike="noStrike" cap="none"/>
                      </a:br>
                      <a:r>
                        <a:rPr lang="sv-SE" sz="1200" u="none" strike="noStrike" cap="none"/>
                        <a:t>ONVIF profile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Applicable for</a:t>
                      </a:r>
                      <a:br>
                        <a:rPr lang="sv-SE" sz="1200" u="none" strike="noStrike" cap="none"/>
                      </a:br>
                      <a:r>
                        <a:rPr lang="sv-SE" sz="1200" u="none" strike="noStrike" cap="none"/>
                        <a:t>ONVIF add-on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 Comprehensive enough to allow functional product        </a:t>
                      </a:r>
                      <a:br>
                        <a:rPr lang="sv-SE" sz="1200" u="none" strike="noStrike" cap="none"/>
                      </a:br>
                      <a:r>
                        <a:rPr lang="sv-SE" sz="1200" u="none" strike="noStrike" cap="none"/>
                        <a:t> development on its own 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No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 Adaptable through version handling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No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 Covers specifications for both client and device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 Both client and device must pass conformance tests to  </a:t>
                      </a:r>
                      <a:br>
                        <a:rPr lang="sv-SE" sz="1200" u="none" strike="noStrike" cap="none"/>
                      </a:br>
                      <a:r>
                        <a:rPr lang="sv-SE" sz="1200" u="none" strike="noStrike" cap="none"/>
                        <a:t> claim conformance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4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u="none" strike="noStrike" cap="none"/>
                        <a:t> Can be proposed by any ONVIF member, but can only be </a:t>
                      </a:r>
                      <a:br>
                        <a:rPr lang="sv-SE" sz="1200" u="none" strike="noStrike" cap="none"/>
                      </a:br>
                      <a:r>
                        <a:rPr lang="sv-SE" sz="1200" u="none" strike="noStrike" cap="none"/>
                        <a:t> developed by ONVIF full and contributing members</a:t>
                      </a:r>
                      <a:endParaRPr sz="13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sv-SE" sz="1200" b="1" u="none" strike="noStrike" cap="none"/>
                        <a:t>Yes</a:t>
                      </a:r>
                      <a:endParaRPr sz="1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1175" marR="41175" marT="41175" marB="4117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9" name="Google Shape;279;p10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Profile vs. Add-on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sv-SE"/>
              <a:t>ONVIF TLS Configuration Add-on  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>
            <a:spLocks noGrp="1"/>
          </p:cNvSpPr>
          <p:nvPr>
            <p:ph type="body" idx="1"/>
          </p:nvPr>
        </p:nvSpPr>
        <p:spPr>
          <a:xfrm>
            <a:off x="719969" y="1028995"/>
            <a:ext cx="7081791" cy="56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800"/>
              <a:buNone/>
            </a:pPr>
            <a:endParaRPr/>
          </a:p>
          <a:p>
            <a:pPr marL="182880" lvl="0" indent="-68579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4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TLS Configuration Add-on </a:t>
            </a:r>
            <a:endParaRPr/>
          </a:p>
        </p:txBody>
      </p:sp>
      <p:sp>
        <p:nvSpPr>
          <p:cNvPr id="293" name="Google Shape;293;p14"/>
          <p:cNvSpPr txBox="1"/>
          <p:nvPr/>
        </p:nvSpPr>
        <p:spPr>
          <a:xfrm>
            <a:off x="719969" y="1170104"/>
            <a:ext cx="6796559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600"/>
              <a:buFont typeface="Arial"/>
              <a:buNone/>
            </a:pPr>
            <a:r>
              <a:rPr lang="sv-SE" sz="1600" b="1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For encrypted communication using Transport Layer Security</a:t>
            </a:r>
            <a:r>
              <a:rPr lang="sv-SE" sz="1600" b="0" i="0" u="none" strike="noStrike" cap="none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sv-SE" sz="1600" b="1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TLS)</a:t>
            </a:r>
            <a:endParaRPr sz="16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14"/>
          <p:cNvGrpSpPr/>
          <p:nvPr/>
        </p:nvGrpSpPr>
        <p:grpSpPr>
          <a:xfrm>
            <a:off x="1111628" y="1906377"/>
            <a:ext cx="6920742" cy="2196511"/>
            <a:chOff x="640097" y="68"/>
            <a:chExt cx="6920742" cy="2196511"/>
          </a:xfrm>
        </p:grpSpPr>
        <p:sp>
          <p:nvSpPr>
            <p:cNvPr id="295" name="Google Shape;295;p14"/>
            <p:cNvSpPr/>
            <p:nvPr/>
          </p:nvSpPr>
          <p:spPr>
            <a:xfrm>
              <a:off x="640097" y="68"/>
              <a:ext cx="2966032" cy="1883430"/>
            </a:xfrm>
            <a:prstGeom prst="roundRect">
              <a:avLst>
                <a:gd name="adj" fmla="val 10000"/>
              </a:avLst>
            </a:prstGeom>
            <a:solidFill>
              <a:srgbClr val="00AEE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969656" y="313149"/>
              <a:ext cx="2966032" cy="188343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 cap="flat" cmpd="sng">
              <a:solidFill>
                <a:srgbClr val="12608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4"/>
            <p:cNvSpPr txBox="1"/>
            <p:nvPr/>
          </p:nvSpPr>
          <p:spPr>
            <a:xfrm>
              <a:off x="1024820" y="368313"/>
              <a:ext cx="2855704" cy="17731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sv-SE" sz="1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TLS encrypts communications to make it more difficult for cyber threats such as eavesdropping and intrusions to occur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4265248" y="68"/>
              <a:ext cx="2966032" cy="1883430"/>
            </a:xfrm>
            <a:prstGeom prst="roundRect">
              <a:avLst>
                <a:gd name="adj" fmla="val 10000"/>
              </a:avLst>
            </a:prstGeom>
            <a:solidFill>
              <a:srgbClr val="00AEE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4594807" y="313149"/>
              <a:ext cx="2966032" cy="188343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 cap="flat" cmpd="sng">
              <a:solidFill>
                <a:srgbClr val="12608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4"/>
            <p:cNvSpPr txBox="1"/>
            <p:nvPr/>
          </p:nvSpPr>
          <p:spPr>
            <a:xfrm>
              <a:off x="4649971" y="368313"/>
              <a:ext cx="2855704" cy="17731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sv-SE" sz="1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First ONVIF add-on, enabling secure communications in physical security systems when using products conformant with the add-on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Why is it needed?</a:t>
            </a:r>
            <a:endParaRPr/>
          </a:p>
        </p:txBody>
      </p:sp>
      <p:pic>
        <p:nvPicPr>
          <p:cNvPr id="307" name="Google Shape;30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4319" y="142612"/>
            <a:ext cx="4449681" cy="5000887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"/>
          <p:cNvSpPr txBox="1">
            <a:spLocks noGrp="1"/>
          </p:cNvSpPr>
          <p:nvPr>
            <p:ph type="body" idx="1"/>
          </p:nvPr>
        </p:nvSpPr>
        <p:spPr>
          <a:xfrm>
            <a:off x="719969" y="1112885"/>
            <a:ext cx="3729713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800"/>
              <a:buNone/>
            </a:pPr>
            <a:endParaRPr dirty="0"/>
          </a:p>
          <a:p>
            <a:pPr marL="182880" lvl="0" indent="-182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</a:pPr>
            <a:r>
              <a:rPr lang="sv-SE" sz="1800" dirty="0">
                <a:latin typeface="Calibri"/>
                <a:ea typeface="Calibri"/>
                <a:cs typeface="Calibri"/>
                <a:sym typeface="Calibri"/>
              </a:rPr>
              <a:t>Cybersecurity is increasingly a priority for businesses </a:t>
            </a:r>
            <a:endParaRPr dirty="0"/>
          </a:p>
          <a:p>
            <a:pPr marL="182880" lvl="0" indent="-182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Char char="•"/>
            </a:pPr>
            <a:r>
              <a:rPr lang="sv-SE" sz="1800" dirty="0">
                <a:latin typeface="Calibri"/>
                <a:ea typeface="Calibri"/>
                <a:cs typeface="Calibri"/>
                <a:sym typeface="Calibri"/>
              </a:rPr>
              <a:t>Key market demand </a:t>
            </a:r>
            <a:endParaRPr dirty="0"/>
          </a:p>
          <a:p>
            <a:pPr marL="640080" lvl="1" indent="-182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sv-SE" sz="1600" dirty="0">
                <a:latin typeface="Calibri"/>
                <a:ea typeface="Calibri"/>
                <a:cs typeface="Calibri"/>
                <a:sym typeface="Calibri"/>
              </a:rPr>
              <a:t>Standardized way to secure communications between IP-based physical security products from different manufacturers</a:t>
            </a:r>
            <a:endParaRPr b="0" i="0" dirty="0">
              <a:solidFill>
                <a:srgbClr val="4B5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"/>
          <p:cNvSpPr txBox="1"/>
          <p:nvPr/>
        </p:nvSpPr>
        <p:spPr>
          <a:xfrm>
            <a:off x="545284" y="4370664"/>
            <a:ext cx="4149035" cy="4285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3"/>
          <p:cNvSpPr txBox="1">
            <a:spLocks noGrp="1"/>
          </p:cNvSpPr>
          <p:nvPr>
            <p:ph type="body" idx="1"/>
          </p:nvPr>
        </p:nvSpPr>
        <p:spPr>
          <a:xfrm>
            <a:off x="719970" y="1028995"/>
            <a:ext cx="3994643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800"/>
              <a:buNone/>
            </a:pPr>
            <a:endParaRPr/>
          </a:p>
          <a:p>
            <a:pPr marL="182880" lvl="0" indent="-7715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800"/>
              <a:buFont typeface="Arial"/>
              <a:buNone/>
            </a:pPr>
            <a:endParaRPr sz="400"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6605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400"/>
              <a:buChar char="•"/>
            </a:pPr>
            <a:r>
              <a:rPr lang="sv-SE" sz="1600"/>
              <a:t>Provides a baseline for encrypted communications between a client and device that conform with the ONVIF add-on</a:t>
            </a:r>
            <a:endParaRPr sz="1600"/>
          </a:p>
          <a:p>
            <a:pPr marL="182880" lvl="0" indent="-16605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400"/>
              <a:buChar char="•"/>
            </a:pPr>
            <a:r>
              <a:rPr lang="sv-SE" sz="1600"/>
              <a:t>Regardless of brand, a client with this add-on will be able to configure and update the TLS settings on a device with the same add-on</a:t>
            </a:r>
            <a:endParaRPr sz="1600"/>
          </a:p>
        </p:txBody>
      </p:sp>
      <p:sp>
        <p:nvSpPr>
          <p:cNvPr id="316" name="Google Shape;316;p13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What is it? </a:t>
            </a:r>
            <a:endParaRPr/>
          </a:p>
        </p:txBody>
      </p:sp>
      <p:sp>
        <p:nvSpPr>
          <p:cNvPr id="317" name="Google Shape;317;p13"/>
          <p:cNvSpPr txBox="1"/>
          <p:nvPr/>
        </p:nvSpPr>
        <p:spPr>
          <a:xfrm>
            <a:off x="719970" y="1077824"/>
            <a:ext cx="471077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600"/>
              <a:buFont typeface="Arial"/>
              <a:buNone/>
            </a:pPr>
            <a:r>
              <a:rPr lang="sv-SE" sz="1600" b="1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For encrypted communication using TLS</a:t>
            </a:r>
            <a:endParaRPr sz="16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9793" y="1405947"/>
            <a:ext cx="3017520" cy="301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5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sv-SE"/>
              <a:t>Use Cases | Scenarios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Use Cases </a:t>
            </a:r>
            <a:endParaRPr/>
          </a:p>
        </p:txBody>
      </p:sp>
      <p:grpSp>
        <p:nvGrpSpPr>
          <p:cNvPr id="330" name="Google Shape;330;p2"/>
          <p:cNvGrpSpPr/>
          <p:nvPr/>
        </p:nvGrpSpPr>
        <p:grpSpPr>
          <a:xfrm>
            <a:off x="804824" y="1200750"/>
            <a:ext cx="7698622" cy="3270298"/>
            <a:chOff x="977" y="287"/>
            <a:chExt cx="7256006" cy="3270298"/>
          </a:xfrm>
        </p:grpSpPr>
        <p:sp>
          <p:nvSpPr>
            <p:cNvPr id="331" name="Google Shape;331;p2"/>
            <p:cNvSpPr/>
            <p:nvPr/>
          </p:nvSpPr>
          <p:spPr>
            <a:xfrm>
              <a:off x="1785161" y="287"/>
              <a:ext cx="5471822" cy="1587523"/>
            </a:xfrm>
            <a:prstGeom prst="rect">
              <a:avLst/>
            </a:prstGeom>
            <a:gradFill>
              <a:gsLst>
                <a:gs pos="0">
                  <a:srgbClr val="00AEEF"/>
                </a:gs>
                <a:gs pos="9000">
                  <a:srgbClr val="00AEEF"/>
                </a:gs>
                <a:gs pos="23000">
                  <a:srgbClr val="00AEEF">
                    <a:alpha val="0"/>
                  </a:srgbClr>
                </a:gs>
                <a:gs pos="100000">
                  <a:srgbClr val="00AEEF">
                    <a:alpha val="0"/>
                  </a:srgbClr>
                </a:gs>
              </a:gsLst>
              <a:lin ang="5400000" scaled="0"/>
            </a:gradFill>
            <a:ln w="19050" cap="flat" cmpd="sng">
              <a:solidFill>
                <a:srgbClr val="CAD1D8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 txBox="1"/>
            <p:nvPr/>
          </p:nvSpPr>
          <p:spPr>
            <a:xfrm>
              <a:off x="1785161" y="287"/>
              <a:ext cx="5471822" cy="1587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150" tIns="403225" rIns="106150" bIns="403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sv-SE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TLS secures communications between VMS and devices, ensuring authentication credentials are not stolen </a:t>
              </a:r>
              <a:r>
                <a:rPr lang="sv-SE"/>
                <a:t>during transmission</a:t>
              </a:r>
              <a:endParaRPr/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sv-SE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Allows VMS to confirm the identity of the camera using certificates</a:t>
              </a: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977" y="287"/>
              <a:ext cx="1784183" cy="1587523"/>
            </a:xfrm>
            <a:prstGeom prst="rect">
              <a:avLst/>
            </a:prstGeom>
            <a:solidFill>
              <a:srgbClr val="00AEEF"/>
            </a:solidFill>
            <a:ln w="19050" cap="flat" cmpd="sng">
              <a:solidFill>
                <a:srgbClr val="12608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 txBox="1"/>
            <p:nvPr/>
          </p:nvSpPr>
          <p:spPr>
            <a:xfrm>
              <a:off x="977" y="287"/>
              <a:ext cx="1784183" cy="1587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156800" rIns="72375" bIns="156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sv-SE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Preventing</a:t>
              </a:r>
              <a:endParaRPr sz="2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1785147" y="1683062"/>
              <a:ext cx="5471822" cy="1587523"/>
            </a:xfrm>
            <a:prstGeom prst="rect">
              <a:avLst/>
            </a:prstGeom>
            <a:gradFill>
              <a:gsLst>
                <a:gs pos="0">
                  <a:srgbClr val="00AEEF"/>
                </a:gs>
                <a:gs pos="23000">
                  <a:srgbClr val="00AEEF">
                    <a:alpha val="0"/>
                  </a:srgbClr>
                </a:gs>
                <a:gs pos="100000">
                  <a:srgbClr val="00AEEF">
                    <a:alpha val="0"/>
                  </a:srgbClr>
                </a:gs>
              </a:gsLst>
              <a:lin ang="5400000" scaled="0"/>
            </a:gradFill>
            <a:ln w="19050" cap="flat" cmpd="sng">
              <a:solidFill>
                <a:srgbClr val="CAD1D8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 txBox="1"/>
            <p:nvPr/>
          </p:nvSpPr>
          <p:spPr>
            <a:xfrm>
              <a:off x="1785147" y="1683062"/>
              <a:ext cx="5471822" cy="1587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150" tIns="403225" rIns="106150" bIns="403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77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sv-SE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Prevent unknown parties from observing video data from cameras by encrypting video streams</a:t>
              </a: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977" y="1683062"/>
              <a:ext cx="1784169" cy="1587523"/>
            </a:xfrm>
            <a:prstGeom prst="rect">
              <a:avLst/>
            </a:prstGeom>
            <a:solidFill>
              <a:srgbClr val="00AEEF"/>
            </a:solidFill>
            <a:ln w="19050" cap="flat" cmpd="sng">
              <a:solidFill>
                <a:srgbClr val="12608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 txBox="1"/>
            <p:nvPr/>
          </p:nvSpPr>
          <p:spPr>
            <a:xfrm>
              <a:off x="977" y="1683062"/>
              <a:ext cx="1784169" cy="1587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156800" rIns="72375" bIns="156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sv-SE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Securing</a:t>
              </a:r>
              <a:endParaRPr sz="2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6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Scenarios</a:t>
            </a:r>
            <a:endParaRPr/>
          </a:p>
        </p:txBody>
      </p:sp>
      <p:grpSp>
        <p:nvGrpSpPr>
          <p:cNvPr id="344" name="Google Shape;344;p16"/>
          <p:cNvGrpSpPr/>
          <p:nvPr/>
        </p:nvGrpSpPr>
        <p:grpSpPr>
          <a:xfrm>
            <a:off x="1550475" y="1134704"/>
            <a:ext cx="6529495" cy="3227571"/>
            <a:chOff x="0" y="0"/>
            <a:chExt cx="6192564" cy="3227571"/>
          </a:xfrm>
        </p:grpSpPr>
        <p:sp>
          <p:nvSpPr>
            <p:cNvPr id="345" name="Google Shape;345;p16"/>
            <p:cNvSpPr/>
            <p:nvPr/>
          </p:nvSpPr>
          <p:spPr>
            <a:xfrm>
              <a:off x="0" y="0"/>
              <a:ext cx="6192564" cy="3227571"/>
            </a:xfrm>
            <a:prstGeom prst="rect">
              <a:avLst/>
            </a:prstGeom>
            <a:solidFill>
              <a:srgbClr val="232E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6"/>
            <p:cNvSpPr txBox="1"/>
            <p:nvPr/>
          </p:nvSpPr>
          <p:spPr>
            <a:xfrm>
              <a:off x="0" y="0"/>
              <a:ext cx="6192564" cy="1742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sv-SE" sz="2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 TLS Configuration Add-on can be bundled easily with other profiles and add-ons</a:t>
              </a:r>
              <a:endPara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6"/>
            <p:cNvSpPr/>
            <p:nvPr/>
          </p:nvSpPr>
          <p:spPr>
            <a:xfrm>
              <a:off x="0" y="1678336"/>
              <a:ext cx="3096282" cy="148468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F6D4CC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6"/>
            <p:cNvSpPr txBox="1"/>
            <p:nvPr/>
          </p:nvSpPr>
          <p:spPr>
            <a:xfrm>
              <a:off x="0" y="1678336"/>
              <a:ext cx="3096282" cy="1484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22850" rIns="128000" bIns="228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ts val="1800"/>
              </a:pPr>
              <a:r>
                <a:rPr lang="sv-SE" sz="1800" dirty="0">
                  <a:solidFill>
                    <a:srgbClr val="00A3E6"/>
                  </a:solidFill>
                </a:rPr>
                <a:t>Combined with Profile T to encrypt video traffic</a:t>
              </a:r>
              <a:endParaRPr sz="1800" dirty="0">
                <a:solidFill>
                  <a:srgbClr val="00A3E6"/>
                </a:solidFill>
              </a:endParaRPr>
            </a:p>
          </p:txBody>
        </p:sp>
        <p:sp>
          <p:nvSpPr>
            <p:cNvPr id="349" name="Google Shape;349;p16"/>
            <p:cNvSpPr/>
            <p:nvPr/>
          </p:nvSpPr>
          <p:spPr>
            <a:xfrm>
              <a:off x="3096282" y="1678336"/>
              <a:ext cx="3096282" cy="148468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CBD3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6"/>
            <p:cNvSpPr txBox="1"/>
            <p:nvPr/>
          </p:nvSpPr>
          <p:spPr>
            <a:xfrm>
              <a:off x="3096282" y="1678336"/>
              <a:ext cx="3096282" cy="1484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22850" rIns="12800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sv-SE" sz="1800" b="0" i="0" u="none" strike="noStrike" cap="none" dirty="0">
                  <a:solidFill>
                    <a:srgbClr val="00A3E6"/>
                  </a:solidFill>
                  <a:latin typeface="Arial"/>
                  <a:ea typeface="Arial"/>
                  <a:cs typeface="Arial"/>
                  <a:sym typeface="Arial"/>
                </a:rPr>
                <a:t>Combined with Profile M for the security of analytics data</a:t>
              </a:r>
              <a:endParaRPr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c0510a122c_0_0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3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sv-SE"/>
              <a:t>Obtaining Conformance for an Add-on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6c21fa2155_0_0"/>
          <p:cNvSpPr txBox="1">
            <a:spLocks noGrp="1"/>
          </p:cNvSpPr>
          <p:nvPr>
            <p:ph type="body" idx="1"/>
          </p:nvPr>
        </p:nvSpPr>
        <p:spPr>
          <a:xfrm>
            <a:off x="719975" y="1292853"/>
            <a:ext cx="77835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"/>
              <a:buFont typeface="Arial"/>
              <a:buNone/>
            </a:pPr>
            <a:r>
              <a:rPr lang="sv-SE">
                <a:solidFill>
                  <a:srgbClr val="242424"/>
                </a:solidFill>
              </a:rPr>
              <a:t> Add-on conformance allows ONVIF profile conformant devices/clients to claim conformance to additional capabilities, allowing for even greater functionality.</a:t>
            </a:r>
            <a:endParaRPr>
              <a:solidFill>
                <a:srgbClr val="242424"/>
              </a:solidFill>
            </a:endParaRPr>
          </a:p>
        </p:txBody>
      </p:sp>
      <p:sp>
        <p:nvSpPr>
          <p:cNvPr id="362" name="Google Shape;362;g26c21fa2155_0_0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Value of Add-on Conformance</a:t>
            </a:r>
            <a:endParaRPr/>
          </a:p>
        </p:txBody>
      </p:sp>
      <p:sp>
        <p:nvSpPr>
          <p:cNvPr id="363" name="Google Shape;363;g26c21fa2155_0_0"/>
          <p:cNvSpPr txBox="1"/>
          <p:nvPr/>
        </p:nvSpPr>
        <p:spPr>
          <a:xfrm>
            <a:off x="719969" y="3556809"/>
            <a:ext cx="1608911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sv-S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Streamlined process with limited features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26c21fa2155_0_0"/>
          <p:cNvSpPr txBox="1"/>
          <p:nvPr/>
        </p:nvSpPr>
        <p:spPr>
          <a:xfrm>
            <a:off x="2531711" y="3556809"/>
            <a:ext cx="195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sv-S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Easier and quicker to develop and release due to its limited features as compared with a profile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26c21fa2155_0_0"/>
          <p:cNvSpPr txBox="1"/>
          <p:nvPr/>
        </p:nvSpPr>
        <p:spPr>
          <a:xfrm>
            <a:off x="4650305" y="3572955"/>
            <a:ext cx="195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sv-S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Customization options for specific requirements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26c21fa2155_0_0"/>
          <p:cNvSpPr txBox="1"/>
          <p:nvPr/>
        </p:nvSpPr>
        <p:spPr>
          <a:xfrm>
            <a:off x="6778553" y="3558196"/>
            <a:ext cx="1951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sv-S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Adaptability to changing technology and market needs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g26c21fa215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507" y="2451895"/>
            <a:ext cx="1260400" cy="109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g26c21fa2155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2063" y="2451895"/>
            <a:ext cx="1362783" cy="109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g26c21fa2155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7812" y="2454313"/>
            <a:ext cx="1317775" cy="109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g26c21fa2155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8553" y="2451895"/>
            <a:ext cx="1317775" cy="1097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3"/>
          <p:cNvSpPr/>
          <p:nvPr/>
        </p:nvSpPr>
        <p:spPr>
          <a:xfrm>
            <a:off x="6784189" y="2049234"/>
            <a:ext cx="1779374" cy="2247364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190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3"/>
          <p:cNvSpPr/>
          <p:nvPr/>
        </p:nvSpPr>
        <p:spPr>
          <a:xfrm>
            <a:off x="4769590" y="2049234"/>
            <a:ext cx="1778400" cy="2247364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190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3"/>
          <p:cNvSpPr/>
          <p:nvPr/>
        </p:nvSpPr>
        <p:spPr>
          <a:xfrm>
            <a:off x="2754990" y="2049234"/>
            <a:ext cx="1778400" cy="2247364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190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3"/>
          <p:cNvSpPr/>
          <p:nvPr/>
        </p:nvSpPr>
        <p:spPr>
          <a:xfrm>
            <a:off x="783767" y="2032336"/>
            <a:ext cx="1735023" cy="2281163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190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3"/>
          <p:cNvSpPr txBox="1">
            <a:spLocks noGrp="1"/>
          </p:cNvSpPr>
          <p:nvPr>
            <p:ph type="title"/>
          </p:nvPr>
        </p:nvSpPr>
        <p:spPr>
          <a:xfrm>
            <a:off x="719970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ONVIF Conformance Process</a:t>
            </a:r>
            <a:endParaRPr/>
          </a:p>
        </p:txBody>
      </p:sp>
      <p:sp>
        <p:nvSpPr>
          <p:cNvPr id="381" name="Google Shape;381;p23"/>
          <p:cNvSpPr/>
          <p:nvPr/>
        </p:nvSpPr>
        <p:spPr>
          <a:xfrm>
            <a:off x="620138" y="1224883"/>
            <a:ext cx="8195871" cy="2752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A3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23"/>
          <p:cNvSpPr txBox="1"/>
          <p:nvPr/>
        </p:nvSpPr>
        <p:spPr>
          <a:xfrm>
            <a:off x="719971" y="4363275"/>
            <a:ext cx="80960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For details, see the ONVIF Conformance Process at </a:t>
            </a:r>
            <a:r>
              <a:rPr lang="sv-SE" sz="1200" b="0" i="0" u="sng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onvif.org/profiles/conformance</a:t>
            </a:r>
            <a:endParaRPr sz="1200" b="0" i="0" u="none" strike="noStrike" cap="none">
              <a:solidFill>
                <a:srgbClr val="5A5A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3" name="Google Shape;383;p23"/>
          <p:cNvGrpSpPr/>
          <p:nvPr/>
        </p:nvGrpSpPr>
        <p:grpSpPr>
          <a:xfrm>
            <a:off x="719970" y="1059799"/>
            <a:ext cx="7881769" cy="889214"/>
            <a:chOff x="0" y="0"/>
            <a:chExt cx="2408359" cy="3023905"/>
          </a:xfrm>
        </p:grpSpPr>
        <p:sp>
          <p:nvSpPr>
            <p:cNvPr id="384" name="Google Shape;384;p23"/>
            <p:cNvSpPr/>
            <p:nvPr/>
          </p:nvSpPr>
          <p:spPr>
            <a:xfrm>
              <a:off x="0" y="0"/>
              <a:ext cx="2408359" cy="3023905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23"/>
            <p:cNvSpPr txBox="1"/>
            <p:nvPr/>
          </p:nvSpPr>
          <p:spPr>
            <a:xfrm>
              <a:off x="117566" y="381299"/>
              <a:ext cx="2173227" cy="2013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41900" rIns="83800" bIns="4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22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Self-declaration by ONVIF member for its products</a:t>
              </a:r>
              <a:endParaRPr sz="2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6" name="Google Shape;386;p23"/>
          <p:cNvSpPr txBox="1"/>
          <p:nvPr/>
        </p:nvSpPr>
        <p:spPr>
          <a:xfrm>
            <a:off x="838140" y="2306544"/>
            <a:ext cx="16085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  <a:t>Implement an ONVIF add-on with an ONVIF profile</a:t>
            </a:r>
            <a:endParaRPr sz="1800" b="1" i="0" u="none" strike="noStrike" cap="none">
              <a:solidFill>
                <a:srgbClr val="1190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3"/>
          <p:cNvSpPr txBox="1"/>
          <p:nvPr/>
        </p:nvSpPr>
        <p:spPr>
          <a:xfrm>
            <a:off x="2864454" y="2105248"/>
            <a:ext cx="1569326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  <a:t>Pass </a:t>
            </a:r>
            <a:b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  <a:t>device/client</a:t>
            </a:r>
            <a:b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  <a:t>test tool</a:t>
            </a:r>
            <a:br>
              <a:rPr lang="sv-SE" sz="1800" b="0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New tool versions released every June &amp; December</a:t>
            </a:r>
            <a:endParaRPr sz="1600" b="0" i="0" u="none" strike="noStrike" cap="none">
              <a:solidFill>
                <a:srgbClr val="00A3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3"/>
          <p:cNvSpPr txBox="1"/>
          <p:nvPr/>
        </p:nvSpPr>
        <p:spPr>
          <a:xfrm>
            <a:off x="4859329" y="2414264"/>
            <a:ext cx="1608560" cy="153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  <a:t>Submission to ONVIF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b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DoC</a:t>
            </a:r>
            <a:b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Interface Guide</a:t>
            </a:r>
            <a:b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Feature list</a:t>
            </a:r>
            <a:endParaRPr/>
          </a:p>
        </p:txBody>
      </p:sp>
      <p:sp>
        <p:nvSpPr>
          <p:cNvPr id="389" name="Google Shape;389;p23"/>
          <p:cNvSpPr txBox="1"/>
          <p:nvPr/>
        </p:nvSpPr>
        <p:spPr>
          <a:xfrm>
            <a:off x="6864838" y="2280524"/>
            <a:ext cx="1608560" cy="178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  <a:t>Developers’ Plugfest</a:t>
            </a:r>
            <a:br>
              <a:rPr lang="sv-SE" sz="1800" b="0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000" b="0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sv-SE" sz="1800" b="0" i="0" u="none" strike="noStrike" cap="none">
                <a:solidFill>
                  <a:srgbClr val="00A3E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600" b="0" i="0" u="none" strike="noStrike" cap="none">
                <a:solidFill>
                  <a:srgbClr val="5A5A59"/>
                </a:solidFill>
                <a:latin typeface="Arial"/>
                <a:ea typeface="Arial"/>
                <a:cs typeface="Arial"/>
                <a:sym typeface="Arial"/>
              </a:rPr>
              <a:t>Verification with other member conformant products</a:t>
            </a:r>
            <a:endParaRPr sz="1600" b="0" i="0" u="none" strike="noStrike" cap="none">
              <a:solidFill>
                <a:srgbClr val="00A3E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4"/>
          <p:cNvSpPr txBox="1">
            <a:spLocks noGrp="1"/>
          </p:cNvSpPr>
          <p:nvPr>
            <p:ph type="body" idx="1"/>
          </p:nvPr>
        </p:nvSpPr>
        <p:spPr>
          <a:xfrm>
            <a:off x="719969" y="1149063"/>
            <a:ext cx="3136414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marR="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</a:pPr>
            <a:r>
              <a:rPr lang="sv-SE" sz="1400"/>
              <a:t>Check that the product and firmware/software version is listed here on the ONVIF website at:</a:t>
            </a:r>
            <a:br>
              <a:rPr lang="sv-SE" sz="1400"/>
            </a:br>
            <a:r>
              <a:rPr lang="sv-SE" sz="1400" u="sng">
                <a:solidFill>
                  <a:srgbClr val="1190E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onvif.org/conformant-products/</a:t>
            </a:r>
            <a:endParaRPr sz="1400" u="sng">
              <a:solidFill>
                <a:srgbClr val="1190E0"/>
              </a:solidFill>
            </a:endParaRPr>
          </a:p>
          <a:p>
            <a:pPr marL="182880" marR="0" lvl="0" indent="-182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400"/>
              <a:buFont typeface="Arial"/>
              <a:buChar char="•"/>
            </a:pPr>
            <a:r>
              <a:rPr lang="sv-SE" sz="1400"/>
              <a:t>Site is the only authoritative source for all ONVIF conformant products</a:t>
            </a:r>
            <a:endParaRPr/>
          </a:p>
          <a:p>
            <a:pPr marL="182880" marR="0" lvl="0" indent="-81279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A5A59"/>
              </a:buClr>
              <a:buSzPts val="1600"/>
              <a:buFont typeface="Arial"/>
              <a:buNone/>
            </a:pPr>
            <a:endParaRPr sz="1600"/>
          </a:p>
        </p:txBody>
      </p:sp>
      <p:sp>
        <p:nvSpPr>
          <p:cNvPr id="396" name="Google Shape;396;p24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How to find Add-on Conformant Products</a:t>
            </a:r>
            <a:endParaRPr/>
          </a:p>
        </p:txBody>
      </p:sp>
      <p:pic>
        <p:nvPicPr>
          <p:cNvPr id="397" name="Google Shape;397;p24"/>
          <p:cNvPicPr preferRelativeResize="0"/>
          <p:nvPr/>
        </p:nvPicPr>
        <p:blipFill rotWithShape="1">
          <a:blip r:embed="rId4">
            <a:alphaModFix/>
          </a:blip>
          <a:srcRect l="287" r="-329" b="71355"/>
          <a:stretch/>
        </p:blipFill>
        <p:spPr>
          <a:xfrm>
            <a:off x="4088605" y="1149063"/>
            <a:ext cx="4658155" cy="867114"/>
          </a:xfrm>
          <a:prstGeom prst="rect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8" name="Google Shape;398;p24" descr="Relateret billed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4801" y="1295982"/>
            <a:ext cx="906780" cy="42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483F4F-E8E3-6066-70C2-9405583EAF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605" y="1718181"/>
            <a:ext cx="4947251" cy="2560320"/>
          </a:xfrm>
          <a:prstGeom prst="rect">
            <a:avLst/>
          </a:prstGeom>
        </p:spPr>
      </p:pic>
      <p:pic>
        <p:nvPicPr>
          <p:cNvPr id="4" name="Google Shape;398;p24" descr="Relateret billede">
            <a:extLst>
              <a:ext uri="{FF2B5EF4-FFF2-40B4-BE49-F238E27FC236}">
                <a16:creationId xmlns:a16="http://schemas.microsoft.com/office/drawing/2014/main" id="{A6BEE75B-1031-8DDC-3176-0C396692DA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2067" y="3376935"/>
            <a:ext cx="906780" cy="42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c7b8ffeda6_0_22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Product Search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406" name="Google Shape;406;g2c7b8ffeda6_0_22"/>
          <p:cNvPicPr preferRelativeResize="0"/>
          <p:nvPr/>
        </p:nvPicPr>
        <p:blipFill rotWithShape="1">
          <a:blip r:embed="rId3">
            <a:alphaModFix/>
          </a:blip>
          <a:srcRect r="3210" b="1775"/>
          <a:stretch/>
        </p:blipFill>
        <p:spPr>
          <a:xfrm>
            <a:off x="446015" y="1448226"/>
            <a:ext cx="8555372" cy="2335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8"/>
          <p:cNvSpPr txBox="1">
            <a:spLocks noGrp="1"/>
          </p:cNvSpPr>
          <p:nvPr>
            <p:ph type="body" idx="1"/>
          </p:nvPr>
        </p:nvSpPr>
        <p:spPr>
          <a:xfrm>
            <a:off x="0" y="1654349"/>
            <a:ext cx="9144000" cy="1422400"/>
          </a:xfrm>
          <a:prstGeom prst="rect">
            <a:avLst/>
          </a:prstGeom>
          <a:gradFill>
            <a:gsLst>
              <a:gs pos="0">
                <a:srgbClr val="213081">
                  <a:alpha val="89019"/>
                </a:srgbClr>
              </a:gs>
              <a:gs pos="100000">
                <a:schemeClr val="dk1"/>
              </a:gs>
            </a:gsLst>
            <a:lin ang="0" scaled="0"/>
          </a:gradFill>
          <a:ln>
            <a:noFill/>
          </a:ln>
        </p:spPr>
        <p:txBody>
          <a:bodyPr spcFirstLastPara="1" wrap="square" lIns="822950" tIns="45700" rIns="91425" bIns="45700" anchor="ctr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sv-SE"/>
              <a:t>Conclusion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9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31" cy="42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Add-on Concept and TLS Configuration </a:t>
            </a:r>
            <a:endParaRPr/>
          </a:p>
        </p:txBody>
      </p:sp>
      <p:sp>
        <p:nvSpPr>
          <p:cNvPr id="418" name="Google Shape;418;p19"/>
          <p:cNvSpPr/>
          <p:nvPr/>
        </p:nvSpPr>
        <p:spPr>
          <a:xfrm>
            <a:off x="995725" y="1618975"/>
            <a:ext cx="3236665" cy="2428087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190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>
                <a:solidFill>
                  <a:schemeClr val="dk1"/>
                </a:solidFill>
              </a:rPr>
              <a:t>An adaptable feature set that complements existing profiles</a:t>
            </a:r>
            <a:endParaRPr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>
                <a:solidFill>
                  <a:schemeClr val="dk1"/>
                </a:solidFill>
              </a:rPr>
              <a:t> Mandatory add-on conformance tests</a:t>
            </a:r>
            <a:endParaRPr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5A5A59"/>
              </a:solidFill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995725" y="1428275"/>
            <a:ext cx="3236665" cy="498069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>
                <a:solidFill>
                  <a:schemeClr val="lt1"/>
                </a:solidFill>
              </a:rPr>
              <a:t>Add-on Concept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4787250" y="1618976"/>
            <a:ext cx="3236665" cy="2428087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>
                <a:solidFill>
                  <a:schemeClr val="lt1"/>
                </a:solidFill>
              </a:rPr>
              <a:t>Encrypted communication in physical security systems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>
                <a:solidFill>
                  <a:schemeClr val="lt1"/>
                </a:solidFill>
              </a:rPr>
              <a:t>First ONVIF add-on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A5A5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>
                <a:solidFill>
                  <a:schemeClr val="lt1"/>
                </a:solidFill>
              </a:rPr>
              <a:t> A standardized way for a client to be able to configure and update TLS settings on a device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421" name="Google Shape;421;p19"/>
          <p:cNvSpPr/>
          <p:nvPr/>
        </p:nvSpPr>
        <p:spPr>
          <a:xfrm>
            <a:off x="4787250" y="1428275"/>
            <a:ext cx="3236665" cy="498069"/>
          </a:xfrm>
          <a:custGeom>
            <a:avLst/>
            <a:gdLst/>
            <a:ahLst/>
            <a:cxnLst/>
            <a:rect l="l" t="t" r="r" b="b"/>
            <a:pathLst>
              <a:path w="1642977" h="2767051" extrusionOk="0">
                <a:moveTo>
                  <a:pt x="0" y="164298"/>
                </a:moveTo>
                <a:cubicBezTo>
                  <a:pt x="0" y="73559"/>
                  <a:pt x="73559" y="0"/>
                  <a:pt x="164298" y="0"/>
                </a:cubicBezTo>
                <a:lnTo>
                  <a:pt x="1478679" y="0"/>
                </a:lnTo>
                <a:cubicBezTo>
                  <a:pt x="1569418" y="0"/>
                  <a:pt x="1642977" y="73559"/>
                  <a:pt x="1642977" y="164298"/>
                </a:cubicBezTo>
                <a:lnTo>
                  <a:pt x="1642977" y="2602753"/>
                </a:lnTo>
                <a:cubicBezTo>
                  <a:pt x="1642977" y="2693492"/>
                  <a:pt x="1569418" y="2767051"/>
                  <a:pt x="1478679" y="2767051"/>
                </a:cubicBezTo>
                <a:lnTo>
                  <a:pt x="164298" y="2767051"/>
                </a:lnTo>
                <a:cubicBezTo>
                  <a:pt x="73559" y="2767051"/>
                  <a:pt x="0" y="2693492"/>
                  <a:pt x="0" y="2602753"/>
                </a:cubicBezTo>
                <a:lnTo>
                  <a:pt x="0" y="164298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075" tIns="83075" rIns="319825" bIns="830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>
                <a:solidFill>
                  <a:schemeClr val="dk1"/>
                </a:solidFill>
              </a:rPr>
              <a:t>TLS Configuration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c0510a122c_0_5"/>
          <p:cNvSpPr txBox="1">
            <a:spLocks noGrp="1"/>
          </p:cNvSpPr>
          <p:nvPr>
            <p:ph type="title"/>
          </p:nvPr>
        </p:nvSpPr>
        <p:spPr>
          <a:xfrm>
            <a:off x="719969" y="520104"/>
            <a:ext cx="77835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sv-SE"/>
              <a:t>Benefits</a:t>
            </a:r>
            <a:endParaRPr/>
          </a:p>
        </p:txBody>
      </p:sp>
      <p:cxnSp>
        <p:nvCxnSpPr>
          <p:cNvPr id="427" name="Google Shape;427;g2c0510a122c_0_5"/>
          <p:cNvCxnSpPr/>
          <p:nvPr/>
        </p:nvCxnSpPr>
        <p:spPr>
          <a:xfrm rot="10800000" flipH="1">
            <a:off x="587425" y="1489925"/>
            <a:ext cx="7629300" cy="21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8" name="Google Shape;428;g2c0510a122c_0_5"/>
          <p:cNvCxnSpPr/>
          <p:nvPr/>
        </p:nvCxnSpPr>
        <p:spPr>
          <a:xfrm rot="10800000" flipH="1">
            <a:off x="630400" y="2616800"/>
            <a:ext cx="7643700" cy="42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9" name="Google Shape;429;g2c0510a122c_0_5"/>
          <p:cNvCxnSpPr/>
          <p:nvPr/>
        </p:nvCxnSpPr>
        <p:spPr>
          <a:xfrm>
            <a:off x="2492050" y="1160500"/>
            <a:ext cx="0" cy="3195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0" name="Google Shape;430;g2c0510a122c_0_5"/>
          <p:cNvCxnSpPr/>
          <p:nvPr/>
        </p:nvCxnSpPr>
        <p:spPr>
          <a:xfrm>
            <a:off x="5661275" y="1160500"/>
            <a:ext cx="0" cy="3195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1" name="Google Shape;431;g2c0510a122c_0_5"/>
          <p:cNvSpPr txBox="1"/>
          <p:nvPr/>
        </p:nvSpPr>
        <p:spPr>
          <a:xfrm>
            <a:off x="575675" y="1803250"/>
            <a:ext cx="21993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>
                <a:solidFill>
                  <a:schemeClr val="dk1"/>
                </a:solidFill>
              </a:rPr>
              <a:t>For manufacturers</a:t>
            </a:r>
            <a:endParaRPr sz="100" b="1" i="1">
              <a:solidFill>
                <a:srgbClr val="5A5A59"/>
              </a:solidFill>
            </a:endParaRPr>
          </a:p>
        </p:txBody>
      </p:sp>
      <p:sp>
        <p:nvSpPr>
          <p:cNvPr id="432" name="Google Shape;432;g2c0510a122c_0_5"/>
          <p:cNvSpPr txBox="1"/>
          <p:nvPr/>
        </p:nvSpPr>
        <p:spPr>
          <a:xfrm>
            <a:off x="575675" y="2758000"/>
            <a:ext cx="2199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>
                <a:solidFill>
                  <a:schemeClr val="dk1"/>
                </a:solidFill>
              </a:rPr>
              <a:t>For end-users and system integrators</a:t>
            </a:r>
            <a:endParaRPr b="1" i="1">
              <a:solidFill>
                <a:srgbClr val="5A5A59"/>
              </a:solidFill>
            </a:endParaRPr>
          </a:p>
        </p:txBody>
      </p:sp>
      <p:sp>
        <p:nvSpPr>
          <p:cNvPr id="433" name="Google Shape;433;g2c0510a122c_0_5"/>
          <p:cNvSpPr txBox="1"/>
          <p:nvPr/>
        </p:nvSpPr>
        <p:spPr>
          <a:xfrm>
            <a:off x="2730338" y="1090075"/>
            <a:ext cx="21993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i="1">
                <a:solidFill>
                  <a:srgbClr val="5A5A59"/>
                </a:solidFill>
              </a:rPr>
              <a:t>Add-on Concept</a:t>
            </a:r>
            <a:endParaRPr b="1" i="1">
              <a:solidFill>
                <a:srgbClr val="5A5A59"/>
              </a:solidFill>
            </a:endParaRPr>
          </a:p>
        </p:txBody>
      </p:sp>
      <p:sp>
        <p:nvSpPr>
          <p:cNvPr id="434" name="Google Shape;434;g2c0510a122c_0_5"/>
          <p:cNvSpPr txBox="1"/>
          <p:nvPr/>
        </p:nvSpPr>
        <p:spPr>
          <a:xfrm>
            <a:off x="5920127" y="1090075"/>
            <a:ext cx="25287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i="1">
                <a:solidFill>
                  <a:srgbClr val="5A5A59"/>
                </a:solidFill>
              </a:rPr>
              <a:t>TLS Configuration Add-on</a:t>
            </a:r>
            <a:endParaRPr b="1" i="1">
              <a:solidFill>
                <a:srgbClr val="5A5A59"/>
              </a:solidFill>
            </a:endParaRPr>
          </a:p>
        </p:txBody>
      </p:sp>
      <p:sp>
        <p:nvSpPr>
          <p:cNvPr id="435" name="Google Shape;435;g2c0510a122c_0_5"/>
          <p:cNvSpPr txBox="1"/>
          <p:nvPr/>
        </p:nvSpPr>
        <p:spPr>
          <a:xfrm>
            <a:off x="2611150" y="1781800"/>
            <a:ext cx="27573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Char char="●"/>
            </a:pPr>
            <a:r>
              <a:rPr lang="sv-SE">
                <a:solidFill>
                  <a:srgbClr val="5A5A59"/>
                </a:solidFill>
              </a:rPr>
              <a:t>Quick responsiveness</a:t>
            </a:r>
            <a:endParaRPr>
              <a:solidFill>
                <a:srgbClr val="5A5A59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Char char="●"/>
            </a:pPr>
            <a:r>
              <a:rPr lang="sv-SE">
                <a:solidFill>
                  <a:srgbClr val="5A5A59"/>
                </a:solidFill>
              </a:rPr>
              <a:t>Flexibility of features </a:t>
            </a:r>
            <a:endParaRPr>
              <a:solidFill>
                <a:srgbClr val="5A5A59"/>
              </a:solidFill>
            </a:endParaRPr>
          </a:p>
        </p:txBody>
      </p:sp>
      <p:sp>
        <p:nvSpPr>
          <p:cNvPr id="436" name="Google Shape;436;g2c0510a122c_0_5"/>
          <p:cNvSpPr txBox="1"/>
          <p:nvPr/>
        </p:nvSpPr>
        <p:spPr>
          <a:xfrm>
            <a:off x="2611151" y="2723825"/>
            <a:ext cx="29775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Char char="●"/>
            </a:pPr>
            <a:r>
              <a:rPr lang="sv-SE">
                <a:solidFill>
                  <a:srgbClr val="5A5A59"/>
                </a:solidFill>
              </a:rPr>
              <a:t>Flexibility for market-specific scenarios</a:t>
            </a:r>
            <a:endParaRPr>
              <a:solidFill>
                <a:srgbClr val="5A5A59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Char char="●"/>
            </a:pPr>
            <a:r>
              <a:rPr lang="sv-SE">
                <a:solidFill>
                  <a:srgbClr val="5A5A59"/>
                </a:solidFill>
              </a:rPr>
              <a:t>No need to look outside the ONVIF ecosystem for specific demands </a:t>
            </a:r>
            <a:endParaRPr>
              <a:solidFill>
                <a:srgbClr val="5A5A59"/>
              </a:solidFill>
            </a:endParaRPr>
          </a:p>
        </p:txBody>
      </p:sp>
      <p:sp>
        <p:nvSpPr>
          <p:cNvPr id="437" name="Google Shape;437;g2c0510a122c_0_5"/>
          <p:cNvSpPr txBox="1"/>
          <p:nvPr/>
        </p:nvSpPr>
        <p:spPr>
          <a:xfrm>
            <a:off x="5661275" y="2758000"/>
            <a:ext cx="3128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Char char="●"/>
            </a:pPr>
            <a:r>
              <a:rPr lang="sv-SE">
                <a:solidFill>
                  <a:srgbClr val="5A5A59"/>
                </a:solidFill>
              </a:rPr>
              <a:t>Unified configurations and updates of TLS setting </a:t>
            </a:r>
            <a:endParaRPr>
              <a:solidFill>
                <a:srgbClr val="5A5A59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Char char="●"/>
            </a:pPr>
            <a:r>
              <a:rPr lang="sv-SE">
                <a:solidFill>
                  <a:srgbClr val="5A5A59"/>
                </a:solidFill>
              </a:rPr>
              <a:t>More peace of mind from cyber threats</a:t>
            </a:r>
            <a:endParaRPr>
              <a:solidFill>
                <a:srgbClr val="5A5A59"/>
              </a:solidFill>
            </a:endParaRPr>
          </a:p>
        </p:txBody>
      </p:sp>
      <p:sp>
        <p:nvSpPr>
          <p:cNvPr id="438" name="Google Shape;438;g2c0510a122c_0_5"/>
          <p:cNvSpPr txBox="1"/>
          <p:nvPr/>
        </p:nvSpPr>
        <p:spPr>
          <a:xfrm>
            <a:off x="5661275" y="1803250"/>
            <a:ext cx="3035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A5A59"/>
              </a:buClr>
              <a:buSzPts val="1400"/>
              <a:buChar char="●"/>
            </a:pPr>
            <a:r>
              <a:rPr lang="sv-SE">
                <a:solidFill>
                  <a:srgbClr val="5A5A59"/>
                </a:solidFill>
              </a:rPr>
              <a:t>A differentiating feature for the ONVIF conformant product portfolio</a:t>
            </a:r>
            <a:endParaRPr>
              <a:solidFill>
                <a:srgbClr val="5A5A59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A5A5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Custom 2">
      <a:dk1>
        <a:srgbClr val="00A3E6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ustom 2">
      <a:dk1>
        <a:srgbClr val="00A3E6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2">
      <a:dk1>
        <a:srgbClr val="00A3E6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Custom 2">
      <a:dk1>
        <a:srgbClr val="00A3E6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ustom 2">
      <a:dk1>
        <a:srgbClr val="00A3E6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809</Words>
  <Application>Microsoft Office PowerPoint</Application>
  <PresentationFormat>On-screen Show (16:9)</PresentationFormat>
  <Paragraphs>165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Proxima Nova</vt:lpstr>
      <vt:lpstr>Calibri</vt:lpstr>
      <vt:lpstr>Arial</vt:lpstr>
      <vt:lpstr>Roboto</vt:lpstr>
      <vt:lpstr>3_Office Theme</vt:lpstr>
      <vt:lpstr>2_Office Theme</vt:lpstr>
      <vt:lpstr>1_Office Theme</vt:lpstr>
      <vt:lpstr>4_Office Theme</vt:lpstr>
      <vt:lpstr>Office Theme</vt:lpstr>
      <vt:lpstr>PowerPoint Presentation</vt:lpstr>
      <vt:lpstr>Topics</vt:lpstr>
      <vt:lpstr>PowerPoint Presentation</vt:lpstr>
      <vt:lpstr>ONVIF Add-on</vt:lpstr>
      <vt:lpstr>Benefits of Add-on</vt:lpstr>
      <vt:lpstr>Profile vs. Add-on</vt:lpstr>
      <vt:lpstr>PowerPoint Presentation</vt:lpstr>
      <vt:lpstr>TLS Configuration Add-on </vt:lpstr>
      <vt:lpstr>Why is it needed?</vt:lpstr>
      <vt:lpstr>What is it? </vt:lpstr>
      <vt:lpstr>PowerPoint Presentation</vt:lpstr>
      <vt:lpstr>Use Cases </vt:lpstr>
      <vt:lpstr>Scenarios</vt:lpstr>
      <vt:lpstr>PowerPoint Presentation</vt:lpstr>
      <vt:lpstr>Value of Add-on Conformance</vt:lpstr>
      <vt:lpstr>ONVIF Conformance Process</vt:lpstr>
      <vt:lpstr>How to find Add-on Conformant Products</vt:lpstr>
      <vt:lpstr>Product Search </vt:lpstr>
      <vt:lpstr>PowerPoint Presentation</vt:lpstr>
      <vt:lpstr>Add-on Concept and TLS Configuration </vt:lpstr>
      <vt:lpstr>Benefits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</dc:creator>
  <cp:lastModifiedBy>Renner, Traci</cp:lastModifiedBy>
  <cp:revision>7</cp:revision>
  <dcterms:created xsi:type="dcterms:W3CDTF">2010-04-12T23:12:02Z</dcterms:created>
  <dcterms:modified xsi:type="dcterms:W3CDTF">2024-04-26T14:21:15Z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