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55" r:id="rId4"/>
  </p:sldMasterIdLst>
  <p:notesMasterIdLst>
    <p:notesMasterId r:id="rId25"/>
  </p:notesMasterIdLst>
  <p:handoutMasterIdLst>
    <p:handoutMasterId r:id="rId26"/>
  </p:handoutMasterIdLst>
  <p:sldIdLst>
    <p:sldId id="436" r:id="rId5"/>
    <p:sldId id="373" r:id="rId6"/>
    <p:sldId id="371" r:id="rId7"/>
    <p:sldId id="398" r:id="rId8"/>
    <p:sldId id="405" r:id="rId9"/>
    <p:sldId id="431" r:id="rId10"/>
    <p:sldId id="422" r:id="rId11"/>
    <p:sldId id="423" r:id="rId12"/>
    <p:sldId id="397" r:id="rId13"/>
    <p:sldId id="421" r:id="rId14"/>
    <p:sldId id="395" r:id="rId15"/>
    <p:sldId id="434" r:id="rId16"/>
    <p:sldId id="329" r:id="rId17"/>
    <p:sldId id="430" r:id="rId18"/>
    <p:sldId id="378" r:id="rId19"/>
    <p:sldId id="433" r:id="rId20"/>
    <p:sldId id="435" r:id="rId21"/>
    <p:sldId id="424" r:id="rId22"/>
    <p:sldId id="396" r:id="rId23"/>
    <p:sldId id="272" r:id="rId24"/>
  </p:sldIdLst>
  <p:sldSz cx="9144000" cy="5143500" type="screen16x9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3FF495-F221-AABD-C019-EF66A82065C2}" name="Gijs  van den Heuvel" initials="GH" userId="S::gvandenheuvel@onvif.onmicrosoft.com::f42d211f-3f1e-4348-8fdd-870df8f397a3" providerId="AD"/>
  <p188:author id="{60686BB5-3613-D828-49C4-F7DE2A41C0B6}" name="Shi-lin Chan" initials="SC" userId="S::schan@onvif.onmicrosoft.com::f9198d5c-29c0-4aa6-9ff7-01b817265895" providerId="AD"/>
  <p188:author id="{7C7496E7-0560-31CF-CBFA-2050E158FF47}" name="Traci Renner" initials="TR" userId="S::trenner@onvif.onmicrosoft.com::15b4cf5f-1d62-4136-ab6d-7e15e04e50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-lin Chan" initials="SC" lastIdx="5" clrIdx="0">
    <p:extLst>
      <p:ext uri="{19B8F6BF-5375-455C-9EA6-DF929625EA0E}">
        <p15:presenceInfo xmlns:p15="http://schemas.microsoft.com/office/powerpoint/2012/main" userId="S::shilc@axis.com::0edd6d82-1689-4c63-83df-edb6ebb324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7BD9"/>
    <a:srgbClr val="5A5A59"/>
    <a:srgbClr val="1190E0"/>
    <a:srgbClr val="0092D2"/>
    <a:srgbClr val="78B2E9"/>
    <a:srgbClr val="2130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71" autoAdjust="0"/>
    <p:restoredTop sz="63802" autoAdjust="0"/>
  </p:normalViewPr>
  <p:slideViewPr>
    <p:cSldViewPr snapToGrid="0" snapToObjects="1">
      <p:cViewPr varScale="1">
        <p:scale>
          <a:sx n="72" d="100"/>
          <a:sy n="72" d="100"/>
        </p:scale>
        <p:origin x="1526" y="5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-2958"/>
    </p:cViewPr>
  </p:sorterViewPr>
  <p:notesViewPr>
    <p:cSldViewPr snapToGrid="0" snapToObjects="1">
      <p:cViewPr varScale="1">
        <p:scale>
          <a:sx n="80" d="100"/>
          <a:sy n="80" d="100"/>
        </p:scale>
        <p:origin x="401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4283" cy="495300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7" y="2"/>
            <a:ext cx="2944283" cy="495300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85CDF574-8F2B-5043-B7A8-35C67F3986AE}" type="datetimeFigureOut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08981"/>
            <a:ext cx="2944283" cy="495300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7" y="9408981"/>
            <a:ext cx="2944283" cy="495300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CE0B9731-1F4B-7140-8E77-3BD02B1CD6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7165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4283" cy="495300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7" y="2"/>
            <a:ext cx="2944283" cy="495300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B3B2A7B8-4C5F-604B-A9D8-EF7673F802C6}" type="datetimeFigureOut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08981"/>
            <a:ext cx="2944283" cy="495300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7" y="9408981"/>
            <a:ext cx="2944283" cy="495300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3C8E694-4966-5143-A4E8-B8227A385C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551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©All rights reserved. Please obtain permission for the use of any ONVIF artwork. Any ONVIF artwork must be credited to </a:t>
            </a:r>
            <a:r>
              <a:rPr lang="en-US">
                <a:solidFill>
                  <a:schemeClr val="bg1"/>
                </a:solidFill>
              </a:rPr>
              <a:t>ONVIF.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051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673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746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C8E694-4966-5143-A4E8-B8227A38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652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322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994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456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399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976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C8E694-4966-5143-A4E8-B8227A38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5302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00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>
              <a:solidFill>
                <a:srgbClr val="4B525E"/>
              </a:solidFill>
              <a:effectLst/>
              <a:latin typeface="proxima-nov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422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931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330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7120">
              <a:defRPr/>
            </a:pP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436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556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C8E694-4966-5143-A4E8-B8227A38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4521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80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>
              <a:solidFill>
                <a:srgbClr val="4B525E"/>
              </a:solidFill>
              <a:effectLst/>
              <a:latin typeface="proxima-nova"/>
            </a:endParaRPr>
          </a:p>
          <a:p>
            <a:endParaRPr lang="en-US" b="0" i="0">
              <a:solidFill>
                <a:srgbClr val="4B525E"/>
              </a:solidFill>
              <a:effectLst/>
              <a:latin typeface="proxima-nova"/>
            </a:endParaRP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C8E694-4966-5143-A4E8-B8227A38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938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E694-4966-5143-A4E8-B8227A385C8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890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B968DB6-89A9-3848-92AF-BB54527847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6940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CF4AAB1-AEA3-1A49-BA69-42E528F7B359}"/>
              </a:ext>
            </a:extLst>
          </p:cNvPr>
          <p:cNvSpPr/>
          <p:nvPr userDrawn="1"/>
        </p:nvSpPr>
        <p:spPr>
          <a:xfrm>
            <a:off x="0" y="0"/>
            <a:ext cx="9144000" cy="734277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27BAEB-A5F5-F64A-A6A1-987FD588324E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0" y="734277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90000"/>
                </a:srgbClr>
              </a:gs>
              <a:gs pos="100000">
                <a:schemeClr val="tx1"/>
              </a:gs>
            </a:gsLst>
            <a:lin ang="0" scaled="0"/>
          </a:gradFill>
        </p:spPr>
        <p:txBody>
          <a:bodyPr vert="horz" lIns="731520" tIns="45720" rIns="91440" bIns="45720" rtlCol="0" anchor="ctr" anchorCtr="0">
            <a:noAutofit/>
          </a:bodyPr>
          <a:lstStyle>
            <a:lvl1pPr>
              <a:buFontTx/>
              <a:buNone/>
              <a:defRPr lang="en-US" sz="2800" dirty="0" smtClean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8" y="218215"/>
            <a:ext cx="2786290" cy="29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side Slide Body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969" y="1149063"/>
            <a:ext cx="7783529" cy="3394472"/>
          </a:xfrm>
          <a:prstGeom prst="rect">
            <a:avLst/>
          </a:prstGeom>
        </p:spPr>
        <p:txBody>
          <a:bodyPr>
            <a:normAutofit/>
          </a:bodyPr>
          <a:lstStyle>
            <a:lvl1pPr marL="182880" marR="0" indent="-18288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 baseline="0">
                <a:solidFill>
                  <a:srgbClr val="5A5A59"/>
                </a:solidFill>
                <a:latin typeface="Arial"/>
                <a:cs typeface="Arial"/>
              </a:defRPr>
            </a:lvl1pPr>
            <a:lvl2pPr marL="365760" indent="-182880">
              <a:spcBef>
                <a:spcPts val="600"/>
              </a:spcBef>
              <a:buFont typeface="Arial"/>
              <a:buChar char="•"/>
              <a:defRPr sz="1400" baseline="0">
                <a:solidFill>
                  <a:srgbClr val="5A5A59"/>
                </a:solidFill>
                <a:latin typeface="Arial"/>
                <a:cs typeface="Arial"/>
              </a:defRPr>
            </a:lvl2pPr>
            <a:lvl3pPr marL="502920" indent="-182880">
              <a:spcBef>
                <a:spcPts val="300"/>
              </a:spcBef>
              <a:buFont typeface="Arial"/>
              <a:buChar char="•"/>
              <a:defRPr sz="1200">
                <a:solidFill>
                  <a:srgbClr val="5A5A59"/>
                </a:solidFill>
                <a:latin typeface="Arial"/>
                <a:cs typeface="Arial"/>
              </a:defRPr>
            </a:lvl3pPr>
            <a:lvl4pPr marL="731520" indent="-182880">
              <a:spcBef>
                <a:spcPts val="400"/>
              </a:spcBef>
              <a:buFont typeface="Arial"/>
              <a:buChar char="•"/>
              <a:defRPr sz="1000" baseline="0">
                <a:solidFill>
                  <a:srgbClr val="5A5A59"/>
                </a:solidFill>
                <a:latin typeface="Arial"/>
                <a:cs typeface="Arial"/>
              </a:defRPr>
            </a:lvl4pPr>
            <a:lvl5pPr marL="1828800" indent="0">
              <a:buNone/>
              <a:defRPr sz="900"/>
            </a:lvl5pPr>
          </a:lstStyle>
          <a:p>
            <a:pPr marL="182880" marR="0" lvl="0" indent="-18288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Body copy and first level bullets </a:t>
            </a:r>
            <a:r>
              <a:rPr lang="en-US" dirty="0" err="1"/>
              <a:t>uis</a:t>
            </a:r>
            <a:r>
              <a:rPr lang="en-US" dirty="0"/>
              <a:t> a </a:t>
            </a:r>
            <a:r>
              <a:rPr lang="en-US" dirty="0" err="1"/>
              <a:t>enim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endParaRPr lang="en-US" dirty="0"/>
          </a:p>
          <a:p>
            <a:pPr lvl="1"/>
            <a:r>
              <a:rPr lang="en-US" dirty="0"/>
              <a:t>Second Level bullets </a:t>
            </a:r>
          </a:p>
          <a:p>
            <a:pPr lvl="2"/>
            <a:r>
              <a:rPr lang="en-US" dirty="0"/>
              <a:t>Third level bullets</a:t>
            </a:r>
          </a:p>
          <a:p>
            <a:pPr lvl="3"/>
            <a:r>
              <a:rPr lang="en-US" dirty="0"/>
              <a:t>Fourth level bullets</a:t>
            </a:r>
          </a:p>
          <a:p>
            <a:pPr lvl="0"/>
            <a:r>
              <a:rPr lang="en-US" dirty="0"/>
              <a:t>Resume body copy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03499" y="4750267"/>
            <a:ext cx="34388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AF2B4D-6B12-4EDF-87BB-2B55CECB6611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59C803-6C53-CA4C-8EC7-15BF2D2DFD6A}"/>
              </a:ext>
            </a:extLst>
          </p:cNvPr>
          <p:cNvCxnSpPr/>
          <p:nvPr userDrawn="1"/>
        </p:nvCxnSpPr>
        <p:spPr>
          <a:xfrm>
            <a:off x="719969" y="4644571"/>
            <a:ext cx="7783530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954BE70-EEFE-8047-B56E-11F3D0FD18C9}"/>
              </a:ext>
            </a:extLst>
          </p:cNvPr>
          <p:cNvSpPr/>
          <p:nvPr userDrawn="1"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717F8C-ADD8-4794-A114-ABF34EF445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69" y="4795990"/>
            <a:ext cx="2024289" cy="21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7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Slide Body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970" y="1149063"/>
            <a:ext cx="4555022" cy="3394472"/>
          </a:xfrm>
          <a:prstGeom prst="rect">
            <a:avLst/>
          </a:prstGeom>
        </p:spPr>
        <p:txBody>
          <a:bodyPr>
            <a:normAutofit/>
          </a:bodyPr>
          <a:lstStyle>
            <a:lvl1pPr marL="182880" marR="0" indent="-18288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 baseline="0">
                <a:solidFill>
                  <a:srgbClr val="5A5A59"/>
                </a:solidFill>
                <a:latin typeface="Arial"/>
                <a:cs typeface="Arial"/>
              </a:defRPr>
            </a:lvl1pPr>
            <a:lvl2pPr marL="365760" indent="-182880">
              <a:spcBef>
                <a:spcPts val="600"/>
              </a:spcBef>
              <a:buFont typeface="Arial"/>
              <a:buChar char="•"/>
              <a:defRPr sz="1400" baseline="0">
                <a:solidFill>
                  <a:srgbClr val="5A5A59"/>
                </a:solidFill>
                <a:latin typeface="Arial"/>
                <a:cs typeface="Arial"/>
              </a:defRPr>
            </a:lvl2pPr>
            <a:lvl3pPr marL="502920" indent="-182880">
              <a:spcBef>
                <a:spcPts val="300"/>
              </a:spcBef>
              <a:buFont typeface="Arial"/>
              <a:buChar char="•"/>
              <a:defRPr sz="1200">
                <a:solidFill>
                  <a:srgbClr val="5A5A59"/>
                </a:solidFill>
                <a:latin typeface="Arial"/>
                <a:cs typeface="Arial"/>
              </a:defRPr>
            </a:lvl3pPr>
            <a:lvl4pPr marL="731520" indent="-182880">
              <a:spcBef>
                <a:spcPts val="400"/>
              </a:spcBef>
              <a:buFont typeface="Arial"/>
              <a:buChar char="•"/>
              <a:defRPr sz="1000" baseline="0">
                <a:solidFill>
                  <a:srgbClr val="5A5A59"/>
                </a:solidFill>
                <a:latin typeface="Arial"/>
                <a:cs typeface="Arial"/>
              </a:defRPr>
            </a:lvl4pPr>
            <a:lvl5pPr marL="1828800" indent="0">
              <a:buNone/>
              <a:defRPr sz="900"/>
            </a:lvl5pPr>
          </a:lstStyle>
          <a:p>
            <a:pPr marL="182880" marR="0" lvl="0" indent="-18288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Body copy and first level bullets </a:t>
            </a:r>
            <a:r>
              <a:rPr lang="en-US" dirty="0" err="1"/>
              <a:t>uis</a:t>
            </a:r>
            <a:r>
              <a:rPr lang="en-US" dirty="0"/>
              <a:t> a </a:t>
            </a:r>
            <a:r>
              <a:rPr lang="en-US" dirty="0" err="1"/>
              <a:t>enim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endParaRPr lang="en-US" dirty="0"/>
          </a:p>
          <a:p>
            <a:pPr lvl="1"/>
            <a:r>
              <a:rPr lang="en-US" dirty="0"/>
              <a:t>Second Level bullets </a:t>
            </a:r>
          </a:p>
          <a:p>
            <a:pPr lvl="2"/>
            <a:r>
              <a:rPr lang="en-US" dirty="0"/>
              <a:t>Third level bullets</a:t>
            </a:r>
          </a:p>
          <a:p>
            <a:pPr lvl="3"/>
            <a:r>
              <a:rPr lang="en-US" dirty="0"/>
              <a:t>Fourth level bullets</a:t>
            </a:r>
          </a:p>
          <a:p>
            <a:pPr lvl="0"/>
            <a:r>
              <a:rPr lang="en-US" dirty="0"/>
              <a:t>Resume body copy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03499" y="4750267"/>
            <a:ext cx="34388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AF2B4D-6B12-4EDF-87BB-2B55CECB6611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5404175" y="1149062"/>
            <a:ext cx="3100063" cy="1629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900">
                <a:solidFill>
                  <a:srgbClr val="5A5A59"/>
                </a:solidFill>
                <a:latin typeface="Arial"/>
              </a:defRPr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5404175" y="2885704"/>
            <a:ext cx="3100063" cy="16578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900">
                <a:solidFill>
                  <a:srgbClr val="5A5A59"/>
                </a:solidFill>
                <a:latin typeface="Arial"/>
              </a:defRPr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59C803-6C53-CA4C-8EC7-15BF2D2DFD6A}"/>
              </a:ext>
            </a:extLst>
          </p:cNvPr>
          <p:cNvCxnSpPr/>
          <p:nvPr userDrawn="1"/>
        </p:nvCxnSpPr>
        <p:spPr>
          <a:xfrm>
            <a:off x="719969" y="4644571"/>
            <a:ext cx="7783530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954BE70-EEFE-8047-B56E-11F3D0FD18C9}"/>
              </a:ext>
            </a:extLst>
          </p:cNvPr>
          <p:cNvSpPr/>
          <p:nvPr userDrawn="1"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26D71E-42E1-4AAF-ABD5-09CF65F1BD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69" y="4795990"/>
            <a:ext cx="2024289" cy="21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/ Bullet List Insid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 hasCustomPrompt="1"/>
          </p:nvPr>
        </p:nvSpPr>
        <p:spPr>
          <a:xfrm>
            <a:off x="2661435" y="1081503"/>
            <a:ext cx="5842066" cy="724444"/>
          </a:xfrm>
          <a:prstGeom prst="rect">
            <a:avLst/>
          </a:prstGeom>
        </p:spPr>
        <p:txBody>
          <a:bodyPr>
            <a:normAutofit/>
          </a:bodyPr>
          <a:lstStyle>
            <a:lvl1pPr marL="182880" marR="0" indent="-18288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400">
                <a:solidFill>
                  <a:srgbClr val="5A5A59"/>
                </a:solidFill>
                <a:latin typeface="Arial"/>
              </a:defRPr>
            </a:lvl1pPr>
            <a:lvl2pPr marL="365760" marR="0" indent="-18288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200">
                <a:solidFill>
                  <a:srgbClr val="5A5A59"/>
                </a:solidFill>
              </a:defRPr>
            </a:lvl2pPr>
            <a:lvl3pPr marL="548640" marR="0" indent="-18288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900">
                <a:solidFill>
                  <a:srgbClr val="5A5A59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Bullet point text treatment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6713781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AF2B4D-6B12-4EDF-87BB-2B55CECB6611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7" hasCustomPrompt="1"/>
          </p:nvPr>
        </p:nvSpPr>
        <p:spPr>
          <a:xfrm>
            <a:off x="1" y="1878185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tx1"/>
              </a:gs>
            </a:gsLst>
            <a:lin ang="0" scaled="0"/>
          </a:gradFill>
        </p:spPr>
        <p:txBody>
          <a:bodyPr vert="horz" lIns="822960" tIns="45720" rIns="91440" bIns="45720" rtlCol="0">
            <a:noAutofit/>
          </a:bodyPr>
          <a:lstStyle>
            <a:lvl1pPr>
              <a:buFontTx/>
              <a:buNone/>
              <a:defRPr lang="en-US" sz="1400" dirty="0" smtClean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8" hasCustomPrompt="1"/>
          </p:nvPr>
        </p:nvSpPr>
        <p:spPr>
          <a:xfrm>
            <a:off x="2661434" y="1875171"/>
            <a:ext cx="5842066" cy="724444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>
              <a:spcBef>
                <a:spcPts val="400"/>
              </a:spcBef>
              <a:buFont typeface="Arial"/>
              <a:buChar char="•"/>
              <a:defRPr sz="1400">
                <a:solidFill>
                  <a:srgbClr val="5A5A59"/>
                </a:solidFill>
                <a:latin typeface="Arial"/>
              </a:defRPr>
            </a:lvl1pPr>
            <a:lvl2pPr marL="365760" indent="-182880">
              <a:spcBef>
                <a:spcPts val="300"/>
              </a:spcBef>
              <a:buFont typeface="Arial"/>
              <a:buChar char="•"/>
              <a:defRPr sz="1200">
                <a:solidFill>
                  <a:srgbClr val="5A5A59"/>
                </a:solidFill>
              </a:defRPr>
            </a:lvl2pPr>
            <a:lvl3pPr marL="548640" indent="-182880">
              <a:spcBef>
                <a:spcPts val="300"/>
              </a:spcBef>
              <a:buFont typeface="Arial"/>
              <a:buChar char="•"/>
              <a:defRPr sz="900">
                <a:solidFill>
                  <a:srgbClr val="5A5A59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Bullet point text treatment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0" hasCustomPrompt="1"/>
          </p:nvPr>
        </p:nvSpPr>
        <p:spPr>
          <a:xfrm>
            <a:off x="2662191" y="2667324"/>
            <a:ext cx="5842066" cy="7244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182880">
              <a:spcBef>
                <a:spcPts val="400"/>
              </a:spcBef>
              <a:buFont typeface="Arial"/>
              <a:buChar char="•"/>
              <a:defRPr sz="1400">
                <a:solidFill>
                  <a:srgbClr val="5A5A59"/>
                </a:solidFill>
                <a:latin typeface="Arial"/>
              </a:defRPr>
            </a:lvl1pPr>
            <a:lvl2pPr marL="365760" indent="-182880">
              <a:spcBef>
                <a:spcPts val="300"/>
              </a:spcBef>
              <a:buFont typeface="Arial"/>
              <a:buChar char="•"/>
              <a:defRPr sz="1200">
                <a:solidFill>
                  <a:srgbClr val="5A5A59"/>
                </a:solidFill>
              </a:defRPr>
            </a:lvl2pPr>
            <a:lvl3pPr marL="548640" indent="-182880">
              <a:buFont typeface="Arial"/>
              <a:buChar char="•"/>
              <a:defRPr sz="1000">
                <a:solidFill>
                  <a:srgbClr val="5A5A59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Bullet point text treatment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22" hasCustomPrompt="1"/>
          </p:nvPr>
        </p:nvSpPr>
        <p:spPr>
          <a:xfrm>
            <a:off x="2661434" y="3468254"/>
            <a:ext cx="5842066" cy="724444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/>
              <a:buChar char="•"/>
              <a:defRPr sz="1400">
                <a:solidFill>
                  <a:srgbClr val="5A5A59"/>
                </a:solidFill>
                <a:latin typeface="Arial"/>
              </a:defRPr>
            </a:lvl1pPr>
            <a:lvl2pPr marL="365760" indent="-182880">
              <a:spcBef>
                <a:spcPts val="300"/>
              </a:spcBef>
              <a:buFont typeface="Arial"/>
              <a:buChar char="•"/>
              <a:defRPr sz="1200">
                <a:solidFill>
                  <a:srgbClr val="5A5A59"/>
                </a:solidFill>
              </a:defRPr>
            </a:lvl2pPr>
            <a:lvl3pPr marL="548640" indent="-171450">
              <a:spcBef>
                <a:spcPts val="300"/>
              </a:spcBef>
              <a:buFont typeface="Arial"/>
              <a:buChar char="•"/>
              <a:defRPr sz="1000">
                <a:solidFill>
                  <a:srgbClr val="5A5A59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Bullet point text treatment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B8457B0-E1C3-864A-9247-A37706DD774A}"/>
              </a:ext>
            </a:extLst>
          </p:cNvPr>
          <p:cNvCxnSpPr/>
          <p:nvPr userDrawn="1"/>
        </p:nvCxnSpPr>
        <p:spPr>
          <a:xfrm>
            <a:off x="719969" y="4644571"/>
            <a:ext cx="7783530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99F8023-958B-5B41-BD73-4AEE93928D82}"/>
              </a:ext>
            </a:extLst>
          </p:cNvPr>
          <p:cNvSpPr/>
          <p:nvPr userDrawn="1"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3449291-3BA7-4741-B871-72D0AEA380B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0" y="1086537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tx1"/>
              </a:gs>
            </a:gsLst>
            <a:lin ang="0" scaled="0"/>
          </a:gradFill>
        </p:spPr>
        <p:txBody>
          <a:bodyPr vert="horz" lIns="822960" tIns="45720" rIns="91440" bIns="45720" rtlCol="0">
            <a:noAutofit/>
          </a:bodyPr>
          <a:lstStyle>
            <a:lvl1pPr>
              <a:buFontTx/>
              <a:buNone/>
              <a:defRPr lang="en-US" sz="1400" dirty="0" smtClean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7E80058-57C1-2141-B78B-312BEDC4BE11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1" y="2662940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tx1"/>
              </a:gs>
            </a:gsLst>
            <a:lin ang="0" scaled="0"/>
          </a:gradFill>
        </p:spPr>
        <p:txBody>
          <a:bodyPr vert="horz" lIns="822960" tIns="45720" rIns="91440" bIns="45720" rtlCol="0">
            <a:noAutofit/>
          </a:bodyPr>
          <a:lstStyle>
            <a:lvl1pPr>
              <a:buFontTx/>
              <a:buNone/>
              <a:defRPr lang="en-US" sz="1400" dirty="0" smtClean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022452E-EB91-B145-8267-686FF8CA7BE9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1" y="3463608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tx1"/>
              </a:gs>
            </a:gsLst>
            <a:lin ang="0" scaled="0"/>
          </a:gradFill>
        </p:spPr>
        <p:txBody>
          <a:bodyPr vert="horz" lIns="822960" tIns="45720" rIns="91440" bIns="45720" rtlCol="0">
            <a:noAutofit/>
          </a:bodyPr>
          <a:lstStyle>
            <a:lvl1pPr>
              <a:buFontTx/>
              <a:buNone/>
              <a:defRPr lang="en-US" sz="1400" dirty="0" smtClean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C50C51-CE71-554C-8B9E-349F15C4C8EC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5615074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 Text Treatment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AAC97BF-AAEF-424C-92C2-0B853B41D3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69" y="4795990"/>
            <a:ext cx="2024289" cy="21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351850-FF5F-5742-A24E-FCE2617933D8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0" y="1654349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90000"/>
                </a:srgbClr>
              </a:gs>
              <a:gs pos="100000">
                <a:schemeClr val="tx1"/>
              </a:gs>
            </a:gsLst>
            <a:lin ang="0" scaled="0"/>
          </a:gradFill>
        </p:spPr>
        <p:txBody>
          <a:bodyPr vert="horz" lIns="822960" tIns="45720" rIns="91440" bIns="45720" rtlCol="0" anchor="ctr" anchorCtr="0">
            <a:noAutofit/>
          </a:bodyPr>
          <a:lstStyle>
            <a:lvl1pPr>
              <a:buFontTx/>
              <a:buNone/>
              <a:defRPr lang="en-US" sz="2800" dirty="0" smtClean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C7BF89-04CB-B247-BCD1-36634D3DEF3F}"/>
              </a:ext>
            </a:extLst>
          </p:cNvPr>
          <p:cNvSpPr txBox="1">
            <a:spLocks/>
          </p:cNvSpPr>
          <p:nvPr userDrawn="1"/>
        </p:nvSpPr>
        <p:spPr>
          <a:xfrm>
            <a:off x="6713781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AF2B4D-6B12-4EDF-87BB-2B55CECB6611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0E1FB-9ABE-AA44-83CF-5D024D2766D9}"/>
              </a:ext>
            </a:extLst>
          </p:cNvPr>
          <p:cNvCxnSpPr/>
          <p:nvPr userDrawn="1"/>
        </p:nvCxnSpPr>
        <p:spPr>
          <a:xfrm>
            <a:off x="719969" y="4644571"/>
            <a:ext cx="7783530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7572974-59A6-4CF8-A0B0-9D0A5EC52A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69" y="4795990"/>
            <a:ext cx="2024289" cy="21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37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553C33-E894-3642-880A-B33FEFE7C7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5908"/>
            <a:ext cx="9144000" cy="516940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69795EA-5BC6-3145-9405-748223E3D863}"/>
              </a:ext>
            </a:extLst>
          </p:cNvPr>
          <p:cNvSpPr/>
          <p:nvPr userDrawn="1"/>
        </p:nvSpPr>
        <p:spPr>
          <a:xfrm>
            <a:off x="0" y="3210560"/>
            <a:ext cx="9144000" cy="1731553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8327AF-A6F0-8A48-8D48-9E53B01B8031}"/>
              </a:ext>
            </a:extLst>
          </p:cNvPr>
          <p:cNvSpPr txBox="1"/>
          <p:nvPr userDrawn="1"/>
        </p:nvSpPr>
        <p:spPr>
          <a:xfrm>
            <a:off x="2844721" y="4661366"/>
            <a:ext cx="3454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kern="120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©All rights reserved. ONVIF is a trademark of ONVIF, Inc.</a:t>
            </a:r>
            <a:endParaRPr lang="en-US" sz="800" dirty="0">
              <a:solidFill>
                <a:schemeClr val="bg1"/>
              </a:solidFill>
              <a:latin typeface="+mn-lt"/>
              <a:cs typeface="Arial"/>
            </a:endParaRPr>
          </a:p>
          <a:p>
            <a:pPr algn="ctr"/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3B5BD5F-56DA-CA4F-9B9E-38F4CE4F30A3}"/>
              </a:ext>
            </a:extLst>
          </p:cNvPr>
          <p:cNvSpPr txBox="1">
            <a:spLocks/>
          </p:cNvSpPr>
          <p:nvPr userDrawn="1"/>
        </p:nvSpPr>
        <p:spPr>
          <a:xfrm>
            <a:off x="2037375" y="4000671"/>
            <a:ext cx="5069251" cy="29509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dirty="0"/>
              <a:t>For more information, visit </a:t>
            </a:r>
            <a:r>
              <a:rPr lang="en-US" sz="1800" b="1" dirty="0">
                <a:solidFill>
                  <a:srgbClr val="213081"/>
                </a:solidFill>
              </a:rPr>
              <a:t>www.onvif.org</a:t>
            </a:r>
            <a:endParaRPr lang="en-US" sz="1600" b="1" dirty="0">
              <a:solidFill>
                <a:srgbClr val="21308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4C60092-05B7-9A4F-AE9C-FDC3627FEED1}"/>
              </a:ext>
            </a:extLst>
          </p:cNvPr>
          <p:cNvSpPr txBox="1">
            <a:spLocks/>
          </p:cNvSpPr>
          <p:nvPr userDrawn="1"/>
        </p:nvSpPr>
        <p:spPr>
          <a:xfrm>
            <a:off x="2472631" y="3373050"/>
            <a:ext cx="4198739" cy="406400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4800" dirty="0"/>
              <a:t>Thank you</a:t>
            </a:r>
            <a:endParaRPr lang="en-US" sz="4400" b="1" dirty="0">
              <a:solidFill>
                <a:srgbClr val="213081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A5535EA-8808-47D8-9F14-3D7DABCE0B29}"/>
              </a:ext>
            </a:extLst>
          </p:cNvPr>
          <p:cNvSpPr txBox="1">
            <a:spLocks/>
          </p:cNvSpPr>
          <p:nvPr userDrawn="1"/>
        </p:nvSpPr>
        <p:spPr>
          <a:xfrm>
            <a:off x="2135948" y="4280191"/>
            <a:ext cx="4872104" cy="29509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400" dirty="0"/>
              <a:t>Contact us at </a:t>
            </a:r>
            <a:r>
              <a:rPr lang="en-US" sz="1400" b="1" dirty="0">
                <a:solidFill>
                  <a:srgbClr val="213081"/>
                </a:solidFill>
              </a:rPr>
              <a:t>https://help.onvif.org</a:t>
            </a:r>
          </a:p>
        </p:txBody>
      </p:sp>
    </p:spTree>
    <p:extLst>
      <p:ext uri="{BB962C8B-B14F-4D97-AF65-F5344CB8AC3E}">
        <p14:creationId xmlns:p14="http://schemas.microsoft.com/office/powerpoint/2010/main" val="66010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6" r:id="rId2"/>
    <p:sldLayoutId id="2147493457" r:id="rId3"/>
    <p:sldLayoutId id="2147493463" r:id="rId4"/>
    <p:sldLayoutId id="2147493472" r:id="rId5"/>
    <p:sldLayoutId id="2147493469" r:id="rId6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vif.org/conformant-product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onvif.org/wp-content/uploads/2022/05/onvif-brand-standards-20220516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vif.org/profiles/conformance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nvif.org/contact/report-improper-conformance-claim/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nvif.org/wp-content/uploads/2022/05/onvif-brand-standards-20220516.pdf" TargetMode="External"/><Relationship Id="rId3" Type="http://schemas.openxmlformats.org/officeDocument/2006/relationships/image" Target="../media/image25.jpg"/><Relationship Id="rId7" Type="http://schemas.openxmlformats.org/officeDocument/2006/relationships/hyperlink" Target="https://www.onvif.org/conformant-products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nvif.org/profiles/conformance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BC87C3-EC3A-F64A-82CF-A815F518C07D}"/>
              </a:ext>
            </a:extLst>
          </p:cNvPr>
          <p:cNvSpPr>
            <a:spLocks noGrp="1"/>
          </p:cNvSpPr>
          <p:nvPr>
            <p:ph idx="23"/>
          </p:nvPr>
        </p:nvSpPr>
        <p:spPr/>
        <p:txBody>
          <a:bodyPr/>
          <a:lstStyle/>
          <a:p>
            <a:r>
              <a:rPr lang="en-US" sz="1000"/>
              <a:t>November </a:t>
            </a:r>
            <a:r>
              <a:rPr lang="en-US" sz="1000" dirty="0"/>
              <a:t>2022</a:t>
            </a:r>
          </a:p>
          <a:p>
            <a:r>
              <a:rPr lang="en-US" dirty="0"/>
              <a:t>ONVIF Conformance  </a:t>
            </a:r>
            <a:r>
              <a:rPr lang="en-US" sz="14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5D6005-00E5-476F-839D-7ED3FD60FEC7}"/>
              </a:ext>
            </a:extLst>
          </p:cNvPr>
          <p:cNvSpPr txBox="1"/>
          <p:nvPr/>
        </p:nvSpPr>
        <p:spPr>
          <a:xfrm>
            <a:off x="6629233" y="4761978"/>
            <a:ext cx="2369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bg1"/>
                </a:solidFill>
              </a:rPr>
              <a:t>©All rights reserved.</a:t>
            </a:r>
            <a:endParaRPr lang="sv-SE" sz="10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9D6940-DBE4-4C58-8C0A-7CE466456472}"/>
              </a:ext>
            </a:extLst>
          </p:cNvPr>
          <p:cNvSpPr txBox="1"/>
          <p:nvPr/>
        </p:nvSpPr>
        <p:spPr>
          <a:xfrm>
            <a:off x="4595324" y="2081991"/>
            <a:ext cx="3202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  <a:latin typeface="Montserrat" pitchFamily="2" charset="0"/>
                <a:cs typeface="Gotham Medium" pitchFamily="50" charset="0"/>
              </a:rPr>
              <a:t>Spaker</a:t>
            </a:r>
          </a:p>
        </p:txBody>
      </p:sp>
    </p:spTree>
    <p:extLst>
      <p:ext uri="{BB962C8B-B14F-4D97-AF65-F5344CB8AC3E}">
        <p14:creationId xmlns:p14="http://schemas.microsoft.com/office/powerpoint/2010/main" val="1695506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6BF52A-A728-45EB-A745-1AD4D54B1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969" y="1149062"/>
            <a:ext cx="7783529" cy="3474333"/>
          </a:xfrm>
        </p:spPr>
        <p:txBody>
          <a:bodyPr lIns="91440" tIns="45720" rIns="91440" bIns="45720" anchor="t">
            <a:normAutofit fontScale="92500" lnSpcReduction="20000"/>
          </a:bodyPr>
          <a:lstStyle/>
          <a:p>
            <a:r>
              <a:rPr lang="sv-SE" dirty="0"/>
              <a:t>Overview</a:t>
            </a:r>
          </a:p>
          <a:p>
            <a:pPr lvl="1"/>
            <a:r>
              <a:rPr lang="sv-SE" dirty="0" err="1"/>
              <a:t>Cornerstones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 ONVIF</a:t>
            </a:r>
          </a:p>
          <a:p>
            <a:pPr lvl="1"/>
            <a:r>
              <a:rPr lang="en-US" dirty="0"/>
              <a:t>Benefits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/>
              <a:t>ONVIF </a:t>
            </a:r>
            <a:r>
              <a:rPr lang="sv-SE" dirty="0"/>
              <a:t>C</a:t>
            </a:r>
            <a:r>
              <a:rPr lang="sv-SE"/>
              <a:t>onformance</a:t>
            </a:r>
            <a:endParaRPr lang="sv-SE" dirty="0"/>
          </a:p>
          <a:p>
            <a:r>
              <a:rPr lang="sv-SE" err="1"/>
              <a:t>What</a:t>
            </a:r>
            <a:r>
              <a:rPr lang="sv-SE"/>
              <a:t> Does ONVIF Conformance Mean</a:t>
            </a:r>
            <a:r>
              <a:rPr lang="sv-SE" dirty="0"/>
              <a:t>?</a:t>
            </a:r>
          </a:p>
          <a:p>
            <a:pPr lvl="1"/>
            <a:r>
              <a:rPr lang="sv-SE"/>
              <a:t>How Do You Know if a Product is ONVIF Conformant?</a:t>
            </a:r>
          </a:p>
          <a:p>
            <a:pPr lvl="1"/>
            <a:r>
              <a:rPr lang="sv-SE"/>
              <a:t>ONVIF Conformance</a:t>
            </a:r>
            <a:endParaRPr lang="sv-SE" dirty="0"/>
          </a:p>
          <a:p>
            <a:pPr lvl="1"/>
            <a:r>
              <a:rPr lang="sv-SE" err="1"/>
              <a:t>Misconceptions</a:t>
            </a:r>
            <a:r>
              <a:rPr lang="sv-SE"/>
              <a:t> </a:t>
            </a:r>
            <a:r>
              <a:rPr lang="sv-SE" dirty="0"/>
              <a:t>A</a:t>
            </a:r>
            <a:r>
              <a:rPr lang="sv-SE"/>
              <a:t>bout ONVIF </a:t>
            </a:r>
            <a:r>
              <a:rPr lang="sv-SE" dirty="0"/>
              <a:t>C</a:t>
            </a:r>
            <a:r>
              <a:rPr lang="sv-SE"/>
              <a:t>onformance </a:t>
            </a:r>
            <a:endParaRPr lang="sv-SE" dirty="0"/>
          </a:p>
          <a:p>
            <a:pPr lvl="1"/>
            <a:r>
              <a:rPr lang="sv-SE"/>
              <a:t>ONVIF Conformance Process</a:t>
            </a:r>
            <a:endParaRPr lang="sv-SE" dirty="0"/>
          </a:p>
          <a:p>
            <a:pPr lvl="1"/>
            <a:r>
              <a:rPr lang="en-US"/>
              <a:t>Profile</a:t>
            </a:r>
            <a:r>
              <a:rPr lang="sv-SE"/>
              <a:t> and Supported Features</a:t>
            </a:r>
          </a:p>
          <a:p>
            <a:pPr lvl="1"/>
            <a:r>
              <a:rPr lang="sv-SE"/>
              <a:t>Device and Client Test Tools</a:t>
            </a:r>
            <a:endParaRPr lang="sv-SE" dirty="0"/>
          </a:p>
          <a:p>
            <a:pPr lvl="1"/>
            <a:r>
              <a:rPr lang="sv-SE"/>
              <a:t>Conformant Product Information</a:t>
            </a:r>
          </a:p>
          <a:p>
            <a:pPr lvl="1"/>
            <a:r>
              <a:rPr lang="sv-SE"/>
              <a:t>Checklist</a:t>
            </a:r>
          </a:p>
          <a:p>
            <a:pPr lvl="1"/>
            <a:r>
              <a:rPr lang="sv-SE"/>
              <a:t>Logo and profile symbols</a:t>
            </a:r>
            <a:endParaRPr lang="sv-SE" dirty="0"/>
          </a:p>
          <a:p>
            <a:pPr lvl="1"/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BD993A-1115-4160-A731-01257C0D6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Topics</a:t>
            </a:r>
          </a:p>
        </p:txBody>
      </p:sp>
    </p:spTree>
    <p:extLst>
      <p:ext uri="{BB962C8B-B14F-4D97-AF65-F5344CB8AC3E}">
        <p14:creationId xmlns:p14="http://schemas.microsoft.com/office/powerpoint/2010/main" val="3700502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FABD260-5A84-4B6C-81ED-717DE2CDC908}"/>
              </a:ext>
            </a:extLst>
          </p:cNvPr>
          <p:cNvSpPr>
            <a:spLocks noGrp="1"/>
          </p:cNvSpPr>
          <p:nvPr>
            <p:ph idx="23"/>
          </p:nvPr>
        </p:nvSpPr>
        <p:spPr/>
        <p:txBody>
          <a:bodyPr/>
          <a:lstStyle/>
          <a:p>
            <a:r>
              <a:rPr lang="sv-SE" dirty="0"/>
              <a:t>Overview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971400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2D2"/>
                </a:solidFill>
              </a:rPr>
              <a:t>ONVIF Profile Conformant Products</a:t>
            </a:r>
            <a:endParaRPr lang="de-DE" dirty="0">
              <a:solidFill>
                <a:srgbClr val="0092D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2361" y="1384747"/>
            <a:ext cx="6503082" cy="3201148"/>
          </a:xfrm>
          <a:prstGeom prst="rect">
            <a:avLst/>
          </a:prstGeom>
        </p:spPr>
      </p:pic>
      <p:sp>
        <p:nvSpPr>
          <p:cNvPr id="4" name="Inhaltsplatzhalter 1"/>
          <p:cNvSpPr>
            <a:spLocks noGrp="1"/>
          </p:cNvSpPr>
          <p:nvPr>
            <p:ph idx="1"/>
          </p:nvPr>
        </p:nvSpPr>
        <p:spPr>
          <a:xfrm>
            <a:off x="783032" y="1054470"/>
            <a:ext cx="7502010" cy="372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092D2"/>
                </a:solidFill>
              </a:rPr>
              <a:t>ONVIF Profile A, C, G, M, S and T conformant products.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47094D-21D6-406F-A47E-69B175CFC545}"/>
              </a:ext>
            </a:extLst>
          </p:cNvPr>
          <p:cNvSpPr txBox="1"/>
          <p:nvPr/>
        </p:nvSpPr>
        <p:spPr>
          <a:xfrm>
            <a:off x="5317432" y="2021018"/>
            <a:ext cx="230587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2800" b="1" dirty="0"/>
              <a:t>24,000+</a:t>
            </a:r>
          </a:p>
        </p:txBody>
      </p:sp>
    </p:spTree>
    <p:extLst>
      <p:ext uri="{BB962C8B-B14F-4D97-AF65-F5344CB8AC3E}">
        <p14:creationId xmlns:p14="http://schemas.microsoft.com/office/powerpoint/2010/main" val="3775532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98A400-06C5-10CD-265E-C2E74AD1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dirty="0"/>
              <a:t>ONVIF Profiles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08117D-49AF-06BD-4161-C4DB995ED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503" y="1150769"/>
            <a:ext cx="5695335" cy="335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79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4E6280-FE80-83F7-D6DD-319909058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dirty="0"/>
              <a:t>Standardization of communication </a:t>
            </a:r>
            <a:br>
              <a:rPr lang="en-US" dirty="0"/>
            </a:br>
            <a:r>
              <a:rPr lang="en-US" dirty="0"/>
              <a:t>between IP-based physical security </a:t>
            </a:r>
            <a:br>
              <a:rPr lang="en-US" dirty="0"/>
            </a:br>
            <a:r>
              <a:rPr lang="en-US" dirty="0"/>
              <a:t>products</a:t>
            </a:r>
          </a:p>
          <a:p>
            <a:r>
              <a:rPr lang="en-US" dirty="0"/>
              <a:t>Interoperability regardless of brand</a:t>
            </a:r>
          </a:p>
          <a:p>
            <a:r>
              <a:rPr lang="en-US" dirty="0"/>
              <a:t>Openness to all companies and organizations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98A400-06C5-10CD-265E-C2E74AD1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dirty="0"/>
              <a:t>Cornerstones of ONVIF</a:t>
            </a:r>
          </a:p>
        </p:txBody>
      </p:sp>
      <p:pic>
        <p:nvPicPr>
          <p:cNvPr id="4" name="Picture 4" descr="A picture containing sky, invertebrate, blue, clear&#10;&#10;Description automatically generated">
            <a:extLst>
              <a:ext uri="{FF2B5EF4-FFF2-40B4-BE49-F238E27FC236}">
                <a16:creationId xmlns:a16="http://schemas.microsoft.com/office/drawing/2014/main" id="{24907B94-CEE9-F9A4-42E4-B64BC88BB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064" y="1350129"/>
            <a:ext cx="2743200" cy="14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01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48FE19-E188-33A3-9CA2-A659D8E12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dirty="0"/>
              <a:t>Benefits of ONVIF Conformance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5E8AA9D-99F9-424B-9280-DB7FB56C774E}"/>
              </a:ext>
            </a:extLst>
          </p:cNvPr>
          <p:cNvSpPr/>
          <p:nvPr/>
        </p:nvSpPr>
        <p:spPr>
          <a:xfrm>
            <a:off x="751869" y="1091186"/>
            <a:ext cx="7751632" cy="728904"/>
          </a:xfrm>
          <a:custGeom>
            <a:avLst/>
            <a:gdLst>
              <a:gd name="connsiteX0" fmla="*/ 0 w 1530792"/>
              <a:gd name="connsiteY0" fmla="*/ 153079 h 2767051"/>
              <a:gd name="connsiteX1" fmla="*/ 153079 w 1530792"/>
              <a:gd name="connsiteY1" fmla="*/ 0 h 2767051"/>
              <a:gd name="connsiteX2" fmla="*/ 1377713 w 1530792"/>
              <a:gd name="connsiteY2" fmla="*/ 0 h 2767051"/>
              <a:gd name="connsiteX3" fmla="*/ 1530792 w 1530792"/>
              <a:gd name="connsiteY3" fmla="*/ 153079 h 2767051"/>
              <a:gd name="connsiteX4" fmla="*/ 1530792 w 1530792"/>
              <a:gd name="connsiteY4" fmla="*/ 2613972 h 2767051"/>
              <a:gd name="connsiteX5" fmla="*/ 1377713 w 1530792"/>
              <a:gd name="connsiteY5" fmla="*/ 2767051 h 2767051"/>
              <a:gd name="connsiteX6" fmla="*/ 153079 w 1530792"/>
              <a:gd name="connsiteY6" fmla="*/ 2767051 h 2767051"/>
              <a:gd name="connsiteX7" fmla="*/ 0 w 1530792"/>
              <a:gd name="connsiteY7" fmla="*/ 2613972 h 2767051"/>
              <a:gd name="connsiteX8" fmla="*/ 0 w 1530792"/>
              <a:gd name="connsiteY8" fmla="*/ 153079 h 27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0792" h="2767051">
                <a:moveTo>
                  <a:pt x="0" y="153079"/>
                </a:moveTo>
                <a:cubicBezTo>
                  <a:pt x="0" y="68536"/>
                  <a:pt x="68536" y="0"/>
                  <a:pt x="153079" y="0"/>
                </a:cubicBezTo>
                <a:lnTo>
                  <a:pt x="1377713" y="0"/>
                </a:lnTo>
                <a:cubicBezTo>
                  <a:pt x="1462256" y="0"/>
                  <a:pt x="1530792" y="68536"/>
                  <a:pt x="1530792" y="153079"/>
                </a:cubicBezTo>
                <a:lnTo>
                  <a:pt x="1530792" y="2613972"/>
                </a:lnTo>
                <a:cubicBezTo>
                  <a:pt x="1530792" y="2698515"/>
                  <a:pt x="1462256" y="2767051"/>
                  <a:pt x="1377713" y="2767051"/>
                </a:cubicBezTo>
                <a:lnTo>
                  <a:pt x="153079" y="2767051"/>
                </a:lnTo>
                <a:cubicBezTo>
                  <a:pt x="68536" y="2767051"/>
                  <a:pt x="0" y="2698515"/>
                  <a:pt x="0" y="2613972"/>
                </a:cubicBezTo>
                <a:lnTo>
                  <a:pt x="0" y="15307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146" tIns="82146" rIns="239195" bIns="82146" numCol="1" spcCol="1270" anchor="ctr" anchorCtr="0">
            <a:noAutofit/>
          </a:bodyPr>
          <a:lstStyle/>
          <a:p>
            <a:pPr marL="0" lvl="0" indent="0" algn="l" defTabSz="4889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dirty="0">
                <a:solidFill>
                  <a:srgbClr val="5A5A59"/>
                </a:solidFill>
              </a:rPr>
              <a:t>Enables</a:t>
            </a:r>
            <a:r>
              <a:rPr lang="en-US" sz="1500" kern="1200" dirty="0">
                <a:solidFill>
                  <a:srgbClr val="5A5A59"/>
                </a:solidFill>
              </a:rPr>
              <a:t> </a:t>
            </a:r>
            <a:r>
              <a:rPr lang="en-US" sz="1500" kern="1200" dirty="0">
                <a:solidFill>
                  <a:srgbClr val="5A5A59"/>
                </a:solidFill>
                <a:latin typeface="Arial"/>
              </a:rPr>
              <a:t>different brands of products</a:t>
            </a:r>
            <a:r>
              <a:rPr lang="en-US" sz="1500" kern="1200" dirty="0">
                <a:solidFill>
                  <a:srgbClr val="5A5A59"/>
                </a:solidFill>
              </a:rPr>
              <a:t> to </a:t>
            </a:r>
            <a:r>
              <a:rPr lang="en-US" sz="1500" b="1" i="1" kern="1200" dirty="0">
                <a:solidFill>
                  <a:srgbClr val="5A5A59"/>
                </a:solidFill>
              </a:rPr>
              <a:t>work together</a:t>
            </a:r>
            <a:r>
              <a:rPr lang="en-US" sz="1500" i="1" kern="1200" dirty="0">
                <a:solidFill>
                  <a:srgbClr val="5A5A59"/>
                </a:solidFill>
              </a:rPr>
              <a:t>,</a:t>
            </a:r>
            <a:r>
              <a:rPr lang="en-US" sz="1500" kern="1200" dirty="0">
                <a:solidFill>
                  <a:srgbClr val="5A5A59"/>
                </a:solidFill>
                <a:latin typeface="Arial"/>
              </a:rPr>
              <a:t> eliminating the need to develop specific drivers</a:t>
            </a:r>
            <a:endParaRPr lang="en-US" sz="1500" kern="1200" dirty="0">
              <a:solidFill>
                <a:srgbClr val="5A5A59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C356AED-4451-4D6B-AA51-E838D83FB450}"/>
              </a:ext>
            </a:extLst>
          </p:cNvPr>
          <p:cNvSpPr/>
          <p:nvPr/>
        </p:nvSpPr>
        <p:spPr>
          <a:xfrm>
            <a:off x="751868" y="1962592"/>
            <a:ext cx="2412000" cy="2610535"/>
          </a:xfrm>
          <a:custGeom>
            <a:avLst/>
            <a:gdLst>
              <a:gd name="connsiteX0" fmla="*/ 0 w 1642977"/>
              <a:gd name="connsiteY0" fmla="*/ 164298 h 2767051"/>
              <a:gd name="connsiteX1" fmla="*/ 164298 w 1642977"/>
              <a:gd name="connsiteY1" fmla="*/ 0 h 2767051"/>
              <a:gd name="connsiteX2" fmla="*/ 1478679 w 1642977"/>
              <a:gd name="connsiteY2" fmla="*/ 0 h 2767051"/>
              <a:gd name="connsiteX3" fmla="*/ 1642977 w 1642977"/>
              <a:gd name="connsiteY3" fmla="*/ 164298 h 2767051"/>
              <a:gd name="connsiteX4" fmla="*/ 1642977 w 1642977"/>
              <a:gd name="connsiteY4" fmla="*/ 2602753 h 2767051"/>
              <a:gd name="connsiteX5" fmla="*/ 1478679 w 1642977"/>
              <a:gd name="connsiteY5" fmla="*/ 2767051 h 2767051"/>
              <a:gd name="connsiteX6" fmla="*/ 164298 w 1642977"/>
              <a:gd name="connsiteY6" fmla="*/ 2767051 h 2767051"/>
              <a:gd name="connsiteX7" fmla="*/ 0 w 1642977"/>
              <a:gd name="connsiteY7" fmla="*/ 2602753 h 2767051"/>
              <a:gd name="connsiteX8" fmla="*/ 0 w 1642977"/>
              <a:gd name="connsiteY8" fmla="*/ 164298 h 27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2977" h="2767051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ln w="3175">
            <a:solidFill>
              <a:srgbClr val="5A5A59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097" tIns="83097" rIns="319848" bIns="83097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BF49C4C-ABEB-4494-B4E6-623EB335A714}"/>
              </a:ext>
            </a:extLst>
          </p:cNvPr>
          <p:cNvSpPr/>
          <p:nvPr/>
        </p:nvSpPr>
        <p:spPr>
          <a:xfrm>
            <a:off x="3418327" y="1963127"/>
            <a:ext cx="2412000" cy="2610000"/>
          </a:xfrm>
          <a:custGeom>
            <a:avLst/>
            <a:gdLst>
              <a:gd name="connsiteX0" fmla="*/ 0 w 1455914"/>
              <a:gd name="connsiteY0" fmla="*/ 145591 h 2767051"/>
              <a:gd name="connsiteX1" fmla="*/ 145591 w 1455914"/>
              <a:gd name="connsiteY1" fmla="*/ 0 h 2767051"/>
              <a:gd name="connsiteX2" fmla="*/ 1310323 w 1455914"/>
              <a:gd name="connsiteY2" fmla="*/ 0 h 2767051"/>
              <a:gd name="connsiteX3" fmla="*/ 1455914 w 1455914"/>
              <a:gd name="connsiteY3" fmla="*/ 145591 h 2767051"/>
              <a:gd name="connsiteX4" fmla="*/ 1455914 w 1455914"/>
              <a:gd name="connsiteY4" fmla="*/ 2621460 h 2767051"/>
              <a:gd name="connsiteX5" fmla="*/ 1310323 w 1455914"/>
              <a:gd name="connsiteY5" fmla="*/ 2767051 h 2767051"/>
              <a:gd name="connsiteX6" fmla="*/ 145591 w 1455914"/>
              <a:gd name="connsiteY6" fmla="*/ 2767051 h 2767051"/>
              <a:gd name="connsiteX7" fmla="*/ 0 w 1455914"/>
              <a:gd name="connsiteY7" fmla="*/ 2621460 h 2767051"/>
              <a:gd name="connsiteX8" fmla="*/ 0 w 1455914"/>
              <a:gd name="connsiteY8" fmla="*/ 145591 h 27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5914" h="2767051">
                <a:moveTo>
                  <a:pt x="0" y="145591"/>
                </a:moveTo>
                <a:cubicBezTo>
                  <a:pt x="0" y="65183"/>
                  <a:pt x="65183" y="0"/>
                  <a:pt x="145591" y="0"/>
                </a:cubicBezTo>
                <a:lnTo>
                  <a:pt x="1310323" y="0"/>
                </a:lnTo>
                <a:cubicBezTo>
                  <a:pt x="1390731" y="0"/>
                  <a:pt x="1455914" y="65183"/>
                  <a:pt x="1455914" y="145591"/>
                </a:cubicBezTo>
                <a:lnTo>
                  <a:pt x="1455914" y="2621460"/>
                </a:lnTo>
                <a:cubicBezTo>
                  <a:pt x="1455914" y="2701868"/>
                  <a:pt x="1390731" y="2767051"/>
                  <a:pt x="1310323" y="2767051"/>
                </a:cubicBezTo>
                <a:lnTo>
                  <a:pt x="145591" y="2767051"/>
                </a:lnTo>
                <a:cubicBezTo>
                  <a:pt x="65183" y="2767051"/>
                  <a:pt x="0" y="2701868"/>
                  <a:pt x="0" y="2621460"/>
                </a:cubicBezTo>
                <a:lnTo>
                  <a:pt x="0" y="145591"/>
                </a:lnTo>
                <a:close/>
              </a:path>
            </a:pathLst>
          </a:custGeom>
          <a:ln w="3175">
            <a:solidFill>
              <a:srgbClr val="5A5A59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8461" tIns="78461" rIns="286437" bIns="78461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sv-SE" sz="11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ADA0BF0-7456-48B2-BFC5-07208E736FFC}"/>
              </a:ext>
            </a:extLst>
          </p:cNvPr>
          <p:cNvSpPr/>
          <p:nvPr/>
        </p:nvSpPr>
        <p:spPr>
          <a:xfrm>
            <a:off x="6079185" y="1962592"/>
            <a:ext cx="2412000" cy="2610000"/>
          </a:xfrm>
          <a:custGeom>
            <a:avLst/>
            <a:gdLst>
              <a:gd name="connsiteX0" fmla="*/ 0 w 1484698"/>
              <a:gd name="connsiteY0" fmla="*/ 148470 h 2767051"/>
              <a:gd name="connsiteX1" fmla="*/ 148470 w 1484698"/>
              <a:gd name="connsiteY1" fmla="*/ 0 h 2767051"/>
              <a:gd name="connsiteX2" fmla="*/ 1336228 w 1484698"/>
              <a:gd name="connsiteY2" fmla="*/ 0 h 2767051"/>
              <a:gd name="connsiteX3" fmla="*/ 1484698 w 1484698"/>
              <a:gd name="connsiteY3" fmla="*/ 148470 h 2767051"/>
              <a:gd name="connsiteX4" fmla="*/ 1484698 w 1484698"/>
              <a:gd name="connsiteY4" fmla="*/ 2618581 h 2767051"/>
              <a:gd name="connsiteX5" fmla="*/ 1336228 w 1484698"/>
              <a:gd name="connsiteY5" fmla="*/ 2767051 h 2767051"/>
              <a:gd name="connsiteX6" fmla="*/ 148470 w 1484698"/>
              <a:gd name="connsiteY6" fmla="*/ 2767051 h 2767051"/>
              <a:gd name="connsiteX7" fmla="*/ 0 w 1484698"/>
              <a:gd name="connsiteY7" fmla="*/ 2618581 h 2767051"/>
              <a:gd name="connsiteX8" fmla="*/ 0 w 1484698"/>
              <a:gd name="connsiteY8" fmla="*/ 148470 h 27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4698" h="2767051">
                <a:moveTo>
                  <a:pt x="0" y="148470"/>
                </a:moveTo>
                <a:cubicBezTo>
                  <a:pt x="0" y="66472"/>
                  <a:pt x="66472" y="0"/>
                  <a:pt x="148470" y="0"/>
                </a:cubicBezTo>
                <a:lnTo>
                  <a:pt x="1336228" y="0"/>
                </a:lnTo>
                <a:cubicBezTo>
                  <a:pt x="1418226" y="0"/>
                  <a:pt x="1484698" y="66472"/>
                  <a:pt x="1484698" y="148470"/>
                </a:cubicBezTo>
                <a:lnTo>
                  <a:pt x="1484698" y="2618581"/>
                </a:lnTo>
                <a:cubicBezTo>
                  <a:pt x="1484698" y="2700579"/>
                  <a:pt x="1418226" y="2767051"/>
                  <a:pt x="1336228" y="2767051"/>
                </a:cubicBezTo>
                <a:lnTo>
                  <a:pt x="148470" y="2767051"/>
                </a:lnTo>
                <a:cubicBezTo>
                  <a:pt x="66472" y="2767051"/>
                  <a:pt x="0" y="2700579"/>
                  <a:pt x="0" y="2618581"/>
                </a:cubicBezTo>
                <a:lnTo>
                  <a:pt x="0" y="148470"/>
                </a:lnTo>
                <a:close/>
              </a:path>
            </a:pathLst>
          </a:custGeom>
          <a:ln w="3175">
            <a:solidFill>
              <a:srgbClr val="5A5A59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9129" tIns="79129" rIns="293072" bIns="79129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kern="1200" dirty="0">
              <a:solidFill>
                <a:srgbClr val="5A5A5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526933-9AFD-4D26-AE86-19A894E3E923}"/>
              </a:ext>
            </a:extLst>
          </p:cNvPr>
          <p:cNvSpPr txBox="1"/>
          <p:nvPr/>
        </p:nvSpPr>
        <p:spPr>
          <a:xfrm>
            <a:off x="751870" y="3499217"/>
            <a:ext cx="2411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>
                <a:solidFill>
                  <a:srgbClr val="5A5A59"/>
                </a:solidFill>
              </a:rPr>
              <a:t>End users</a:t>
            </a:r>
            <a:br>
              <a:rPr lang="en-US" sz="1400" b="0" kern="1200">
                <a:solidFill>
                  <a:srgbClr val="5A5A59"/>
                </a:solidFill>
              </a:rPr>
            </a:br>
            <a:r>
              <a:rPr lang="en-US" sz="1400" kern="1200">
                <a:solidFill>
                  <a:srgbClr val="5A5A59"/>
                </a:solidFill>
              </a:rPr>
              <a:t>Greater flexibility &amp; choice</a:t>
            </a:r>
            <a:br>
              <a:rPr lang="en-US" sz="1400" kern="1200">
                <a:solidFill>
                  <a:srgbClr val="5A5A59"/>
                </a:solidFill>
              </a:rPr>
            </a:br>
            <a:r>
              <a:rPr lang="en-US" sz="1400" kern="1200">
                <a:solidFill>
                  <a:srgbClr val="5A5A59"/>
                </a:solidFill>
              </a:rPr>
              <a:t>No brand lock-in</a:t>
            </a:r>
          </a:p>
          <a:p>
            <a:pPr algn="ctr"/>
            <a:r>
              <a:rPr lang="en-US" sz="1400">
                <a:solidFill>
                  <a:srgbClr val="5A5A59"/>
                </a:solidFill>
              </a:rPr>
              <a:t>Future proof</a:t>
            </a:r>
            <a:endParaRPr lang="en-US" sz="1400" kern="1200">
              <a:solidFill>
                <a:srgbClr val="5A5A59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CF65AB-1F1B-4C1F-A3FC-355958A580D4}"/>
              </a:ext>
            </a:extLst>
          </p:cNvPr>
          <p:cNvSpPr txBox="1"/>
          <p:nvPr/>
        </p:nvSpPr>
        <p:spPr>
          <a:xfrm>
            <a:off x="3404534" y="3499217"/>
            <a:ext cx="2411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5A5A59"/>
                </a:solidFill>
              </a:rPr>
              <a:t>Integrators</a:t>
            </a:r>
            <a:br>
              <a:rPr lang="en-US" sz="1400" b="0" kern="1200">
                <a:solidFill>
                  <a:srgbClr val="5A5A59"/>
                </a:solidFill>
              </a:rPr>
            </a:br>
            <a:r>
              <a:rPr lang="en-US" sz="1400" kern="1200">
                <a:solidFill>
                  <a:srgbClr val="5A5A59"/>
                </a:solidFill>
              </a:rPr>
              <a:t>Greater flexibility &amp; choice</a:t>
            </a:r>
            <a:br>
              <a:rPr lang="en-US" sz="1400" kern="1200">
                <a:solidFill>
                  <a:srgbClr val="5A5A59"/>
                </a:solidFill>
              </a:rPr>
            </a:br>
            <a:r>
              <a:rPr lang="en-US" sz="1400" kern="1200">
                <a:solidFill>
                  <a:srgbClr val="5A5A59"/>
                </a:solidFill>
              </a:rPr>
              <a:t>Easier integration</a:t>
            </a:r>
          </a:p>
          <a:p>
            <a:pPr algn="ctr"/>
            <a:r>
              <a:rPr lang="en-US" sz="1400">
                <a:solidFill>
                  <a:srgbClr val="5A5A59"/>
                </a:solidFill>
              </a:rPr>
              <a:t>Future proof</a:t>
            </a:r>
            <a:endParaRPr lang="en-US" sz="1400" kern="1200">
              <a:solidFill>
                <a:srgbClr val="5A5A59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D5D2E1-EA8D-4B01-BDE3-47790193E3B8}"/>
              </a:ext>
            </a:extLst>
          </p:cNvPr>
          <p:cNvSpPr txBox="1"/>
          <p:nvPr/>
        </p:nvSpPr>
        <p:spPr>
          <a:xfrm>
            <a:off x="6091503" y="3499217"/>
            <a:ext cx="2411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5A5A59"/>
                </a:solidFill>
              </a:rPr>
              <a:t>Manufacturers</a:t>
            </a:r>
            <a:br>
              <a:rPr lang="en-US" sz="1400" b="0" kern="1200">
                <a:solidFill>
                  <a:srgbClr val="5A5A59"/>
                </a:solidFill>
              </a:rPr>
            </a:br>
            <a:r>
              <a:rPr lang="en-US" sz="1400" b="0">
                <a:solidFill>
                  <a:srgbClr val="5A5A59"/>
                </a:solidFill>
              </a:rPr>
              <a:t>Easier market acceptance</a:t>
            </a:r>
            <a:br>
              <a:rPr lang="en-US" sz="1400" kern="1200">
                <a:solidFill>
                  <a:srgbClr val="5A5A59"/>
                </a:solidFill>
              </a:rPr>
            </a:br>
            <a:r>
              <a:rPr lang="en-US" sz="1400" kern="1200">
                <a:solidFill>
                  <a:srgbClr val="5A5A59"/>
                </a:solidFill>
              </a:rPr>
              <a:t>Help win projects</a:t>
            </a:r>
          </a:p>
          <a:p>
            <a:pPr algn="ctr"/>
            <a:r>
              <a:rPr lang="en-US" sz="1400" kern="1200">
                <a:solidFill>
                  <a:srgbClr val="5A5A59"/>
                </a:solidFill>
              </a:rPr>
              <a:t>Drive industry growth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780C354-BC28-40FA-A6B7-F588CD1115F8}"/>
              </a:ext>
            </a:extLst>
          </p:cNvPr>
          <p:cNvSpPr/>
          <p:nvPr/>
        </p:nvSpPr>
        <p:spPr>
          <a:xfrm>
            <a:off x="6216136" y="2109055"/>
            <a:ext cx="2138097" cy="1289302"/>
          </a:xfrm>
          <a:prstGeom prst="roundRect">
            <a:avLst>
              <a:gd name="adj" fmla="val 11413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6F54FA0-624E-478E-9401-009D9C89B442}"/>
              </a:ext>
            </a:extLst>
          </p:cNvPr>
          <p:cNvSpPr/>
          <p:nvPr/>
        </p:nvSpPr>
        <p:spPr>
          <a:xfrm>
            <a:off x="3565705" y="2109055"/>
            <a:ext cx="2138097" cy="1289302"/>
          </a:xfrm>
          <a:prstGeom prst="roundRect">
            <a:avLst>
              <a:gd name="adj" fmla="val 1141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8CD4059-AD28-4560-9836-6CAEB5C33D34}"/>
              </a:ext>
            </a:extLst>
          </p:cNvPr>
          <p:cNvSpPr/>
          <p:nvPr/>
        </p:nvSpPr>
        <p:spPr>
          <a:xfrm>
            <a:off x="892089" y="2109055"/>
            <a:ext cx="2138097" cy="1289302"/>
          </a:xfrm>
          <a:prstGeom prst="roundRect">
            <a:avLst>
              <a:gd name="adj" fmla="val 11413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5148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FABD260-5A84-4B6C-81ED-717DE2CDC908}"/>
              </a:ext>
            </a:extLst>
          </p:cNvPr>
          <p:cNvSpPr>
            <a:spLocks noGrp="1"/>
          </p:cNvSpPr>
          <p:nvPr>
            <p:ph idx="23"/>
          </p:nvPr>
        </p:nvSpPr>
        <p:spPr/>
        <p:txBody>
          <a:bodyPr/>
          <a:lstStyle/>
          <a:p>
            <a:r>
              <a:rPr lang="sv-SE"/>
              <a:t>What does ONVIF conformance mean?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421111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2CB5C7-9ACE-0541-9AEE-EBA9CBDC6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969" y="1149063"/>
            <a:ext cx="3136414" cy="3394472"/>
          </a:xfrm>
        </p:spPr>
        <p:txBody>
          <a:bodyPr>
            <a:normAutofit/>
          </a:bodyPr>
          <a:lstStyle/>
          <a:p>
            <a:r>
              <a:rPr lang="en-US" sz="1400"/>
              <a:t>Check that the product and firmware/software version is listed here on the ONVIF website at:</a:t>
            </a:r>
            <a:br>
              <a:rPr lang="en-US" sz="1400"/>
            </a:br>
            <a:r>
              <a:rPr lang="sv-SE" sz="1400" u="sng">
                <a:solidFill>
                  <a:srgbClr val="1190E0"/>
                </a:solidFill>
                <a:hlinkClick r:id="rId3"/>
              </a:rPr>
              <a:t>onvif.org/conformant-products/</a:t>
            </a:r>
            <a:endParaRPr lang="sv-SE" sz="1400" u="sng">
              <a:solidFill>
                <a:srgbClr val="1190E0"/>
              </a:solidFill>
            </a:endParaRPr>
          </a:p>
          <a:p>
            <a:r>
              <a:rPr lang="sv-SE" sz="1400"/>
              <a:t>Site is the only authoritative source for all ONVIF conformant products</a:t>
            </a:r>
          </a:p>
          <a:p>
            <a:endParaRPr lang="sv-SE" sz="16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A2BD0B-3E83-2B43-9F90-94CE5A42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How to know if a product is ONVIF conformant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87" r="-329" b="71355"/>
          <a:stretch/>
        </p:blipFill>
        <p:spPr>
          <a:xfrm>
            <a:off x="4088605" y="1149063"/>
            <a:ext cx="4658155" cy="86711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026" name="Picture 2" descr="Relateret bille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1295982"/>
            <a:ext cx="906780" cy="42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4281" y="1718181"/>
            <a:ext cx="4686801" cy="289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22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F6A92B-C8B9-48DD-A1F6-E89ECC02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ONVIF Conformance</a:t>
            </a:r>
            <a:endParaRPr lang="en-US" dirty="0"/>
          </a:p>
        </p:txBody>
      </p:sp>
      <p:sp>
        <p:nvSpPr>
          <p:cNvPr id="7" name="Content Placeholder 10"/>
          <p:cNvSpPr txBox="1">
            <a:spLocks/>
          </p:cNvSpPr>
          <p:nvPr/>
        </p:nvSpPr>
        <p:spPr>
          <a:xfrm>
            <a:off x="1124960" y="1873142"/>
            <a:ext cx="7381066" cy="3270358"/>
          </a:xfrm>
          <a:prstGeom prst="rect">
            <a:avLst/>
          </a:prstGeom>
        </p:spPr>
        <p:txBody>
          <a:bodyPr>
            <a:normAutofit/>
          </a:bodyPr>
          <a:lstStyle>
            <a:lvl1pPr marL="182880" marR="0" indent="-18288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 kern="1200" baseline="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1pPr>
            <a:lvl2pPr marL="365760" indent="-182880" algn="l" defTabSz="457200" rtl="0" eaLnBrk="1" latinLnBrk="0" hangingPunct="1">
              <a:spcBef>
                <a:spcPts val="600"/>
              </a:spcBef>
              <a:buFont typeface="Arial"/>
              <a:buChar char="•"/>
              <a:defRPr sz="1400" kern="1200" baseline="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2pPr>
            <a:lvl3pPr marL="50292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200" kern="120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3pPr>
            <a:lvl4pPr marL="731520" indent="-182880" algn="l" defTabSz="457200" rtl="0" eaLnBrk="1" latinLnBrk="0" hangingPunct="1">
              <a:spcBef>
                <a:spcPts val="400"/>
              </a:spcBef>
              <a:buFont typeface="Arial"/>
              <a:buChar char="•"/>
              <a:defRPr sz="1000" kern="1200" baseline="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1600" dirty="0"/>
              <a:t>The product is claimed by an ONVIF member</a:t>
            </a:r>
          </a:p>
          <a:p>
            <a:pPr marL="0" indent="0">
              <a:buNone/>
              <a:defRPr/>
            </a:pPr>
            <a:r>
              <a:rPr lang="en-US" sz="1600" dirty="0"/>
              <a:t>The product, together with a specific firmware/software version, conforms to one or more ONVIF profiles</a:t>
            </a:r>
          </a:p>
          <a:p>
            <a:pPr marL="0" indent="0">
              <a:buNone/>
              <a:defRPr/>
            </a:pPr>
            <a:r>
              <a:rPr lang="en-US" sz="1600" dirty="0"/>
              <a:t>It has completed the ONVIF Conformance Process</a:t>
            </a:r>
          </a:p>
          <a:p>
            <a:pPr>
              <a:defRPr/>
            </a:pPr>
            <a:r>
              <a:rPr lang="en-US" sz="1600" dirty="0"/>
              <a:t>Passing the ONVIF device/client test tool for one or many ONVIF profile(s)</a:t>
            </a:r>
          </a:p>
          <a:p>
            <a:pPr>
              <a:defRPr/>
            </a:pPr>
            <a:r>
              <a:rPr lang="en-US" sz="1600" dirty="0"/>
              <a:t>Relevant documents have been submitted by the manufacturer to ONVIF through the Member Portal</a:t>
            </a:r>
          </a:p>
        </p:txBody>
      </p:sp>
      <p:pic>
        <p:nvPicPr>
          <p:cNvPr id="2" name="Graphic 2" descr="Checkmark with solid fill">
            <a:extLst>
              <a:ext uri="{FF2B5EF4-FFF2-40B4-BE49-F238E27FC236}">
                <a16:creationId xmlns:a16="http://schemas.microsoft.com/office/drawing/2014/main" id="{AAF0DC3F-FB6C-0299-31C2-5E02604D9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755" y="1870721"/>
            <a:ext cx="367049" cy="375098"/>
          </a:xfrm>
          <a:prstGeom prst="rect">
            <a:avLst/>
          </a:prstGeom>
        </p:spPr>
      </p:pic>
      <p:pic>
        <p:nvPicPr>
          <p:cNvPr id="11" name="Graphic 2" descr="Checkmark with solid fill">
            <a:extLst>
              <a:ext uri="{FF2B5EF4-FFF2-40B4-BE49-F238E27FC236}">
                <a16:creationId xmlns:a16="http://schemas.microsoft.com/office/drawing/2014/main" id="{C35F5997-D0FD-C19F-F3EC-37432925D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755" y="2356433"/>
            <a:ext cx="367049" cy="375098"/>
          </a:xfrm>
          <a:prstGeom prst="rect">
            <a:avLst/>
          </a:prstGeom>
        </p:spPr>
      </p:pic>
      <p:pic>
        <p:nvPicPr>
          <p:cNvPr id="14" name="Graphic 2" descr="Checkmark with solid fill">
            <a:extLst>
              <a:ext uri="{FF2B5EF4-FFF2-40B4-BE49-F238E27FC236}">
                <a16:creationId xmlns:a16="http://schemas.microsoft.com/office/drawing/2014/main" id="{29A957A4-709D-C9D0-565F-FFE3B48DB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333" y="2842145"/>
            <a:ext cx="367049" cy="3750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2157B0-6F52-4D06-9BDD-83EA2D7F09FA}"/>
              </a:ext>
            </a:extLst>
          </p:cNvPr>
          <p:cNvSpPr txBox="1"/>
          <p:nvPr/>
        </p:nvSpPr>
        <p:spPr>
          <a:xfrm>
            <a:off x="717996" y="1152938"/>
            <a:ext cx="7591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5A5A59"/>
                </a:solidFill>
              </a:rPr>
              <a:t>For a </a:t>
            </a:r>
            <a:r>
              <a:rPr lang="sv-SE" dirty="0" err="1">
                <a:solidFill>
                  <a:srgbClr val="5A5A59"/>
                </a:solidFill>
              </a:rPr>
              <a:t>product</a:t>
            </a:r>
            <a:r>
              <a:rPr lang="sv-SE" dirty="0">
                <a:solidFill>
                  <a:srgbClr val="5A5A59"/>
                </a:solidFill>
              </a:rPr>
              <a:t> to be </a:t>
            </a:r>
            <a:r>
              <a:rPr lang="sv-SE" dirty="0" err="1">
                <a:solidFill>
                  <a:srgbClr val="5A5A59"/>
                </a:solidFill>
              </a:rPr>
              <a:t>listed</a:t>
            </a:r>
            <a:r>
              <a:rPr lang="sv-SE" dirty="0">
                <a:solidFill>
                  <a:srgbClr val="5A5A59"/>
                </a:solidFill>
              </a:rPr>
              <a:t> as </a:t>
            </a:r>
            <a:r>
              <a:rPr lang="sv-SE" dirty="0" err="1">
                <a:solidFill>
                  <a:srgbClr val="5A5A59"/>
                </a:solidFill>
              </a:rPr>
              <a:t>conformant</a:t>
            </a:r>
            <a:r>
              <a:rPr lang="sv-SE" dirty="0">
                <a:solidFill>
                  <a:srgbClr val="5A5A59"/>
                </a:solidFill>
              </a:rPr>
              <a:t> on the ONVIF </a:t>
            </a:r>
            <a:r>
              <a:rPr lang="sv-SE" dirty="0" err="1">
                <a:solidFill>
                  <a:srgbClr val="5A5A59"/>
                </a:solidFill>
              </a:rPr>
              <a:t>website</a:t>
            </a:r>
            <a:r>
              <a:rPr lang="sv-SE" dirty="0">
                <a:solidFill>
                  <a:srgbClr val="5A5A59"/>
                </a:solidFill>
              </a:rPr>
              <a:t>/</a:t>
            </a:r>
            <a:r>
              <a:rPr lang="sv-SE" dirty="0" err="1">
                <a:solidFill>
                  <a:srgbClr val="5A5A59"/>
                </a:solidFill>
              </a:rPr>
              <a:t>database</a:t>
            </a:r>
            <a:r>
              <a:rPr lang="sv-SE" dirty="0">
                <a:solidFill>
                  <a:srgbClr val="5A5A59"/>
                </a:solidFill>
              </a:rPr>
              <a:t>, it must </a:t>
            </a:r>
            <a:r>
              <a:rPr lang="sv-SE" dirty="0" err="1">
                <a:solidFill>
                  <a:srgbClr val="5A5A59"/>
                </a:solidFill>
              </a:rPr>
              <a:t>meet</a:t>
            </a:r>
            <a:r>
              <a:rPr lang="sv-SE" dirty="0">
                <a:solidFill>
                  <a:srgbClr val="5A5A59"/>
                </a:solidFill>
              </a:rPr>
              <a:t> the </a:t>
            </a:r>
            <a:r>
              <a:rPr lang="sv-SE" dirty="0" err="1">
                <a:solidFill>
                  <a:srgbClr val="5A5A59"/>
                </a:solidFill>
              </a:rPr>
              <a:t>following</a:t>
            </a:r>
            <a:r>
              <a:rPr lang="sv-SE" dirty="0">
                <a:solidFill>
                  <a:srgbClr val="5A5A59"/>
                </a:solidFill>
              </a:rPr>
              <a:t> </a:t>
            </a:r>
            <a:r>
              <a:rPr lang="sv-SE" dirty="0" err="1">
                <a:solidFill>
                  <a:srgbClr val="5A5A59"/>
                </a:solidFill>
              </a:rPr>
              <a:t>criteria</a:t>
            </a:r>
            <a:r>
              <a:rPr lang="sv-SE" dirty="0">
                <a:solidFill>
                  <a:srgbClr val="5A5A59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1291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1BD79E-216E-4BF7-8094-4244E6BE6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Misconceptions About ONVIF Conformance</a:t>
            </a:r>
          </a:p>
        </p:txBody>
      </p:sp>
      <p:sp>
        <p:nvSpPr>
          <p:cNvPr id="20" name="Inhaltsplatzhalter 1"/>
          <p:cNvSpPr>
            <a:spLocks noGrp="1"/>
          </p:cNvSpPr>
          <p:nvPr>
            <p:ph idx="1"/>
          </p:nvPr>
        </p:nvSpPr>
        <p:spPr>
          <a:xfrm>
            <a:off x="719970" y="1166070"/>
            <a:ext cx="5621195" cy="2928851"/>
          </a:xfrm>
        </p:spPr>
        <p:txBody>
          <a:bodyPr>
            <a:normAutofit/>
          </a:bodyPr>
          <a:lstStyle/>
          <a:p>
            <a:r>
              <a:rPr lang="en-US" sz="1400" dirty="0"/>
              <a:t>Membership </a:t>
            </a:r>
            <a:r>
              <a:rPr lang="en-US" sz="1400" b="1" i="1" dirty="0"/>
              <a:t>does not</a:t>
            </a:r>
            <a:r>
              <a:rPr lang="en-US" sz="1400" b="1" dirty="0"/>
              <a:t> </a:t>
            </a:r>
            <a:r>
              <a:rPr lang="en-US" sz="1400" dirty="0"/>
              <a:t>equal conformance</a:t>
            </a:r>
          </a:p>
          <a:p>
            <a:r>
              <a:rPr lang="en-US" sz="1400" dirty="0"/>
              <a:t>Conformance is </a:t>
            </a:r>
            <a:r>
              <a:rPr lang="en-US" sz="1400" b="1" i="1" dirty="0"/>
              <a:t>not</a:t>
            </a:r>
            <a:r>
              <a:rPr lang="en-US" sz="1400" dirty="0"/>
              <a:t> a mark of quality or endorsement from ONVIF</a:t>
            </a:r>
          </a:p>
          <a:p>
            <a:r>
              <a:rPr lang="en-US" sz="1400" dirty="0"/>
              <a:t>ONVIF </a:t>
            </a:r>
            <a:r>
              <a:rPr lang="en-US" sz="1400" b="1" i="1" dirty="0"/>
              <a:t>does not </a:t>
            </a:r>
            <a:r>
              <a:rPr lang="en-US" sz="1400" dirty="0"/>
              <a:t>provide certificates of conformance or other guarantees of conformance </a:t>
            </a:r>
          </a:p>
          <a:p>
            <a:r>
              <a:rPr lang="en-US" sz="1400" dirty="0"/>
              <a:t>Products may use ONVIF specifications but they </a:t>
            </a:r>
            <a:r>
              <a:rPr lang="en-US" sz="1400" b="1" i="1" dirty="0"/>
              <a:t>may not </a:t>
            </a:r>
            <a:r>
              <a:rPr lang="en-US" sz="1400" dirty="0"/>
              <a:t>claim to be ONVIF conformant without completing the ONVIF Conformance Process</a:t>
            </a:r>
            <a:endParaRPr lang="da-DK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endParaRPr lang="en-US" sz="1400" b="1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>
              <a:solidFill>
                <a:srgbClr val="5A5A5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Icon&#10;&#10;Description automatically generated">
            <a:extLst>
              <a:ext uri="{FF2B5EF4-FFF2-40B4-BE49-F238E27FC236}">
                <a16:creationId xmlns:a16="http://schemas.microsoft.com/office/drawing/2014/main" id="{455314E8-E0B4-61E9-7EAF-C41265CA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753" y="1325941"/>
            <a:ext cx="1728989" cy="15498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49E111-2961-4540-813E-2861A599F0E8}"/>
              </a:ext>
            </a:extLst>
          </p:cNvPr>
          <p:cNvSpPr txBox="1"/>
          <p:nvPr/>
        </p:nvSpPr>
        <p:spPr>
          <a:xfrm>
            <a:off x="719970" y="4174433"/>
            <a:ext cx="8096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5A5A59"/>
                </a:solidFill>
              </a:rPr>
              <a:t>For details, see the ONVIF Brand and Trademark Usage Policy at</a:t>
            </a:r>
            <a:br>
              <a:rPr lang="en-US" sz="1200">
                <a:solidFill>
                  <a:srgbClr val="5A5A59"/>
                </a:solidFill>
              </a:rPr>
            </a:br>
            <a:r>
              <a:rPr lang="en-US" sz="1200">
                <a:hlinkClick r:id="rId4"/>
              </a:rPr>
              <a:t>onvif.org/wp-content/uploads/2022/05/onvif-brand-standards-20220516.pdf</a:t>
            </a:r>
            <a:endParaRPr lang="en-US" sz="1200"/>
          </a:p>
          <a:p>
            <a:endParaRPr lang="sv-SE" sz="1200"/>
          </a:p>
        </p:txBody>
      </p:sp>
    </p:spTree>
    <p:extLst>
      <p:ext uri="{BB962C8B-B14F-4D97-AF65-F5344CB8AC3E}">
        <p14:creationId xmlns:p14="http://schemas.microsoft.com/office/powerpoint/2010/main" val="2092857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266F7D5-001F-41CC-987A-03E49ADFE973}"/>
              </a:ext>
            </a:extLst>
          </p:cNvPr>
          <p:cNvSpPr/>
          <p:nvPr/>
        </p:nvSpPr>
        <p:spPr>
          <a:xfrm>
            <a:off x="6784189" y="2049234"/>
            <a:ext cx="1779374" cy="2247364"/>
          </a:xfrm>
          <a:custGeom>
            <a:avLst/>
            <a:gdLst>
              <a:gd name="connsiteX0" fmla="*/ 0 w 1642977"/>
              <a:gd name="connsiteY0" fmla="*/ 164298 h 2767051"/>
              <a:gd name="connsiteX1" fmla="*/ 164298 w 1642977"/>
              <a:gd name="connsiteY1" fmla="*/ 0 h 2767051"/>
              <a:gd name="connsiteX2" fmla="*/ 1478679 w 1642977"/>
              <a:gd name="connsiteY2" fmla="*/ 0 h 2767051"/>
              <a:gd name="connsiteX3" fmla="*/ 1642977 w 1642977"/>
              <a:gd name="connsiteY3" fmla="*/ 164298 h 2767051"/>
              <a:gd name="connsiteX4" fmla="*/ 1642977 w 1642977"/>
              <a:gd name="connsiteY4" fmla="*/ 2602753 h 2767051"/>
              <a:gd name="connsiteX5" fmla="*/ 1478679 w 1642977"/>
              <a:gd name="connsiteY5" fmla="*/ 2767051 h 2767051"/>
              <a:gd name="connsiteX6" fmla="*/ 164298 w 1642977"/>
              <a:gd name="connsiteY6" fmla="*/ 2767051 h 2767051"/>
              <a:gd name="connsiteX7" fmla="*/ 0 w 1642977"/>
              <a:gd name="connsiteY7" fmla="*/ 2602753 h 2767051"/>
              <a:gd name="connsiteX8" fmla="*/ 0 w 1642977"/>
              <a:gd name="connsiteY8" fmla="*/ 164298 h 27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2977" h="2767051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ln w="3175">
            <a:solidFill>
              <a:srgbClr val="1190E0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097" tIns="83097" rIns="319848" bIns="83097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A5137AA-1488-4947-9F52-E90C38E2D7BF}"/>
              </a:ext>
            </a:extLst>
          </p:cNvPr>
          <p:cNvSpPr/>
          <p:nvPr/>
        </p:nvSpPr>
        <p:spPr>
          <a:xfrm>
            <a:off x="4769590" y="2049234"/>
            <a:ext cx="1778400" cy="2247364"/>
          </a:xfrm>
          <a:custGeom>
            <a:avLst/>
            <a:gdLst>
              <a:gd name="connsiteX0" fmla="*/ 0 w 1642977"/>
              <a:gd name="connsiteY0" fmla="*/ 164298 h 2767051"/>
              <a:gd name="connsiteX1" fmla="*/ 164298 w 1642977"/>
              <a:gd name="connsiteY1" fmla="*/ 0 h 2767051"/>
              <a:gd name="connsiteX2" fmla="*/ 1478679 w 1642977"/>
              <a:gd name="connsiteY2" fmla="*/ 0 h 2767051"/>
              <a:gd name="connsiteX3" fmla="*/ 1642977 w 1642977"/>
              <a:gd name="connsiteY3" fmla="*/ 164298 h 2767051"/>
              <a:gd name="connsiteX4" fmla="*/ 1642977 w 1642977"/>
              <a:gd name="connsiteY4" fmla="*/ 2602753 h 2767051"/>
              <a:gd name="connsiteX5" fmla="*/ 1478679 w 1642977"/>
              <a:gd name="connsiteY5" fmla="*/ 2767051 h 2767051"/>
              <a:gd name="connsiteX6" fmla="*/ 164298 w 1642977"/>
              <a:gd name="connsiteY6" fmla="*/ 2767051 h 2767051"/>
              <a:gd name="connsiteX7" fmla="*/ 0 w 1642977"/>
              <a:gd name="connsiteY7" fmla="*/ 2602753 h 2767051"/>
              <a:gd name="connsiteX8" fmla="*/ 0 w 1642977"/>
              <a:gd name="connsiteY8" fmla="*/ 164298 h 27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2977" h="2767051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ln w="3175">
            <a:solidFill>
              <a:srgbClr val="1190E0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097" tIns="83097" rIns="319848" bIns="83097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2E8417F-9DEE-4059-83E0-5C35799CFDAD}"/>
              </a:ext>
            </a:extLst>
          </p:cNvPr>
          <p:cNvSpPr/>
          <p:nvPr/>
        </p:nvSpPr>
        <p:spPr>
          <a:xfrm>
            <a:off x="2754990" y="2049234"/>
            <a:ext cx="1778400" cy="2247364"/>
          </a:xfrm>
          <a:custGeom>
            <a:avLst/>
            <a:gdLst>
              <a:gd name="connsiteX0" fmla="*/ 0 w 1642977"/>
              <a:gd name="connsiteY0" fmla="*/ 164298 h 2767051"/>
              <a:gd name="connsiteX1" fmla="*/ 164298 w 1642977"/>
              <a:gd name="connsiteY1" fmla="*/ 0 h 2767051"/>
              <a:gd name="connsiteX2" fmla="*/ 1478679 w 1642977"/>
              <a:gd name="connsiteY2" fmla="*/ 0 h 2767051"/>
              <a:gd name="connsiteX3" fmla="*/ 1642977 w 1642977"/>
              <a:gd name="connsiteY3" fmla="*/ 164298 h 2767051"/>
              <a:gd name="connsiteX4" fmla="*/ 1642977 w 1642977"/>
              <a:gd name="connsiteY4" fmla="*/ 2602753 h 2767051"/>
              <a:gd name="connsiteX5" fmla="*/ 1478679 w 1642977"/>
              <a:gd name="connsiteY5" fmla="*/ 2767051 h 2767051"/>
              <a:gd name="connsiteX6" fmla="*/ 164298 w 1642977"/>
              <a:gd name="connsiteY6" fmla="*/ 2767051 h 2767051"/>
              <a:gd name="connsiteX7" fmla="*/ 0 w 1642977"/>
              <a:gd name="connsiteY7" fmla="*/ 2602753 h 2767051"/>
              <a:gd name="connsiteX8" fmla="*/ 0 w 1642977"/>
              <a:gd name="connsiteY8" fmla="*/ 164298 h 27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2977" h="2767051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ln w="3175">
            <a:solidFill>
              <a:srgbClr val="1190E0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097" tIns="83097" rIns="319848" bIns="83097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FE16BA3-61AD-4F16-B2E7-C7F52EB32E2D}"/>
              </a:ext>
            </a:extLst>
          </p:cNvPr>
          <p:cNvSpPr/>
          <p:nvPr/>
        </p:nvSpPr>
        <p:spPr>
          <a:xfrm>
            <a:off x="783767" y="2032335"/>
            <a:ext cx="1735023" cy="2281163"/>
          </a:xfrm>
          <a:custGeom>
            <a:avLst/>
            <a:gdLst>
              <a:gd name="connsiteX0" fmla="*/ 0 w 1642977"/>
              <a:gd name="connsiteY0" fmla="*/ 164298 h 2767051"/>
              <a:gd name="connsiteX1" fmla="*/ 164298 w 1642977"/>
              <a:gd name="connsiteY1" fmla="*/ 0 h 2767051"/>
              <a:gd name="connsiteX2" fmla="*/ 1478679 w 1642977"/>
              <a:gd name="connsiteY2" fmla="*/ 0 h 2767051"/>
              <a:gd name="connsiteX3" fmla="*/ 1642977 w 1642977"/>
              <a:gd name="connsiteY3" fmla="*/ 164298 h 2767051"/>
              <a:gd name="connsiteX4" fmla="*/ 1642977 w 1642977"/>
              <a:gd name="connsiteY4" fmla="*/ 2602753 h 2767051"/>
              <a:gd name="connsiteX5" fmla="*/ 1478679 w 1642977"/>
              <a:gd name="connsiteY5" fmla="*/ 2767051 h 2767051"/>
              <a:gd name="connsiteX6" fmla="*/ 164298 w 1642977"/>
              <a:gd name="connsiteY6" fmla="*/ 2767051 h 2767051"/>
              <a:gd name="connsiteX7" fmla="*/ 0 w 1642977"/>
              <a:gd name="connsiteY7" fmla="*/ 2602753 h 2767051"/>
              <a:gd name="connsiteX8" fmla="*/ 0 w 1642977"/>
              <a:gd name="connsiteY8" fmla="*/ 164298 h 27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2977" h="2767051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ln w="3175">
            <a:solidFill>
              <a:srgbClr val="1190E0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097" tIns="83097" rIns="319848" bIns="83097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0" kern="1200">
              <a:solidFill>
                <a:srgbClr val="5A5A59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E1BD79E-216E-4BF7-8094-4244E6BE6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ONVIF Conformance Process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B4710F-0B40-47BE-A072-23031843E35C}"/>
              </a:ext>
            </a:extLst>
          </p:cNvPr>
          <p:cNvSpPr/>
          <p:nvPr/>
        </p:nvSpPr>
        <p:spPr>
          <a:xfrm>
            <a:off x="620138" y="1224882"/>
            <a:ext cx="8195871" cy="2752069"/>
          </a:xfrm>
          <a:prstGeom prst="rect">
            <a:avLst/>
          </a:prstGeom>
          <a:noFill/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8088CF-5304-4794-88C9-990A00F67C57}"/>
              </a:ext>
            </a:extLst>
          </p:cNvPr>
          <p:cNvSpPr txBox="1"/>
          <p:nvPr/>
        </p:nvSpPr>
        <p:spPr>
          <a:xfrm>
            <a:off x="719970" y="4363274"/>
            <a:ext cx="809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5A5A59"/>
                </a:solidFill>
              </a:rPr>
              <a:t>For details, see the ONVIF Conformance Process at </a:t>
            </a:r>
            <a:r>
              <a:rPr lang="en-US" sz="1200">
                <a:solidFill>
                  <a:srgbClr val="5A5A59"/>
                </a:solidFill>
                <a:hlinkClick r:id="rId3"/>
              </a:rPr>
              <a:t>onvif.org/profiles/conformance</a:t>
            </a:r>
            <a:endParaRPr lang="en-US" sz="1200">
              <a:solidFill>
                <a:srgbClr val="5A5A59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709096-792E-4202-BD9F-954656F1819F}"/>
              </a:ext>
            </a:extLst>
          </p:cNvPr>
          <p:cNvGrpSpPr/>
          <p:nvPr/>
        </p:nvGrpSpPr>
        <p:grpSpPr>
          <a:xfrm>
            <a:off x="719969" y="1059798"/>
            <a:ext cx="7881769" cy="889214"/>
            <a:chOff x="0" y="0"/>
            <a:chExt cx="2408359" cy="3023905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E2AE05F-54F3-4CDA-890B-78C7AAFC40FD}"/>
                </a:ext>
              </a:extLst>
            </p:cNvPr>
            <p:cNvSpPr/>
            <p:nvPr/>
          </p:nvSpPr>
          <p:spPr>
            <a:xfrm>
              <a:off x="0" y="0"/>
              <a:ext cx="2408359" cy="3023905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6EBBF64B-DCCF-474D-A7A6-4AC33C1FB72C}"/>
                </a:ext>
              </a:extLst>
            </p:cNvPr>
            <p:cNvSpPr txBox="1"/>
            <p:nvPr/>
          </p:nvSpPr>
          <p:spPr>
            <a:xfrm>
              <a:off x="117566" y="381299"/>
              <a:ext cx="2173227" cy="20138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baseline="0"/>
                <a:t>Self-declaration by ONVIF </a:t>
              </a:r>
              <a:r>
                <a:rPr lang="en-US" sz="2200" b="1" kern="1200" baseline="0" dirty="0"/>
                <a:t>member </a:t>
              </a:r>
              <a:r>
                <a:rPr lang="en-US" sz="2200" b="1" kern="1200" baseline="0"/>
                <a:t>for </a:t>
              </a:r>
              <a:r>
                <a:rPr lang="en-US" sz="2200" b="1"/>
                <a:t>its</a:t>
              </a:r>
              <a:r>
                <a:rPr lang="en-US" sz="2200" b="1" kern="1200" baseline="0"/>
                <a:t> products</a:t>
              </a:r>
              <a:endParaRPr lang="en-US" sz="2200" b="1" kern="1200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5C28898-B5B2-40D6-B6C0-D77BB61446BC}"/>
              </a:ext>
            </a:extLst>
          </p:cNvPr>
          <p:cNvSpPr txBox="1"/>
          <p:nvPr/>
        </p:nvSpPr>
        <p:spPr>
          <a:xfrm>
            <a:off x="838139" y="2306543"/>
            <a:ext cx="1608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/>
              <a:t>Implement mandatory + conditional features of ONVIF profile</a:t>
            </a:r>
            <a:endParaRPr lang="sv-SE" b="1">
              <a:solidFill>
                <a:srgbClr val="1190E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72ECB-533E-45D2-8E47-8B86F198D5C3}"/>
              </a:ext>
            </a:extLst>
          </p:cNvPr>
          <p:cNvSpPr txBox="1"/>
          <p:nvPr/>
        </p:nvSpPr>
        <p:spPr>
          <a:xfrm>
            <a:off x="2864453" y="2105248"/>
            <a:ext cx="156932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/>
              <a:t>Pass </a:t>
            </a:r>
            <a:br>
              <a:rPr lang="sv-SE" b="1"/>
            </a:br>
            <a:r>
              <a:rPr lang="sv-SE" b="1"/>
              <a:t>device/client</a:t>
            </a:r>
            <a:br>
              <a:rPr lang="sv-SE" b="1"/>
            </a:br>
            <a:r>
              <a:rPr lang="sv-SE" b="1"/>
              <a:t>test tool</a:t>
            </a:r>
            <a:br>
              <a:rPr lang="sv-SE"/>
            </a:br>
            <a:r>
              <a:rPr lang="sv-SE" sz="1600">
                <a:solidFill>
                  <a:srgbClr val="5A5A59"/>
                </a:solidFill>
              </a:rPr>
              <a:t>New tool versions released every June &amp; December</a:t>
            </a:r>
            <a:endParaRPr lang="sv-SE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333EE7-DEE8-43C4-AC05-DEE3ECDFAFC3}"/>
              </a:ext>
            </a:extLst>
          </p:cNvPr>
          <p:cNvSpPr txBox="1"/>
          <p:nvPr/>
        </p:nvSpPr>
        <p:spPr>
          <a:xfrm>
            <a:off x="4859328" y="2414263"/>
            <a:ext cx="160856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/>
              <a:t>Submission to ONVIF</a:t>
            </a:r>
          </a:p>
          <a:p>
            <a:pPr algn="ctr"/>
            <a:r>
              <a:rPr lang="sv-SE" sz="1000">
                <a:solidFill>
                  <a:srgbClr val="5A5A59"/>
                </a:solidFill>
              </a:rPr>
              <a:t>  </a:t>
            </a:r>
            <a:br>
              <a:rPr lang="sv-SE" sz="1600">
                <a:solidFill>
                  <a:srgbClr val="5A5A59"/>
                </a:solidFill>
              </a:rPr>
            </a:br>
            <a:r>
              <a:rPr lang="sv-SE" sz="1600">
                <a:solidFill>
                  <a:srgbClr val="5A5A59"/>
                </a:solidFill>
              </a:rPr>
              <a:t>DoC</a:t>
            </a:r>
            <a:br>
              <a:rPr lang="sv-SE" sz="1600">
                <a:solidFill>
                  <a:srgbClr val="5A5A59"/>
                </a:solidFill>
              </a:rPr>
            </a:br>
            <a:r>
              <a:rPr lang="sv-SE" sz="1600">
                <a:solidFill>
                  <a:srgbClr val="5A5A59"/>
                </a:solidFill>
              </a:rPr>
              <a:t>Interface Guide</a:t>
            </a:r>
            <a:br>
              <a:rPr lang="sv-SE" sz="1600">
                <a:solidFill>
                  <a:srgbClr val="5A5A59"/>
                </a:solidFill>
              </a:rPr>
            </a:br>
            <a:r>
              <a:rPr lang="sv-SE" sz="1600">
                <a:solidFill>
                  <a:srgbClr val="5A5A59"/>
                </a:solidFill>
              </a:rPr>
              <a:t>Feature list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9C5478-F48C-4F7B-B3AE-230127CB6432}"/>
              </a:ext>
            </a:extLst>
          </p:cNvPr>
          <p:cNvSpPr txBox="1"/>
          <p:nvPr/>
        </p:nvSpPr>
        <p:spPr>
          <a:xfrm>
            <a:off x="6864837" y="2280523"/>
            <a:ext cx="16085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/>
              <a:t>Developers’ Plugfest</a:t>
            </a:r>
            <a:br>
              <a:rPr lang="sv-SE"/>
            </a:br>
            <a:r>
              <a:rPr lang="sv-SE" sz="1000"/>
              <a:t> </a:t>
            </a:r>
            <a:br>
              <a:rPr lang="sv-SE"/>
            </a:br>
            <a:r>
              <a:rPr lang="sv-SE" sz="1600">
                <a:solidFill>
                  <a:srgbClr val="5A5A59"/>
                </a:solidFill>
              </a:rPr>
              <a:t>Verification with other member conformant products</a:t>
            </a:r>
            <a:endParaRPr lang="sv-SE" sz="1600"/>
          </a:p>
        </p:txBody>
      </p:sp>
    </p:spTree>
    <p:extLst>
      <p:ext uri="{BB962C8B-B14F-4D97-AF65-F5344CB8AC3E}">
        <p14:creationId xmlns:p14="http://schemas.microsoft.com/office/powerpoint/2010/main" val="1694440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19970" y="1149063"/>
            <a:ext cx="4254052" cy="3394472"/>
          </a:xfrm>
        </p:spPr>
        <p:txBody>
          <a:bodyPr/>
          <a:lstStyle/>
          <a:p>
            <a:r>
              <a:rPr lang="da-DK" dirty="0"/>
              <a:t>Features </a:t>
            </a:r>
            <a:r>
              <a:rPr lang="da-DK"/>
              <a:t>in a profile </a:t>
            </a:r>
            <a:r>
              <a:rPr lang="da-DK" dirty="0"/>
              <a:t>are either mandatory or conditional</a:t>
            </a:r>
          </a:p>
          <a:p>
            <a:r>
              <a:rPr lang="da-DK" dirty="0"/>
              <a:t>Mandatory features must be supported</a:t>
            </a:r>
          </a:p>
          <a:p>
            <a:r>
              <a:rPr lang="da-DK" dirty="0"/>
              <a:t>Conditional features only supported if relevant</a:t>
            </a:r>
          </a:p>
          <a:p>
            <a:pPr lvl="1"/>
            <a:r>
              <a:rPr lang="da-DK" dirty="0"/>
              <a:t>i.e., PTZ functions can only be supported in PTZ cameras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A2BD0B-3E83-2B43-9F90-94CE5A42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Profile &amp; Supported Features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E2AF094-4088-4576-B278-6BFC8DA8D8C4}"/>
              </a:ext>
            </a:extLst>
          </p:cNvPr>
          <p:cNvGrpSpPr/>
          <p:nvPr/>
        </p:nvGrpSpPr>
        <p:grpSpPr>
          <a:xfrm>
            <a:off x="5568688" y="1149063"/>
            <a:ext cx="2869631" cy="3394472"/>
            <a:chOff x="5310273" y="775287"/>
            <a:chExt cx="3200401" cy="376824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0274" y="775287"/>
              <a:ext cx="3200400" cy="178824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10273" y="2737696"/>
              <a:ext cx="3200400" cy="18058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855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19970" y="1510577"/>
            <a:ext cx="3852030" cy="3112819"/>
          </a:xfrm>
        </p:spPr>
        <p:txBody>
          <a:bodyPr>
            <a:normAutofit/>
          </a:bodyPr>
          <a:lstStyle/>
          <a:p>
            <a:r>
              <a:rPr lang="da-DK" sz="1600"/>
              <a:t>Discover all APIs specified by ONVIF profiles and many more beyond profile specifications</a:t>
            </a:r>
            <a:endParaRPr lang="da-DK" sz="1600" dirty="0"/>
          </a:p>
          <a:p>
            <a:r>
              <a:rPr lang="da-DK" sz="1600"/>
              <a:t>Check for correct API implementation and determine if the product supports the necessary APIs to meet various profile requirements</a:t>
            </a:r>
          </a:p>
          <a:p>
            <a:pPr marL="0" indent="0">
              <a:buNone/>
            </a:pPr>
            <a:r>
              <a:rPr lang="da-DK" sz="1600" b="1"/>
              <a:t>All supported ONVIF APIs are reported </a:t>
            </a:r>
            <a:r>
              <a:rPr lang="da-DK" sz="1600"/>
              <a:t>in the product’s </a:t>
            </a:r>
            <a:r>
              <a:rPr lang="da-DK" sz="1600" b="1"/>
              <a:t>Declaration of Conformance (DoC)</a:t>
            </a:r>
            <a:r>
              <a:rPr lang="da-DK" sz="1600"/>
              <a:t> document</a:t>
            </a: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A2BD0B-3E83-2B43-9F90-94CE5A42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ONVIF Device &amp; Client Test Tools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BDFFFAF-B614-4629-A3BD-95B8E1DDD860}"/>
              </a:ext>
            </a:extLst>
          </p:cNvPr>
          <p:cNvSpPr txBox="1">
            <a:spLocks/>
          </p:cNvSpPr>
          <p:nvPr/>
        </p:nvSpPr>
        <p:spPr>
          <a:xfrm>
            <a:off x="4994268" y="1504235"/>
            <a:ext cx="3533053" cy="3394472"/>
          </a:xfrm>
          <a:prstGeom prst="rect">
            <a:avLst/>
          </a:prstGeom>
        </p:spPr>
        <p:txBody>
          <a:bodyPr>
            <a:normAutofit/>
          </a:bodyPr>
          <a:lstStyle>
            <a:lvl1pPr marL="182880" marR="0" indent="-18288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 kern="1200" baseline="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1pPr>
            <a:lvl2pPr marL="365760" indent="-182880" algn="l" defTabSz="457200" rtl="0" eaLnBrk="1" latinLnBrk="0" hangingPunct="1">
              <a:spcBef>
                <a:spcPts val="600"/>
              </a:spcBef>
              <a:buFont typeface="Arial"/>
              <a:buChar char="•"/>
              <a:defRPr sz="1400" kern="1200" baseline="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2pPr>
            <a:lvl3pPr marL="50292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200" kern="120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3pPr>
            <a:lvl4pPr marL="731520" indent="-182880" algn="l" defTabSz="457200" rtl="0" eaLnBrk="1" latinLnBrk="0" hangingPunct="1">
              <a:spcBef>
                <a:spcPts val="400"/>
              </a:spcBef>
              <a:buFont typeface="Arial"/>
              <a:buChar char="•"/>
              <a:defRPr sz="1000" kern="1200" baseline="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600" dirty="0" err="1"/>
              <a:t>Assess</a:t>
            </a:r>
            <a:r>
              <a:rPr lang="da-DK" sz="1600" dirty="0"/>
              <a:t> </a:t>
            </a:r>
            <a:r>
              <a:rPr lang="da-DK" sz="1600" dirty="0" err="1"/>
              <a:t>quality</a:t>
            </a:r>
            <a:r>
              <a:rPr lang="da-DK" sz="1600" dirty="0"/>
              <a:t> of feature </a:t>
            </a:r>
            <a:r>
              <a:rPr lang="da-DK" sz="1600" dirty="0" err="1"/>
              <a:t>implementation</a:t>
            </a:r>
            <a:endParaRPr lang="da-DK" sz="1600" dirty="0"/>
          </a:p>
          <a:p>
            <a:r>
              <a:rPr lang="da-DK" sz="1600" dirty="0"/>
              <a:t>Check </a:t>
            </a:r>
            <a:r>
              <a:rPr lang="da-DK" sz="1600" dirty="0" err="1"/>
              <a:t>compatibility</a:t>
            </a:r>
            <a:r>
              <a:rPr lang="da-DK" sz="1600" dirty="0"/>
              <a:t> </a:t>
            </a:r>
            <a:r>
              <a:rPr lang="da-DK" sz="1600" dirty="0" err="1"/>
              <a:t>between</a:t>
            </a:r>
            <a:r>
              <a:rPr lang="da-DK" sz="1600" dirty="0"/>
              <a:t> a </a:t>
            </a:r>
            <a:r>
              <a:rPr lang="da-DK" sz="1600" dirty="0" err="1"/>
              <a:t>device</a:t>
            </a:r>
            <a:r>
              <a:rPr lang="da-DK" sz="1600" dirty="0"/>
              <a:t> </a:t>
            </a:r>
            <a:r>
              <a:rPr lang="da-DK" sz="1600"/>
              <a:t>and client</a:t>
            </a:r>
          </a:p>
          <a:p>
            <a:pPr lvl="1"/>
            <a:r>
              <a:rPr lang="da-DK" sz="1200"/>
              <a:t>Does not test specific interactions between client and device</a:t>
            </a:r>
            <a:endParaRPr lang="da-DK" sz="1600" dirty="0"/>
          </a:p>
          <a:p>
            <a:r>
              <a:rPr lang="da-DK" sz="1600" dirty="0"/>
              <a:t>Check </a:t>
            </a:r>
            <a:r>
              <a:rPr lang="da-DK" sz="1600" dirty="0" err="1"/>
              <a:t>that</a:t>
            </a:r>
            <a:r>
              <a:rPr lang="da-DK" sz="1600" dirty="0"/>
              <a:t> </a:t>
            </a:r>
            <a:r>
              <a:rPr lang="da-DK" sz="1600" dirty="0" err="1"/>
              <a:t>conditional</a:t>
            </a:r>
            <a:r>
              <a:rPr lang="da-DK" sz="1600" dirty="0"/>
              <a:t> features of a </a:t>
            </a:r>
            <a:r>
              <a:rPr lang="da-DK" sz="1600" dirty="0" err="1"/>
              <a:t>profile</a:t>
            </a:r>
            <a:r>
              <a:rPr lang="da-DK" sz="1600" dirty="0"/>
              <a:t> </a:t>
            </a:r>
            <a:r>
              <a:rPr lang="da-DK" sz="1600" err="1"/>
              <a:t>are</a:t>
            </a:r>
            <a:r>
              <a:rPr lang="da-DK" sz="1600"/>
              <a:t> implemented</a:t>
            </a:r>
            <a:endParaRPr lang="da-DK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EBA330-6C98-4615-BA23-1D57362FBF07}"/>
              </a:ext>
            </a:extLst>
          </p:cNvPr>
          <p:cNvSpPr txBox="1"/>
          <p:nvPr/>
        </p:nvSpPr>
        <p:spPr>
          <a:xfrm>
            <a:off x="719970" y="1137684"/>
            <a:ext cx="21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/>
              <a:t>Designed to: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9F10BD-A8BA-4FB4-82CE-BA6AE2076CDE}"/>
              </a:ext>
            </a:extLst>
          </p:cNvPr>
          <p:cNvSpPr txBox="1"/>
          <p:nvPr/>
        </p:nvSpPr>
        <p:spPr>
          <a:xfrm>
            <a:off x="4890978" y="1144026"/>
            <a:ext cx="2317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/>
              <a:t>Not designed to:</a:t>
            </a:r>
          </a:p>
        </p:txBody>
      </p:sp>
    </p:spTree>
    <p:extLst>
      <p:ext uri="{BB962C8B-B14F-4D97-AF65-F5344CB8AC3E}">
        <p14:creationId xmlns:p14="http://schemas.microsoft.com/office/powerpoint/2010/main" val="2179356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E10A1D53-34AC-48C9-85D4-C9F64D1005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2729"/>
          <a:stretch/>
        </p:blipFill>
        <p:spPr>
          <a:xfrm>
            <a:off x="665488" y="893149"/>
            <a:ext cx="4816499" cy="239231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E63DB3E-5AF5-40AE-96C9-47E4B352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69" y="274304"/>
            <a:ext cx="8217554" cy="428580"/>
          </a:xfrm>
        </p:spPr>
        <p:txBody>
          <a:bodyPr/>
          <a:lstStyle/>
          <a:p>
            <a:r>
              <a:rPr lang="sv-SE" dirty="0" err="1"/>
              <a:t>Conformant</a:t>
            </a:r>
            <a:r>
              <a:rPr lang="sv-SE" dirty="0"/>
              <a:t> </a:t>
            </a:r>
            <a:r>
              <a:rPr lang="sv-SE"/>
              <a:t>Product Information </a:t>
            </a:r>
            <a:endParaRPr lang="sv-SE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93CA391-C808-414E-B31B-262161E09E2E}"/>
              </a:ext>
            </a:extLst>
          </p:cNvPr>
          <p:cNvGrpSpPr/>
          <p:nvPr/>
        </p:nvGrpSpPr>
        <p:grpSpPr>
          <a:xfrm>
            <a:off x="5821968" y="820865"/>
            <a:ext cx="2683380" cy="3695403"/>
            <a:chOff x="5821968" y="820865"/>
            <a:chExt cx="2683380" cy="3695403"/>
          </a:xfrm>
        </p:grpSpPr>
        <p:pic>
          <p:nvPicPr>
            <p:cNvPr id="10" name="Picture 9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D2ED38D7-B0C7-4670-BD1C-7CE7690D0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21968" y="1069966"/>
              <a:ext cx="2683380" cy="34463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DDBB0DC-8B12-4674-AAFE-55C4FE4E0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21968" y="820865"/>
              <a:ext cx="1351032" cy="319982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509B41-6DFD-413E-9FBF-08AB78A98535}"/>
              </a:ext>
            </a:extLst>
          </p:cNvPr>
          <p:cNvGrpSpPr/>
          <p:nvPr/>
        </p:nvGrpSpPr>
        <p:grpSpPr>
          <a:xfrm>
            <a:off x="887115" y="3224980"/>
            <a:ext cx="4934853" cy="1291294"/>
            <a:chOff x="887115" y="3224980"/>
            <a:chExt cx="4934853" cy="1291294"/>
          </a:xfrm>
        </p:grpSpPr>
        <p:pic>
          <p:nvPicPr>
            <p:cNvPr id="8" name="Picture 7" descr="Graphical user interface, text, application, email&#10;&#10;Description automatically generated">
              <a:extLst>
                <a:ext uri="{FF2B5EF4-FFF2-40B4-BE49-F238E27FC236}">
                  <a16:creationId xmlns:a16="http://schemas.microsoft.com/office/drawing/2014/main" id="{E99F869A-7373-4DB6-8E6C-A954D4AAD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7115" y="3686796"/>
              <a:ext cx="4594872" cy="82947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FA4990B-B789-424E-B26D-89439A7DFD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9950" y="3224980"/>
              <a:ext cx="1" cy="461816"/>
            </a:xfrm>
            <a:prstGeom prst="straightConnector1">
              <a:avLst/>
            </a:prstGeom>
            <a:ln>
              <a:solidFill>
                <a:srgbClr val="5A5A5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4E48687-8973-4B8D-B115-E94165DEAEDA}"/>
                </a:ext>
              </a:extLst>
            </p:cNvPr>
            <p:cNvCxnSpPr>
              <a:stCxn id="8" idx="3"/>
            </p:cNvCxnSpPr>
            <p:nvPr/>
          </p:nvCxnSpPr>
          <p:spPr>
            <a:xfrm>
              <a:off x="5481987" y="4101535"/>
              <a:ext cx="339981" cy="0"/>
            </a:xfrm>
            <a:prstGeom prst="straightConnector1">
              <a:avLst/>
            </a:prstGeom>
            <a:ln>
              <a:solidFill>
                <a:srgbClr val="5A5A5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24F2879-AFC9-4857-8E0D-439E1DA1F755}"/>
              </a:ext>
            </a:extLst>
          </p:cNvPr>
          <p:cNvSpPr/>
          <p:nvPr/>
        </p:nvSpPr>
        <p:spPr>
          <a:xfrm>
            <a:off x="2584704" y="2987040"/>
            <a:ext cx="414528" cy="237940"/>
          </a:xfrm>
          <a:prstGeom prst="roundRect">
            <a:avLst/>
          </a:prstGeom>
          <a:noFill/>
          <a:ln w="28575">
            <a:solidFill>
              <a:srgbClr val="5A5A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5B7369E0-B6F6-D1A3-A624-FEB6CB0CE497}"/>
              </a:ext>
            </a:extLst>
          </p:cNvPr>
          <p:cNvSpPr/>
          <p:nvPr/>
        </p:nvSpPr>
        <p:spPr>
          <a:xfrm>
            <a:off x="3731440" y="2997673"/>
            <a:ext cx="840559" cy="2379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890C7FA2-2E7F-900E-25A5-AACA76DF94CF}"/>
              </a:ext>
            </a:extLst>
          </p:cNvPr>
          <p:cNvSpPr/>
          <p:nvPr/>
        </p:nvSpPr>
        <p:spPr>
          <a:xfrm>
            <a:off x="1352966" y="2997673"/>
            <a:ext cx="840559" cy="2379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778A6B-A190-0C1C-F991-7C5DBBFEFB1F}"/>
              </a:ext>
            </a:extLst>
          </p:cNvPr>
          <p:cNvCxnSpPr>
            <a:cxnSpLocks/>
          </p:cNvCxnSpPr>
          <p:nvPr/>
        </p:nvCxnSpPr>
        <p:spPr>
          <a:xfrm flipH="1">
            <a:off x="1993546" y="2438034"/>
            <a:ext cx="235460" cy="920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CE0457E-629A-43F8-9C6C-FC657D7593D5}"/>
              </a:ext>
            </a:extLst>
          </p:cNvPr>
          <p:cNvCxnSpPr>
            <a:cxnSpLocks/>
          </p:cNvCxnSpPr>
          <p:nvPr/>
        </p:nvCxnSpPr>
        <p:spPr>
          <a:xfrm flipH="1">
            <a:off x="4839379" y="2448667"/>
            <a:ext cx="235460" cy="920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074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19969" y="1095898"/>
            <a:ext cx="8089733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/>
              <a:t>C</a:t>
            </a:r>
            <a:r>
              <a:rPr lang="en-US"/>
              <a:t>onfiguration</a:t>
            </a:r>
            <a:r>
              <a:rPr lang="da-DK"/>
              <a:t> </a:t>
            </a:r>
            <a:r>
              <a:rPr lang="da-DK" err="1"/>
              <a:t>requirements</a:t>
            </a:r>
            <a:r>
              <a:rPr lang="da-DK"/>
              <a:t> to set up product</a:t>
            </a:r>
          </a:p>
          <a:p>
            <a:pPr lvl="1"/>
            <a:r>
              <a:rPr lang="da-DK"/>
              <a:t>Product information</a:t>
            </a:r>
          </a:p>
          <a:p>
            <a:pPr lvl="1"/>
            <a:r>
              <a:rPr lang="da-DK"/>
              <a:t>Supported </a:t>
            </a:r>
            <a:r>
              <a:rPr lang="da-DK" dirty="0" err="1"/>
              <a:t>profile</a:t>
            </a:r>
            <a:r>
              <a:rPr lang="da-DK" dirty="0"/>
              <a:t>(s)</a:t>
            </a:r>
          </a:p>
          <a:p>
            <a:pPr lvl="1"/>
            <a:r>
              <a:rPr lang="da-DK"/>
              <a:t>Information for contacting product support</a:t>
            </a:r>
            <a:endParaRPr lang="da-DK" dirty="0"/>
          </a:p>
          <a:p>
            <a:pPr lvl="1"/>
            <a:r>
              <a:rPr lang="da-DK"/>
              <a:t>Prerequisites</a:t>
            </a:r>
            <a:endParaRPr lang="da-DK" dirty="0"/>
          </a:p>
          <a:p>
            <a:pPr lvl="1"/>
            <a:r>
              <a:rPr lang="da-DK" dirty="0"/>
              <a:t>Installation information</a:t>
            </a:r>
          </a:p>
          <a:p>
            <a:pPr lvl="1"/>
            <a:r>
              <a:rPr lang="da-DK" dirty="0"/>
              <a:t>Default </a:t>
            </a:r>
            <a:r>
              <a:rPr lang="da-DK" dirty="0" err="1"/>
              <a:t>network</a:t>
            </a:r>
            <a:r>
              <a:rPr lang="da-DK" dirty="0"/>
              <a:t> </a:t>
            </a:r>
            <a:r>
              <a:rPr lang="da-DK" dirty="0" err="1"/>
              <a:t>settings</a:t>
            </a:r>
            <a:endParaRPr lang="da-DK" dirty="0"/>
          </a:p>
          <a:p>
            <a:pPr lvl="1"/>
            <a:r>
              <a:rPr lang="da-DK" dirty="0"/>
              <a:t>Initial login information </a:t>
            </a:r>
            <a:r>
              <a:rPr lang="da-DK"/>
              <a:t>(i.e. </a:t>
            </a:r>
            <a:r>
              <a:rPr lang="da-DK" dirty="0" err="1"/>
              <a:t>how</a:t>
            </a:r>
            <a:r>
              <a:rPr lang="da-DK" dirty="0"/>
              <a:t> to </a:t>
            </a:r>
            <a:r>
              <a:rPr lang="da-DK" dirty="0" err="1"/>
              <a:t>create</a:t>
            </a:r>
            <a:r>
              <a:rPr lang="da-DK" dirty="0"/>
              <a:t> </a:t>
            </a:r>
            <a:r>
              <a:rPr lang="da-DK" dirty="0" err="1"/>
              <a:t>unique</a:t>
            </a:r>
            <a:r>
              <a:rPr lang="da-DK" dirty="0"/>
              <a:t> </a:t>
            </a:r>
            <a:r>
              <a:rPr lang="da-DK" dirty="0" err="1"/>
              <a:t>username</a:t>
            </a:r>
            <a:r>
              <a:rPr lang="da-DK" dirty="0"/>
              <a:t>/password, initial </a:t>
            </a:r>
            <a:r>
              <a:rPr lang="da-DK" dirty="0" err="1"/>
              <a:t>device</a:t>
            </a:r>
            <a:r>
              <a:rPr lang="da-DK" dirty="0"/>
              <a:t> </a:t>
            </a:r>
            <a:r>
              <a:rPr lang="da-DK" dirty="0" err="1"/>
              <a:t>discovery</a:t>
            </a:r>
            <a:r>
              <a:rPr lang="da-DK" dirty="0"/>
              <a:t>)</a:t>
            </a:r>
          </a:p>
          <a:p>
            <a:pPr lvl="1"/>
            <a:r>
              <a:rPr lang="da-DK" dirty="0"/>
              <a:t>Local </a:t>
            </a:r>
            <a:r>
              <a:rPr lang="da-DK" dirty="0" err="1"/>
              <a:t>configuration</a:t>
            </a:r>
            <a:r>
              <a:rPr lang="da-DK" dirty="0"/>
              <a:t> </a:t>
            </a:r>
            <a:r>
              <a:rPr lang="da-DK"/>
              <a:t>(i.e. </a:t>
            </a:r>
            <a:r>
              <a:rPr lang="da-DK" dirty="0" err="1"/>
              <a:t>setup</a:t>
            </a:r>
            <a:r>
              <a:rPr lang="da-DK" dirty="0"/>
              <a:t> </a:t>
            </a:r>
            <a:r>
              <a:rPr lang="da-DK" dirty="0" err="1"/>
              <a:t>related</a:t>
            </a:r>
            <a:r>
              <a:rPr lang="da-DK" dirty="0"/>
              <a:t> to ONVIF features)</a:t>
            </a:r>
          </a:p>
          <a:p>
            <a:pPr lvl="1"/>
            <a:r>
              <a:rPr lang="da-DK" dirty="0"/>
              <a:t>How to </a:t>
            </a:r>
            <a:r>
              <a:rPr lang="da-DK" dirty="0" err="1"/>
              <a:t>enable</a:t>
            </a:r>
            <a:r>
              <a:rPr lang="da-DK" dirty="0"/>
              <a:t> ONVIF </a:t>
            </a:r>
            <a:r>
              <a:rPr lang="da-DK" dirty="0" err="1"/>
              <a:t>behaviors</a:t>
            </a:r>
            <a:r>
              <a:rPr lang="da-DK" dirty="0"/>
              <a:t> (</a:t>
            </a:r>
            <a:r>
              <a:rPr lang="da-DK" dirty="0" err="1"/>
              <a:t>if</a:t>
            </a:r>
            <a:r>
              <a:rPr lang="da-DK" dirty="0"/>
              <a:t> </a:t>
            </a:r>
            <a:r>
              <a:rPr lang="da-DK" dirty="0" err="1"/>
              <a:t>applicable</a:t>
            </a:r>
            <a:r>
              <a:rPr lang="da-DK" dirty="0"/>
              <a:t>)</a:t>
            </a:r>
          </a:p>
          <a:p>
            <a:pPr lvl="1"/>
            <a:r>
              <a:rPr lang="da-DK" dirty="0"/>
              <a:t>Query </a:t>
            </a:r>
            <a:r>
              <a:rPr lang="da-DK" dirty="0" err="1"/>
              <a:t>capabiliites</a:t>
            </a:r>
            <a:endParaRPr lang="da-DK" dirty="0"/>
          </a:p>
          <a:p>
            <a:pPr lvl="1"/>
            <a:endParaRPr lang="da-DK" dirty="0"/>
          </a:p>
          <a:p>
            <a:pPr lvl="1"/>
            <a:endParaRPr lang="da-DK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A2BD0B-3E83-2B43-9F90-94CE5A42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Interface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518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F6A92B-C8B9-48DD-A1F6-E89ECC02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Checklist </a:t>
            </a:r>
            <a:r>
              <a:rPr lang="da-DK"/>
              <a:t>that raises compatibility levels between a conformant device &amp; client</a:t>
            </a:r>
            <a:endParaRPr lang="en-US" dirty="0"/>
          </a:p>
        </p:txBody>
      </p:sp>
      <p:sp>
        <p:nvSpPr>
          <p:cNvPr id="7" name="Content Placeholder 10"/>
          <p:cNvSpPr txBox="1">
            <a:spLocks/>
          </p:cNvSpPr>
          <p:nvPr/>
        </p:nvSpPr>
        <p:spPr>
          <a:xfrm>
            <a:off x="1081804" y="1724292"/>
            <a:ext cx="7381066" cy="2741382"/>
          </a:xfrm>
          <a:prstGeom prst="rect">
            <a:avLst/>
          </a:prstGeom>
        </p:spPr>
        <p:txBody>
          <a:bodyPr>
            <a:normAutofit/>
          </a:bodyPr>
          <a:lstStyle>
            <a:lvl1pPr marL="182880" marR="0" indent="-18288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 kern="1200" baseline="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1pPr>
            <a:lvl2pPr marL="365760" indent="-182880" algn="l" defTabSz="457200" rtl="0" eaLnBrk="1" latinLnBrk="0" hangingPunct="1">
              <a:spcBef>
                <a:spcPts val="600"/>
              </a:spcBef>
              <a:buFont typeface="Arial"/>
              <a:buChar char="•"/>
              <a:defRPr sz="1400" kern="1200" baseline="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2pPr>
            <a:lvl3pPr marL="50292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200" kern="120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3pPr>
            <a:lvl4pPr marL="731520" indent="-182880" algn="l" defTabSz="457200" rtl="0" eaLnBrk="1" latinLnBrk="0" hangingPunct="1">
              <a:spcBef>
                <a:spcPts val="400"/>
              </a:spcBef>
              <a:buFont typeface="Arial"/>
              <a:buChar char="•"/>
              <a:defRPr sz="1000" kern="1200" baseline="0">
                <a:solidFill>
                  <a:srgbClr val="5A5A59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sv-SE"/>
              <a:t>Check device and client for s</a:t>
            </a:r>
            <a:r>
              <a:rPr lang="sv-SE" u="none"/>
              <a:t>ame ONVIF profile conformance</a:t>
            </a:r>
          </a:p>
          <a:p>
            <a:pPr marL="0" indent="0">
              <a:buNone/>
              <a:defRPr/>
            </a:pPr>
            <a:r>
              <a:rPr lang="sv-SE" u="none"/>
              <a:t>Check device and client for same supported ONVIF features (especially important for conditional features of profiles)</a:t>
            </a:r>
          </a:p>
          <a:p>
            <a:pPr>
              <a:defRPr/>
            </a:pPr>
            <a:r>
              <a:rPr lang="sv-SE" u="none"/>
              <a:t>on manufacturer datasheet</a:t>
            </a:r>
          </a:p>
          <a:p>
            <a:pPr>
              <a:defRPr/>
            </a:pPr>
            <a:r>
              <a:rPr lang="sv-SE" u="none"/>
              <a:t>on </a:t>
            </a:r>
            <a:r>
              <a:rPr lang="sv-SE" u="sng"/>
              <a:t>Onvif.org/conformant-products</a:t>
            </a:r>
            <a:r>
              <a:rPr lang="sv-SE"/>
              <a:t> with </a:t>
            </a:r>
            <a:r>
              <a:rPr lang="sv-SE" b="1"/>
              <a:t>model name +</a:t>
            </a:r>
            <a:r>
              <a:rPr lang="sv-SE"/>
              <a:t> </a:t>
            </a:r>
            <a:r>
              <a:rPr lang="sv-SE" b="1"/>
              <a:t>firmware/software version </a:t>
            </a:r>
          </a:p>
          <a:p>
            <a:pPr>
              <a:defRPr/>
            </a:pPr>
            <a:r>
              <a:rPr lang="sv-SE"/>
              <a:t>in ONVIF </a:t>
            </a:r>
            <a:r>
              <a:rPr lang="sv-SE" b="1"/>
              <a:t>DoC</a:t>
            </a:r>
            <a:r>
              <a:rPr lang="sv-SE"/>
              <a:t> of both device and client</a:t>
            </a:r>
            <a:endParaRPr lang="sv-SE" b="1"/>
          </a:p>
        </p:txBody>
      </p:sp>
      <p:pic>
        <p:nvPicPr>
          <p:cNvPr id="2" name="Graphic 2" descr="Checkmark with solid fill">
            <a:extLst>
              <a:ext uri="{FF2B5EF4-FFF2-40B4-BE49-F238E27FC236}">
                <a16:creationId xmlns:a16="http://schemas.microsoft.com/office/drawing/2014/main" id="{AAF0DC3F-FB6C-0299-31C2-5E02604D9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755" y="1679329"/>
            <a:ext cx="367049" cy="375098"/>
          </a:xfrm>
          <a:prstGeom prst="rect">
            <a:avLst/>
          </a:prstGeom>
        </p:spPr>
      </p:pic>
      <p:pic>
        <p:nvPicPr>
          <p:cNvPr id="11" name="Graphic 2" descr="Checkmark with solid fill">
            <a:extLst>
              <a:ext uri="{FF2B5EF4-FFF2-40B4-BE49-F238E27FC236}">
                <a16:creationId xmlns:a16="http://schemas.microsoft.com/office/drawing/2014/main" id="{C35F5997-D0FD-C19F-F3EC-37432925D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755" y="2090618"/>
            <a:ext cx="367049" cy="37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28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A2BD0B-3E83-2B43-9F90-94CE5A42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Logo and Profile Symbols</a:t>
            </a:r>
            <a:endParaRPr lang="en-US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64A525F4-00C5-41EF-8A5D-CB8AB3DB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483076"/>
              </p:ext>
            </p:extLst>
          </p:nvPr>
        </p:nvGraphicFramePr>
        <p:xfrm>
          <a:off x="719968" y="1225550"/>
          <a:ext cx="7783530" cy="2759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510">
                  <a:extLst>
                    <a:ext uri="{9D8B030D-6E8A-4147-A177-3AD203B41FA5}">
                      <a16:colId xmlns:a16="http://schemas.microsoft.com/office/drawing/2014/main" val="3983861015"/>
                    </a:ext>
                  </a:extLst>
                </a:gridCol>
                <a:gridCol w="2594510">
                  <a:extLst>
                    <a:ext uri="{9D8B030D-6E8A-4147-A177-3AD203B41FA5}">
                      <a16:colId xmlns:a16="http://schemas.microsoft.com/office/drawing/2014/main" val="1282503770"/>
                    </a:ext>
                  </a:extLst>
                </a:gridCol>
                <a:gridCol w="2594510">
                  <a:extLst>
                    <a:ext uri="{9D8B030D-6E8A-4147-A177-3AD203B41FA5}">
                      <a16:colId xmlns:a16="http://schemas.microsoft.com/office/drawing/2014/main" val="2547821475"/>
                    </a:ext>
                  </a:extLst>
                </a:gridCol>
              </a:tblGrid>
              <a:tr h="351842">
                <a:tc gridSpan="3">
                  <a:txBody>
                    <a:bodyPr/>
                    <a:lstStyle/>
                    <a:p>
                      <a:r>
                        <a:rPr lang="sv-SE" sz="1600">
                          <a:solidFill>
                            <a:schemeClr val="bg1"/>
                          </a:solidFill>
                        </a:rPr>
                        <a:t>Artwork to be used only by ONVIF and its members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2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2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330528"/>
                  </a:ext>
                </a:extLst>
              </a:tr>
              <a:tr h="942524">
                <a:tc>
                  <a:txBody>
                    <a:bodyPr/>
                    <a:lstStyle/>
                    <a:p>
                      <a:endParaRPr lang="sv-SE"/>
                    </a:p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sv-SE" sz="800">
                          <a:solidFill>
                            <a:srgbClr val="5A5A59"/>
                          </a:solidFill>
                        </a:rPr>
                        <a:t>  </a:t>
                      </a:r>
                      <a:br>
                        <a:rPr lang="sv-SE" sz="800">
                          <a:solidFill>
                            <a:srgbClr val="5A5A59"/>
                          </a:solidFill>
                        </a:rPr>
                      </a:br>
                      <a:br>
                        <a:rPr lang="sv-SE" sz="800">
                          <a:solidFill>
                            <a:srgbClr val="5A5A59"/>
                          </a:solidFill>
                        </a:rPr>
                      </a:br>
                      <a:endParaRPr lang="sv-SE" sz="1000">
                        <a:solidFill>
                          <a:srgbClr val="5A5A59"/>
                        </a:solidFill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>
                          <a:solidFill>
                            <a:srgbClr val="5A5A59"/>
                          </a:solidFill>
                        </a:rPr>
                        <a:t>For promoting ONVIF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8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for declaring ONVIF membership</a:t>
                      </a:r>
                      <a:endParaRPr lang="sv-SE" sz="1000" kern="1200">
                        <a:solidFill>
                          <a:srgbClr val="5A5A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 not denote an ONVIF conformant product</a:t>
                      </a:r>
                      <a:endParaRPr lang="sv-SE" sz="1000" kern="1200">
                        <a:solidFill>
                          <a:srgbClr val="5A5A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for use with any product</a:t>
                      </a:r>
                      <a:br>
                        <a:rPr lang="en-US" sz="10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sv-SE" sz="1000">
                        <a:solidFill>
                          <a:srgbClr val="5A5A5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768674"/>
                  </a:ext>
                </a:extLst>
              </a:tr>
              <a:tr h="812032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800">
                          <a:solidFill>
                            <a:srgbClr val="5A5A59"/>
                          </a:solidFill>
                        </a:rPr>
                        <a:t> 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000">
                          <a:solidFill>
                            <a:srgbClr val="5A5A59"/>
                          </a:solidFill>
                        </a:rPr>
                        <a:t>For declaring ONVIF membership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8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 not denote an ONVIF conformant product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for use with any product</a:t>
                      </a:r>
                      <a:br>
                        <a:rPr lang="sv-SE" sz="10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sv-SE" sz="1000">
                        <a:solidFill>
                          <a:srgbClr val="5A5A5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7797889"/>
                  </a:ext>
                </a:extLst>
              </a:tr>
              <a:tr h="54375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800">
                          <a:solidFill>
                            <a:srgbClr val="5A5A59"/>
                          </a:solidFill>
                        </a:rPr>
                        <a:t>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000">
                          <a:solidFill>
                            <a:srgbClr val="5A5A59"/>
                          </a:solidFill>
                        </a:rPr>
                        <a:t>For declaring ONVIF product conformance to one or more profiles</a:t>
                      </a:r>
                      <a:br>
                        <a:rPr lang="sv-SE" sz="1000">
                          <a:solidFill>
                            <a:srgbClr val="5A5A59"/>
                          </a:solidFill>
                        </a:rPr>
                      </a:br>
                      <a:r>
                        <a:rPr lang="sv-SE" sz="600">
                          <a:solidFill>
                            <a:srgbClr val="5A5A59"/>
                          </a:solidFill>
                        </a:rPr>
                        <a:t> </a:t>
                      </a:r>
                      <a:endParaRPr lang="sv-SE" sz="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8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>
                          <a:solidFill>
                            <a:srgbClr val="5A5A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for use in declaring ONVIF membership</a:t>
                      </a:r>
                      <a:endParaRPr lang="sv-SE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823193"/>
                  </a:ext>
                </a:extLst>
              </a:tr>
            </a:tbl>
          </a:graphicData>
        </a:graphic>
      </p:graphicFrame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D9BAABAB-CCFE-4C2C-BBF1-0A0A8CA52B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936" y="1916736"/>
            <a:ext cx="1160145" cy="292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17F08A-CA70-419C-942C-D13635A31B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78" y="2497218"/>
            <a:ext cx="1673860" cy="1003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429096-2AFB-426E-A1CD-CD5ED968B4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578" y="3578810"/>
            <a:ext cx="1818861" cy="2059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72BCB4-8AC1-417B-988A-1758D3244951}"/>
              </a:ext>
            </a:extLst>
          </p:cNvPr>
          <p:cNvSpPr txBox="1"/>
          <p:nvPr/>
        </p:nvSpPr>
        <p:spPr>
          <a:xfrm>
            <a:off x="719969" y="4072270"/>
            <a:ext cx="77835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5A5A59"/>
                </a:solidFill>
              </a:rPr>
              <a:t>ONVIF actively pursues false claims to protect the ONVIF brand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5A5A59"/>
                </a:solidFill>
              </a:rPr>
              <a:t>Improper conformance claims can be reported at: </a:t>
            </a:r>
            <a:r>
              <a:rPr lang="en-US" sz="1200">
                <a:solidFill>
                  <a:srgbClr val="157BD9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onvif.org/contact/report-improper-conformance-claim/</a:t>
            </a:r>
            <a:endParaRPr lang="en-US" sz="1200">
              <a:solidFill>
                <a:srgbClr val="157BD9"/>
              </a:solidFill>
            </a:endParaRPr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0033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6933496-679A-4B3B-800D-CBF9566DA4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125744"/>
            <a:ext cx="4572000" cy="2085975"/>
          </a:xfrm>
          <a:prstGeom prst="rect">
            <a:avLst/>
          </a:prstGeom>
        </p:spPr>
      </p:pic>
      <p:pic>
        <p:nvPicPr>
          <p:cNvPr id="10" name="Picture 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A21B010-0737-4802-A4D9-65D91ECBD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206" y="1136377"/>
            <a:ext cx="4572000" cy="207645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7F6A92B-C8B9-48DD-A1F6-E89ECC02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Resources</a:t>
            </a:r>
            <a:endParaRPr lang="en-US" dirty="0"/>
          </a:p>
        </p:txBody>
      </p:sp>
      <p:pic>
        <p:nvPicPr>
          <p:cNvPr id="8" name="Picture 2" descr="Relateret billede">
            <a:extLst>
              <a:ext uri="{FF2B5EF4-FFF2-40B4-BE49-F238E27FC236}">
                <a16:creationId xmlns:a16="http://schemas.microsoft.com/office/drawing/2014/main" id="{FB4EC793-7B01-4635-A3AE-5628A39E0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204" y="1894093"/>
            <a:ext cx="673245" cy="16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elateret billede">
            <a:extLst>
              <a:ext uri="{FF2B5EF4-FFF2-40B4-BE49-F238E27FC236}">
                <a16:creationId xmlns:a16="http://schemas.microsoft.com/office/drawing/2014/main" id="{CCD016D9-26C5-48BC-A37B-8A19C0BD5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891" y="2603649"/>
            <a:ext cx="673245" cy="22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Relateret billede">
            <a:extLst>
              <a:ext uri="{FF2B5EF4-FFF2-40B4-BE49-F238E27FC236}">
                <a16:creationId xmlns:a16="http://schemas.microsoft.com/office/drawing/2014/main" id="{518EBC93-9567-4A16-8F26-244BCA37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551" y="1322855"/>
            <a:ext cx="673245" cy="31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E0AB6BC-76D4-4C8B-8D18-E6B1C7CCB5CA}"/>
              </a:ext>
            </a:extLst>
          </p:cNvPr>
          <p:cNvSpPr txBox="1"/>
          <p:nvPr/>
        </p:nvSpPr>
        <p:spPr>
          <a:xfrm>
            <a:off x="184057" y="3291860"/>
            <a:ext cx="3827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onvif.org/profiles/conformance/</a:t>
            </a:r>
            <a:endParaRPr lang="en-US" sz="1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21C251-317D-4AE2-960B-EBA133F1104B}"/>
              </a:ext>
            </a:extLst>
          </p:cNvPr>
          <p:cNvSpPr txBox="1"/>
          <p:nvPr/>
        </p:nvSpPr>
        <p:spPr>
          <a:xfrm>
            <a:off x="4499408" y="3291860"/>
            <a:ext cx="3827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u="sng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onvif.org/conformant-products/</a:t>
            </a:r>
            <a:endParaRPr lang="sv-SE" sz="1600" u="sng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DFE7DD-823C-47D5-A10F-D6D08783157F}"/>
              </a:ext>
            </a:extLst>
          </p:cNvPr>
          <p:cNvSpPr txBox="1"/>
          <p:nvPr/>
        </p:nvSpPr>
        <p:spPr>
          <a:xfrm>
            <a:off x="4499408" y="3730679"/>
            <a:ext cx="4346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onvif.org/wp-content/uploads/2022/05/onvif-brand-standards-20220516.pdf</a:t>
            </a:r>
            <a:endParaRPr lang="sv-SE" sz="1600" u="sng"/>
          </a:p>
          <a:p>
            <a:endParaRPr lang="sv-SE" sz="1600" u="sng"/>
          </a:p>
        </p:txBody>
      </p:sp>
    </p:spTree>
    <p:extLst>
      <p:ext uri="{BB962C8B-B14F-4D97-AF65-F5344CB8AC3E}">
        <p14:creationId xmlns:p14="http://schemas.microsoft.com/office/powerpoint/2010/main" val="137476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1688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A3E6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735F68DFDA9D498E738CC35BA58716" ma:contentTypeVersion="12" ma:contentTypeDescription="Create a new document." ma:contentTypeScope="" ma:versionID="f4615ffd3d321ed046843e67fde88074">
  <xsd:schema xmlns:xsd="http://www.w3.org/2001/XMLSchema" xmlns:xs="http://www.w3.org/2001/XMLSchema" xmlns:p="http://schemas.microsoft.com/office/2006/metadata/properties" xmlns:ns2="8bda05a6-1800-4663-b4d0-e37fe566f39f" xmlns:ns3="c94ba42a-f4df-44f1-bc24-47d62ff81b33" targetNamespace="http://schemas.microsoft.com/office/2006/metadata/properties" ma:root="true" ma:fieldsID="ff384a473f704ff94d3e9b10f7da4def" ns2:_="" ns3:_="">
    <xsd:import namespace="8bda05a6-1800-4663-b4d0-e37fe566f39f"/>
    <xsd:import namespace="c94ba42a-f4df-44f1-bc24-47d62ff81b3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a05a6-1800-4663-b4d0-e37fe566f39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ba42a-f4df-44f1-bc24-47d62ff81b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8bda05a6-1800-4663-b4d0-e37fe566f39f"/>
    <ds:schemaRef ds:uri="http://www.w3.org/XML/1998/namespace"/>
    <ds:schemaRef ds:uri="c94ba42a-f4df-44f1-bc24-47d62ff81b33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1110D88-8740-4C98-AF16-B01928EB73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da05a6-1800-4663-b4d0-e37fe566f39f"/>
    <ds:schemaRef ds:uri="c94ba42a-f4df-44f1-bc24-47d62ff81b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30835</TotalTime>
  <Words>904</Words>
  <Application>Microsoft Office PowerPoint</Application>
  <PresentationFormat>On-screen Show (16:9)</PresentationFormat>
  <Paragraphs>164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Montserrat</vt:lpstr>
      <vt:lpstr>proxima-nova</vt:lpstr>
      <vt:lpstr>Office Theme</vt:lpstr>
      <vt:lpstr>PowerPoint Presentation</vt:lpstr>
      <vt:lpstr>Topics</vt:lpstr>
      <vt:lpstr>PowerPoint Presentation</vt:lpstr>
      <vt:lpstr>ONVIF Profile Conformant Products</vt:lpstr>
      <vt:lpstr>ONVIF Profiles</vt:lpstr>
      <vt:lpstr>Cornerstones of ONVIF</vt:lpstr>
      <vt:lpstr>Benefits of ONVIF Conformance</vt:lpstr>
      <vt:lpstr>PowerPoint Presentation</vt:lpstr>
      <vt:lpstr>How to know if a product is ONVIF conformant</vt:lpstr>
      <vt:lpstr>ONVIF Conformance</vt:lpstr>
      <vt:lpstr>Misconceptions About ONVIF Conformance</vt:lpstr>
      <vt:lpstr>ONVIF Conformance Process</vt:lpstr>
      <vt:lpstr>Profile &amp; Supported Features</vt:lpstr>
      <vt:lpstr>ONVIF Device &amp; Client Test Tools</vt:lpstr>
      <vt:lpstr>Conformant Product Information </vt:lpstr>
      <vt:lpstr>Interface Guide</vt:lpstr>
      <vt:lpstr>Checklist that raises compatibility levels between a conformant device &amp; client</vt:lpstr>
      <vt:lpstr>Logo and Profile Symbols</vt:lpstr>
      <vt:lpstr>Resources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ONVIF Conformance Webinar</dc:title>
  <dc:creator/>
  <cp:lastModifiedBy>Shi-lin Chan</cp:lastModifiedBy>
  <cp:revision>989</cp:revision>
  <cp:lastPrinted>2022-05-18T07:49:14Z</cp:lastPrinted>
  <dcterms:created xsi:type="dcterms:W3CDTF">2010-04-12T23:12:02Z</dcterms:created>
  <dcterms:modified xsi:type="dcterms:W3CDTF">2022-11-30T16:28:55Z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0x01010097735F68DFDA9D498E738CC35BA58716</vt:lpwstr>
  </property>
</Properties>
</file>