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55" r:id="rId4"/>
  </p:sldMasterIdLst>
  <p:notesMasterIdLst>
    <p:notesMasterId r:id="rId19"/>
  </p:notesMasterIdLst>
  <p:handoutMasterIdLst>
    <p:handoutMasterId r:id="rId20"/>
  </p:handoutMasterIdLst>
  <p:sldIdLst>
    <p:sldId id="269" r:id="rId5"/>
    <p:sldId id="276" r:id="rId6"/>
    <p:sldId id="320" r:id="rId7"/>
    <p:sldId id="322" r:id="rId8"/>
    <p:sldId id="317" r:id="rId9"/>
    <p:sldId id="315" r:id="rId10"/>
    <p:sldId id="314" r:id="rId11"/>
    <p:sldId id="370" r:id="rId12"/>
    <p:sldId id="375" r:id="rId13"/>
    <p:sldId id="369" r:id="rId14"/>
    <p:sldId id="376" r:id="rId15"/>
    <p:sldId id="378" r:id="rId16"/>
    <p:sldId id="379" r:id="rId17"/>
    <p:sldId id="272"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lin Chan" initials="SC" lastIdx="5" clrIdx="0">
    <p:extLst>
      <p:ext uri="{19B8F6BF-5375-455C-9EA6-DF929625EA0E}">
        <p15:presenceInfo xmlns:p15="http://schemas.microsoft.com/office/powerpoint/2012/main" userId="S::shilc@axis.com::0edd6d82-1689-4c63-83df-edb6ebb324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5A59"/>
    <a:srgbClr val="213081"/>
    <a:srgbClr val="0092D2"/>
    <a:srgbClr val="78B2E9"/>
    <a:srgbClr val="157BD9"/>
    <a:srgbClr val="1190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9" autoAdjust="0"/>
    <p:restoredTop sz="68016" autoAdjust="0"/>
  </p:normalViewPr>
  <p:slideViewPr>
    <p:cSldViewPr snapToGrid="0" snapToObjects="1">
      <p:cViewPr varScale="1">
        <p:scale>
          <a:sx n="77" d="100"/>
          <a:sy n="77" d="100"/>
        </p:scale>
        <p:origin x="1142" y="5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29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5CDF574-8F2B-5043-B7A8-35C67F3986AE}" type="datetimeFigureOut">
              <a:rPr lang="en-US" smtClean="0"/>
              <a:pPr/>
              <a:t>5/20/2022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0B9731-1F4B-7140-8E77-3BD02B1CD64A}" type="slidenum">
              <a:rPr lang="en-US" smtClean="0"/>
              <a:pPr/>
              <a:t>‹#›</a:t>
            </a:fld>
            <a:endParaRPr lang="en-US" dirty="0"/>
          </a:p>
        </p:txBody>
      </p:sp>
    </p:spTree>
    <p:extLst>
      <p:ext uri="{BB962C8B-B14F-4D97-AF65-F5344CB8AC3E}">
        <p14:creationId xmlns:p14="http://schemas.microsoft.com/office/powerpoint/2010/main" val="4136716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B2A7B8-4C5F-604B-A9D8-EF7673F802C6}" type="datetimeFigureOut">
              <a:rPr lang="en-US" smtClean="0"/>
              <a:pPr/>
              <a:t>5/20/2022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C8E694-4966-5143-A4E8-B8227A385C8A}" type="slidenum">
              <a:rPr lang="en-US" smtClean="0"/>
              <a:pPr/>
              <a:t>‹#›</a:t>
            </a:fld>
            <a:endParaRPr lang="en-US" dirty="0"/>
          </a:p>
        </p:txBody>
      </p:sp>
    </p:spTree>
    <p:extLst>
      <p:ext uri="{BB962C8B-B14F-4D97-AF65-F5344CB8AC3E}">
        <p14:creationId xmlns:p14="http://schemas.microsoft.com/office/powerpoint/2010/main" val="44385517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ln>
                  <a:noFill/>
                </a:ln>
                <a:solidFill>
                  <a:schemeClr val="bg1"/>
                </a:solidFill>
                <a:effectLst/>
                <a:latin typeface="+mn-lt"/>
                <a:ea typeface="+mn-ea"/>
                <a:cs typeface="+mn-cs"/>
              </a:rPr>
              <a:t>©All rights reserved. Please obtain permission for the use of any ONVIF artwork. Any ONVIF artwork must be credited to ONVIF.</a:t>
            </a:r>
          </a:p>
          <a:p>
            <a:endParaRPr lang="en-US" sz="1200" b="0" i="0" kern="1200">
              <a:ln>
                <a:noFill/>
              </a:ln>
              <a:solidFill>
                <a:schemeClr val="bg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3C8E694-4966-5143-A4E8-B8227A385C8A}" type="slidenum">
              <a:rPr lang="en-US" smtClean="0"/>
              <a:pPr/>
              <a:t>1</a:t>
            </a:fld>
            <a:endParaRPr lang="en-US" dirty="0"/>
          </a:p>
        </p:txBody>
      </p:sp>
    </p:spTree>
    <p:extLst>
      <p:ext uri="{BB962C8B-B14F-4D97-AF65-F5344CB8AC3E}">
        <p14:creationId xmlns:p14="http://schemas.microsoft.com/office/powerpoint/2010/main" val="181197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20">
              <a:defRPr/>
            </a:pPr>
            <a:r>
              <a:rPr lang="en-US"/>
              <a:t>As we know, analytics applications for security and safety, business intelligence and IoT devices are on the rise. </a:t>
            </a:r>
            <a:endParaRPr lang="sv-SE"/>
          </a:p>
          <a:p>
            <a:endParaRPr lang="en-US" baseline="0"/>
          </a:p>
          <a:p>
            <a:r>
              <a:rPr lang="en-US" baseline="0"/>
              <a:t>Examples</a:t>
            </a:r>
            <a:r>
              <a:rPr lang="en-US" baseline="0" dirty="0"/>
              <a:t>:</a:t>
            </a:r>
          </a:p>
          <a:p>
            <a:pPr marL="228600" indent="-228600">
              <a:buAutoNum type="alphaLcParenR"/>
            </a:pPr>
            <a:r>
              <a:rPr lang="en-US" baseline="0"/>
              <a:t>In security and safety, </a:t>
            </a:r>
            <a:r>
              <a:rPr lang="en-US" baseline="0" dirty="0"/>
              <a:t>we have applications </a:t>
            </a:r>
            <a:r>
              <a:rPr lang="en-US" baseline="0"/>
              <a:t>that support object </a:t>
            </a:r>
            <a:r>
              <a:rPr lang="en-US" baseline="0" dirty="0"/>
              <a:t>detection, classification </a:t>
            </a:r>
            <a:r>
              <a:rPr lang="en-US" baseline="0"/>
              <a:t>and tracking. Use cases include perimeter or area protection, </a:t>
            </a:r>
            <a:r>
              <a:rPr lang="en-US" baseline="0" dirty="0"/>
              <a:t>tailgating and parking </a:t>
            </a:r>
            <a:r>
              <a:rPr lang="en-US" baseline="0"/>
              <a:t>violation detection.</a:t>
            </a:r>
            <a:endParaRPr lang="en-US" baseline="0" dirty="0"/>
          </a:p>
          <a:p>
            <a:pPr marL="228600" indent="-228600">
              <a:buAutoNum type="alphaLcParenR"/>
            </a:pPr>
            <a:r>
              <a:rPr lang="en-US" baseline="0" dirty="0"/>
              <a:t>In business intelligence, examples include people counting, occupancy estimation, store monitoring, as well as store traffic and vehicle traffic analysis</a:t>
            </a:r>
          </a:p>
          <a:p>
            <a:pPr marL="228600" indent="-228600">
              <a:buAutoNum type="alphaLcParenR"/>
            </a:pPr>
            <a:r>
              <a:rPr lang="en-US" baseline="0" dirty="0"/>
              <a:t>In IoT, applications include smart building management</a:t>
            </a:r>
          </a:p>
          <a:p>
            <a:endParaRPr lang="en-US"/>
          </a:p>
          <a:p>
            <a:r>
              <a:rPr lang="en-US"/>
              <a:t>Analytics applications can provide </a:t>
            </a:r>
            <a:r>
              <a:rPr lang="en-US" b="1"/>
              <a:t>metadata</a:t>
            </a:r>
            <a:r>
              <a:rPr lang="en-US"/>
              <a:t> that provide intelligence to a system. In the context of video, </a:t>
            </a:r>
            <a:r>
              <a:rPr lang="en-US" b="0"/>
              <a:t>metadata</a:t>
            </a:r>
            <a:r>
              <a:rPr lang="en-US"/>
              <a:t> (which can be a variety of object classifications) is data that helps tag elements in a scene. </a:t>
            </a:r>
            <a:br>
              <a:rPr lang="en-US"/>
            </a:br>
            <a:r>
              <a:rPr lang="en-US"/>
              <a:t>Metadata</a:t>
            </a:r>
            <a:r>
              <a:rPr lang="en-US" sz="1200" kern="1200">
                <a:solidFill>
                  <a:schemeClr val="tx1"/>
                </a:solidFill>
                <a:effectLst/>
                <a:latin typeface="+mn-lt"/>
                <a:ea typeface="+mn-ea"/>
                <a:cs typeface="+mn-cs"/>
              </a:rPr>
              <a:t> can be used to highlight certain objects in a video stream – and it can include heat mapping in a retail store using human and geolocation metadata, and vehicle mapping in a parking lot using vehicle and geolocation metadata. Metadata can also be used to trigger automatic responses (depending on how the system is set up), and effectively store and search for video content of interest.</a:t>
            </a:r>
          </a:p>
          <a:p>
            <a:endParaRPr lang="en-US" sz="1200" b="0" i="0" kern="1200">
              <a:solidFill>
                <a:schemeClr val="tx1"/>
              </a:solidFill>
              <a:effectLst/>
              <a:latin typeface="+mn-lt"/>
              <a:ea typeface="+mn-ea"/>
              <a:cs typeface="+mn-cs"/>
            </a:endParaRPr>
          </a:p>
          <a:p>
            <a:pPr defTabSz="457120">
              <a:defRPr/>
            </a:pPr>
            <a:r>
              <a:rPr lang="sv-SE"/>
              <a:t>ONVIF members saw that </a:t>
            </a:r>
            <a:r>
              <a:rPr lang="en-US"/>
              <a:t>the </a:t>
            </a:r>
            <a:r>
              <a:rPr lang="en-US" b="1"/>
              <a:t>industry and market </a:t>
            </a:r>
            <a:r>
              <a:rPr lang="en-US" b="0"/>
              <a:t>can </a:t>
            </a:r>
            <a:r>
              <a:rPr lang="en-US"/>
              <a:t>benefit from the </a:t>
            </a:r>
            <a:r>
              <a:rPr lang="en-US" b="1"/>
              <a:t>standardization of metadata and events </a:t>
            </a:r>
            <a:r>
              <a:rPr lang="en-US"/>
              <a:t>so that more elements in a system can work together regardless of brand</a:t>
            </a:r>
            <a:r>
              <a:rPr lang="sv-SE"/>
              <a:t>. ONVIF Profile M was launched on June 30, 2021. </a:t>
            </a:r>
          </a:p>
          <a:p>
            <a:endParaRPr lang="en-US" sz="1200" b="0" i="0" kern="120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t>So how does ONVIF Profile M </a:t>
            </a:r>
            <a:r>
              <a:rPr lang="en-US"/>
              <a:t>address the interoperability demands for analytics applications?</a:t>
            </a:r>
          </a:p>
        </p:txBody>
      </p:sp>
      <p:sp>
        <p:nvSpPr>
          <p:cNvPr id="4" name="Slide Number Placeholder 3"/>
          <p:cNvSpPr>
            <a:spLocks noGrp="1"/>
          </p:cNvSpPr>
          <p:nvPr>
            <p:ph type="sldNum" sz="quarter" idx="10"/>
          </p:nvPr>
        </p:nvSpPr>
        <p:spPr/>
        <p:txBody>
          <a:bodyPr/>
          <a:lstStyle/>
          <a:p>
            <a:fld id="{B3C8E694-4966-5143-A4E8-B8227A385C8A}" type="slidenum">
              <a:rPr lang="en-US" smtClean="0"/>
              <a:pPr/>
              <a:t>2</a:t>
            </a:fld>
            <a:endParaRPr lang="en-US" dirty="0"/>
          </a:p>
        </p:txBody>
      </p:sp>
    </p:spTree>
    <p:extLst>
      <p:ext uri="{BB962C8B-B14F-4D97-AF65-F5344CB8AC3E}">
        <p14:creationId xmlns:p14="http://schemas.microsoft.com/office/powerpoint/2010/main" val="1215077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ONVIF Profile M supports analytics applications through </a:t>
            </a:r>
          </a:p>
          <a:p>
            <a:pPr marL="228600" indent="-228600">
              <a:buAutoNum type="arabicParenR"/>
            </a:pPr>
            <a:r>
              <a:rPr lang="sv-SE"/>
              <a:t>Standardized metadata for specific objects and standardized container for generic object classifications (More on slide 5.)</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sv-SE"/>
              <a:t>Standardized event topics for specific analytics applications (More on slide 6.)</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sv-SE"/>
              <a:t>Standardized interfaces for streaming analytics metadata and sending events (More on slide 7.)</a:t>
            </a:r>
            <a:br>
              <a:rPr lang="sv-SE"/>
            </a:br>
            <a:r>
              <a:rPr lang="sv-SE"/>
              <a:t>  </a:t>
            </a:r>
          </a:p>
          <a:p>
            <a:r>
              <a:rPr lang="en-US" sz="1200" b="0" i="0" kern="1200" baseline="0">
                <a:solidFill>
                  <a:schemeClr val="tx1"/>
                </a:solidFill>
                <a:effectLst/>
                <a:latin typeface="+mn-lt"/>
                <a:ea typeface="+mn-ea"/>
                <a:cs typeface="+mn-cs"/>
              </a:rPr>
              <a:t>Profile M essentially aims to standardize interfaces that specify how devices/clients should send/retrieve and interpret analytics</a:t>
            </a:r>
            <a:r>
              <a:rPr lang="en-US" sz="1200" b="1" i="0" kern="1200" baseline="0">
                <a:solidFill>
                  <a:schemeClr val="tx1"/>
                </a:solidFill>
                <a:effectLst/>
                <a:latin typeface="+mn-lt"/>
                <a:ea typeface="+mn-ea"/>
                <a:cs typeface="+mn-cs"/>
              </a:rPr>
              <a:t> </a:t>
            </a:r>
            <a:r>
              <a:rPr lang="en-US" sz="1200" b="0" i="0" kern="1200" baseline="0">
                <a:solidFill>
                  <a:schemeClr val="tx1"/>
                </a:solidFill>
                <a:effectLst/>
                <a:latin typeface="+mn-lt"/>
                <a:ea typeface="+mn-ea"/>
                <a:cs typeface="+mn-cs"/>
              </a:rPr>
              <a:t>metadata, as well as handle events. </a:t>
            </a:r>
            <a:r>
              <a:rPr lang="sv-SE"/>
              <a:t>More info on each of these points will be dealt with in later slides. </a:t>
            </a:r>
          </a:p>
          <a:p>
            <a:endParaRPr lang="sv-SE"/>
          </a:p>
          <a:p>
            <a:pPr marL="0" marR="0" lvl="0" indent="0" algn="l" defTabSz="457200" rtl="0" eaLnBrk="1" fontAlgn="auto" latinLnBrk="0" hangingPunct="1">
              <a:lnSpc>
                <a:spcPct val="100000"/>
              </a:lnSpc>
              <a:spcBef>
                <a:spcPts val="0"/>
              </a:spcBef>
              <a:spcAft>
                <a:spcPts val="0"/>
              </a:spcAft>
              <a:buClrTx/>
              <a:buSzTx/>
              <a:buFontTx/>
              <a:buNone/>
              <a:tabLst/>
              <a:defRPr/>
            </a:pPr>
            <a:r>
              <a:rPr lang="sv-SE"/>
              <a:t>A Profile M conformant </a:t>
            </a:r>
            <a:r>
              <a:rPr lang="sv-SE" b="1"/>
              <a:t>device</a:t>
            </a:r>
            <a:r>
              <a:rPr lang="sv-SE"/>
              <a:t> can be an IP camera</a:t>
            </a:r>
            <a:r>
              <a:rPr lang="en-US" sz="1200" b="0" i="0" kern="1200">
                <a:solidFill>
                  <a:schemeClr val="tx1"/>
                </a:solidFill>
                <a:effectLst/>
                <a:latin typeface="+mn-lt"/>
                <a:ea typeface="+mn-ea"/>
                <a:cs typeface="+mn-cs"/>
              </a:rPr>
              <a:t> or a </a:t>
            </a:r>
            <a:r>
              <a:rPr lang="en-US" sz="1200" b="1" i="0" kern="1200">
                <a:solidFill>
                  <a:schemeClr val="tx1"/>
                </a:solidFill>
                <a:effectLst/>
                <a:latin typeface="+mn-lt"/>
                <a:ea typeface="+mn-ea"/>
                <a:cs typeface="+mn-cs"/>
              </a:rPr>
              <a:t>service</a:t>
            </a:r>
            <a:r>
              <a:rPr lang="en-US" sz="1200" b="0" i="0" kern="1200">
                <a:solidFill>
                  <a:schemeClr val="tx1"/>
                </a:solidFill>
                <a:effectLst/>
                <a:latin typeface="+mn-lt"/>
                <a:ea typeface="+mn-ea"/>
                <a:cs typeface="+mn-cs"/>
              </a:rPr>
              <a:t> (e.g. server- or cloud-based application) </a:t>
            </a:r>
            <a:r>
              <a:rPr lang="en-US" sz="1200" b="1" i="0" kern="1200">
                <a:solidFill>
                  <a:schemeClr val="tx1"/>
                </a:solidFill>
                <a:effectLst/>
                <a:latin typeface="+mn-lt"/>
                <a:ea typeface="+mn-ea"/>
                <a:cs typeface="+mn-cs"/>
              </a:rPr>
              <a:t>with analytics capabilities </a:t>
            </a:r>
            <a:r>
              <a:rPr lang="en-US" sz="1200" b="0" i="0" kern="1200">
                <a:solidFill>
                  <a:schemeClr val="tx1"/>
                </a:solidFill>
                <a:effectLst/>
                <a:latin typeface="+mn-lt"/>
                <a:ea typeface="+mn-ea"/>
                <a:cs typeface="+mn-cs"/>
              </a:rPr>
              <a:t>that can use Profile M interfaces to send metadata over an IP network to a client. </a:t>
            </a:r>
            <a:br>
              <a:rPr lang="en-US" sz="1200" b="0" i="0" kern="1200">
                <a:solidFill>
                  <a:schemeClr val="tx1"/>
                </a:solidFill>
                <a:effectLst/>
                <a:latin typeface="+mn-lt"/>
                <a:ea typeface="+mn-ea"/>
                <a:cs typeface="+mn-cs"/>
              </a:rPr>
            </a:br>
            <a:r>
              <a:rPr lang="en-US" sz="1200" b="0" i="1" kern="1200">
                <a:solidFill>
                  <a:schemeClr val="tx1"/>
                </a:solidFill>
                <a:effectLst/>
                <a:latin typeface="+mn-lt"/>
                <a:ea typeface="+mn-ea"/>
                <a:cs typeface="+mn-cs"/>
              </a:rPr>
              <a:t>Note that Profile M specifications deliberately relaxed requirements on device/network/system management to enable a variety of software-based analytics solutions to potentially be a Profile M conformant device.</a:t>
            </a:r>
            <a:endParaRPr lang="en-US" i="1"/>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 Profile M conformant client can be a video management software (VMS) program, a network video recorder (NVR), or a server- or cloud-based service that can make use of Profile M interfaces to configure, request and control the streaming of metadata over an IP network from a Profile M device or service. </a:t>
            </a:r>
          </a:p>
          <a:p>
            <a:endParaRPr lang="sv-SE"/>
          </a:p>
        </p:txBody>
      </p:sp>
      <p:sp>
        <p:nvSpPr>
          <p:cNvPr id="4" name="Slide Number Placeholder 3"/>
          <p:cNvSpPr>
            <a:spLocks noGrp="1"/>
          </p:cNvSpPr>
          <p:nvPr>
            <p:ph type="sldNum" sz="quarter" idx="5"/>
          </p:nvPr>
        </p:nvSpPr>
        <p:spPr/>
        <p:txBody>
          <a:bodyPr/>
          <a:lstStyle/>
          <a:p>
            <a:fld id="{B3C8E694-4966-5143-A4E8-B8227A385C8A}" type="slidenum">
              <a:rPr lang="en-US" smtClean="0"/>
              <a:pPr/>
              <a:t>3</a:t>
            </a:fld>
            <a:endParaRPr lang="en-US" dirty="0"/>
          </a:p>
        </p:txBody>
      </p:sp>
    </p:spTree>
    <p:extLst>
      <p:ext uri="{BB962C8B-B14F-4D97-AF65-F5344CB8AC3E}">
        <p14:creationId xmlns:p14="http://schemas.microsoft.com/office/powerpoint/2010/main" val="187177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ONVIF Profile M makes it </a:t>
            </a:r>
            <a:r>
              <a:rPr lang="en-US" b="1">
                <a:solidFill>
                  <a:schemeClr val="tx1"/>
                </a:solidFill>
              </a:rPr>
              <a:t>easier for system integrators to integrate analytics solutions </a:t>
            </a:r>
            <a:r>
              <a:rPr lang="en-US">
                <a:solidFill>
                  <a:schemeClr val="tx1"/>
                </a:solidFill>
              </a:rPr>
              <a:t>from conformant devices/services, with conformant clients to solve security, safety and operational efficiency needs.</a:t>
            </a:r>
          </a:p>
          <a:p>
            <a:endParaRPr lang="en-US">
              <a:solidFill>
                <a:schemeClr val="tx1"/>
              </a:solidFill>
            </a:endParaRPr>
          </a:p>
          <a:p>
            <a:r>
              <a:rPr lang="en-US">
                <a:solidFill>
                  <a:schemeClr val="tx1"/>
                </a:solidFill>
              </a:rPr>
              <a:t>Profile M also specifies event handling over MQTT, enabling connections with IoT platforms to support IoT applications. (See slides 7 &amp; 8.)</a:t>
            </a:r>
          </a:p>
          <a:p>
            <a:endParaRPr lang="en-US">
              <a:solidFill>
                <a:schemeClr val="tx1"/>
              </a:solidFill>
            </a:endParaRPr>
          </a:p>
          <a:p>
            <a:r>
              <a:rPr lang="en-US">
                <a:solidFill>
                  <a:schemeClr val="tx1"/>
                </a:solidFill>
              </a:rPr>
              <a:t>Because integration is made easier, as system integrators and end users, you will have </a:t>
            </a:r>
            <a:r>
              <a:rPr lang="en-US" b="1">
                <a:solidFill>
                  <a:schemeClr val="tx1"/>
                </a:solidFill>
              </a:rPr>
              <a:t>greater product choice</a:t>
            </a:r>
            <a:r>
              <a:rPr lang="en-US">
                <a:solidFill>
                  <a:schemeClr val="tx1"/>
                </a:solidFill>
              </a:rPr>
              <a:t>. You will have the </a:t>
            </a:r>
            <a:r>
              <a:rPr lang="en-US" b="1">
                <a:solidFill>
                  <a:schemeClr val="tx1"/>
                </a:solidFill>
              </a:rPr>
              <a:t>flexibility</a:t>
            </a:r>
            <a:r>
              <a:rPr lang="en-US">
                <a:solidFill>
                  <a:schemeClr val="tx1"/>
                </a:solidFill>
              </a:rPr>
              <a:t> to mix and match conformant products from different vendors and implement more intelligent applications.</a:t>
            </a:r>
          </a:p>
          <a:p>
            <a:endParaRPr lang="en-US" baseline="0">
              <a:solidFill>
                <a:schemeClr val="tx1"/>
              </a:solidFill>
            </a:endParaRPr>
          </a:p>
          <a:p>
            <a:r>
              <a:rPr lang="en-US" baseline="0">
                <a:solidFill>
                  <a:schemeClr val="tx1"/>
                </a:solidFill>
              </a:rPr>
              <a:t>This profile enables </a:t>
            </a:r>
            <a:r>
              <a:rPr lang="en-US" b="1" baseline="0">
                <a:solidFill>
                  <a:schemeClr val="tx1"/>
                </a:solidFill>
              </a:rPr>
              <a:t>expanded market opportunities </a:t>
            </a:r>
            <a:r>
              <a:rPr lang="en-US" baseline="0">
                <a:solidFill>
                  <a:schemeClr val="tx1"/>
                </a:solidFill>
              </a:rPr>
              <a:t>not only for </a:t>
            </a:r>
            <a:r>
              <a:rPr lang="en-US" baseline="0" dirty="0">
                <a:solidFill>
                  <a:schemeClr val="tx1"/>
                </a:solidFill>
              </a:rPr>
              <a:t>the traditional </a:t>
            </a:r>
            <a:r>
              <a:rPr lang="en-US" b="1" baseline="0" dirty="0">
                <a:solidFill>
                  <a:schemeClr val="tx1"/>
                </a:solidFill>
              </a:rPr>
              <a:t>camera</a:t>
            </a:r>
            <a:r>
              <a:rPr lang="en-US" baseline="0" dirty="0">
                <a:solidFill>
                  <a:schemeClr val="tx1"/>
                </a:solidFill>
              </a:rPr>
              <a:t> and </a:t>
            </a:r>
            <a:r>
              <a:rPr lang="en-US" b="1" baseline="0" dirty="0">
                <a:solidFill>
                  <a:schemeClr val="tx1"/>
                </a:solidFill>
              </a:rPr>
              <a:t>VMS vendors</a:t>
            </a:r>
            <a:r>
              <a:rPr lang="en-US" baseline="0" dirty="0">
                <a:solidFill>
                  <a:schemeClr val="tx1"/>
                </a:solidFill>
              </a:rPr>
              <a:t>, but also </a:t>
            </a:r>
            <a:r>
              <a:rPr lang="en-US" b="1" baseline="0" dirty="0">
                <a:solidFill>
                  <a:schemeClr val="tx1"/>
                </a:solidFill>
              </a:rPr>
              <a:t>independent developers </a:t>
            </a:r>
            <a:r>
              <a:rPr lang="en-US" baseline="0">
                <a:solidFill>
                  <a:schemeClr val="tx1"/>
                </a:solidFill>
              </a:rPr>
              <a:t>of solutions with analytics capabilities (could be edge-, server- or cloud-based solutions). Because such Profile M devices or services </a:t>
            </a:r>
            <a:r>
              <a:rPr lang="en-US" baseline="0" dirty="0">
                <a:solidFill>
                  <a:schemeClr val="tx1"/>
                </a:solidFill>
              </a:rPr>
              <a:t>will have wide compatibility, this will </a:t>
            </a:r>
            <a:r>
              <a:rPr lang="en-US" b="1" baseline="0" dirty="0">
                <a:solidFill>
                  <a:schemeClr val="tx1"/>
                </a:solidFill>
              </a:rPr>
              <a:t>encourage further growth </a:t>
            </a:r>
            <a:r>
              <a:rPr lang="en-US" baseline="0" dirty="0">
                <a:solidFill>
                  <a:schemeClr val="tx1"/>
                </a:solidFill>
              </a:rPr>
              <a:t>in the number and types of applications, which will result in even greater choice for end users</a:t>
            </a:r>
            <a:r>
              <a:rPr lang="en-US" baseline="0">
                <a:solidFill>
                  <a:schemeClr val="tx1"/>
                </a:solidFill>
              </a:rPr>
              <a:t>. </a:t>
            </a:r>
            <a:endParaRPr lang="en-US" dirty="0">
              <a:solidFill>
                <a:srgbClr val="FF0000"/>
              </a:solidFill>
              <a:highlight>
                <a:srgbClr val="FFFF00"/>
              </a:highlight>
            </a:endParaRP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Profile M can be combined with other ONVIF video and access control profiles for an integrated system based on ONVIF interfaces.</a:t>
            </a:r>
          </a:p>
          <a:p>
            <a:endParaRPr lang="en-US" dirty="0"/>
          </a:p>
          <a:p>
            <a:pPr marL="0" indent="0">
              <a:buNone/>
            </a:pPr>
            <a:r>
              <a:rPr lang="en-US" sz="1200" dirty="0">
                <a:solidFill>
                  <a:srgbClr val="0092D2"/>
                </a:solidFill>
              </a:rPr>
              <a:t>And</a:t>
            </a:r>
            <a:r>
              <a:rPr lang="en-US" sz="1200" baseline="0" dirty="0">
                <a:solidFill>
                  <a:srgbClr val="0092D2"/>
                </a:solidFill>
              </a:rPr>
              <a:t> having ONVIF profile support in </a:t>
            </a:r>
            <a:r>
              <a:rPr lang="en-US" sz="1200" baseline="0">
                <a:solidFill>
                  <a:srgbClr val="0092D2"/>
                </a:solidFill>
              </a:rPr>
              <a:t>products means you, as end users, are </a:t>
            </a:r>
            <a:r>
              <a:rPr lang="en-US" sz="1200" b="1" baseline="0">
                <a:solidFill>
                  <a:srgbClr val="0092D2"/>
                </a:solidFill>
              </a:rPr>
              <a:t>not locked in into any particular </a:t>
            </a:r>
            <a:r>
              <a:rPr lang="en-US" sz="1200" b="1" baseline="0" dirty="0">
                <a:solidFill>
                  <a:srgbClr val="0092D2"/>
                </a:solidFill>
              </a:rPr>
              <a:t>brand</a:t>
            </a:r>
            <a:r>
              <a:rPr lang="en-US" sz="1200" baseline="0" dirty="0">
                <a:solidFill>
                  <a:srgbClr val="0092D2"/>
                </a:solidFill>
              </a:rPr>
              <a:t>. It’s </a:t>
            </a:r>
            <a:r>
              <a:rPr lang="en-US" sz="1200" b="0" i="0" kern="1200" dirty="0">
                <a:solidFill>
                  <a:schemeClr val="tx1"/>
                </a:solidFill>
                <a:effectLst/>
                <a:latin typeface="+mn-lt"/>
                <a:ea typeface="+mn-ea"/>
                <a:cs typeface="+mn-cs"/>
              </a:rPr>
              <a:t>like having an insurance policy that future-proofs your system for a more secure investment.</a:t>
            </a:r>
            <a:r>
              <a:rPr lang="en-US" sz="1200" baseline="0" dirty="0">
                <a:solidFill>
                  <a:srgbClr val="0092D2"/>
                </a:solidFill>
              </a:rPr>
              <a:t> </a:t>
            </a:r>
            <a:endParaRPr lang="en-US" sz="1200" dirty="0">
              <a:solidFill>
                <a:srgbClr val="0092D2"/>
              </a:solidFill>
            </a:endParaRPr>
          </a:p>
        </p:txBody>
      </p:sp>
      <p:sp>
        <p:nvSpPr>
          <p:cNvPr id="4" name="Slide Number Placeholder 3"/>
          <p:cNvSpPr>
            <a:spLocks noGrp="1"/>
          </p:cNvSpPr>
          <p:nvPr>
            <p:ph type="sldNum" sz="quarter" idx="10"/>
          </p:nvPr>
        </p:nvSpPr>
        <p:spPr/>
        <p:txBody>
          <a:bodyPr/>
          <a:lstStyle/>
          <a:p>
            <a:fld id="{B3C8E694-4966-5143-A4E8-B8227A385C8A}" type="slidenum">
              <a:rPr lang="en-US" smtClean="0"/>
              <a:pPr/>
              <a:t>4</a:t>
            </a:fld>
            <a:endParaRPr lang="en-US" dirty="0"/>
          </a:p>
        </p:txBody>
      </p:sp>
    </p:spTree>
    <p:extLst>
      <p:ext uri="{BB962C8B-B14F-4D97-AF65-F5344CB8AC3E}">
        <p14:creationId xmlns:p14="http://schemas.microsoft.com/office/powerpoint/2010/main" val="1082728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baseline="0">
                <a:solidFill>
                  <a:schemeClr val="tx1"/>
                </a:solidFill>
                <a:effectLst/>
                <a:latin typeface="+mn-lt"/>
                <a:ea typeface="+mn-ea"/>
                <a:cs typeface="+mn-cs"/>
              </a:rPr>
              <a:t>ONVIF Profile M supports interfaces that </a:t>
            </a:r>
            <a:r>
              <a:rPr lang="en-US" sz="1200" b="0" i="0" kern="1200">
                <a:solidFill>
                  <a:schemeClr val="tx1"/>
                </a:solidFill>
                <a:effectLst/>
                <a:latin typeface="+mn-lt"/>
                <a:ea typeface="+mn-ea"/>
                <a:cs typeface="+mn-cs"/>
              </a:rPr>
              <a:t>allow users to configure the settings of an analytics application. (The extent of the settings options exposed through ONVIF interfaces depends on the manufacturer.)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analytics application should also be able to tell a client what metadata is supported.</a:t>
            </a:r>
          </a:p>
          <a:p>
            <a:r>
              <a:rPr lang="en-US" sz="1200" b="0" i="0" kern="1200" baseline="0">
                <a:solidFill>
                  <a:schemeClr val="tx1"/>
                </a:solidFill>
                <a:effectLst/>
                <a:latin typeface="+mn-lt"/>
                <a:ea typeface="+mn-ea"/>
                <a:cs typeface="+mn-cs"/>
              </a:rPr>
              <a:t>Analytics metadata can be of a generic type or </a:t>
            </a:r>
          </a:p>
          <a:p>
            <a:r>
              <a:rPr lang="en-US" sz="1200" b="0" i="0" kern="1200" baseline="0">
                <a:solidFill>
                  <a:schemeClr val="tx1"/>
                </a:solidFill>
                <a:effectLst/>
                <a:latin typeface="+mn-lt"/>
                <a:ea typeface="+mn-ea"/>
                <a:cs typeface="+mn-cs"/>
              </a:rPr>
              <a:t>specified types like geolocation, vehicle, license plate, human face, and human body.</a:t>
            </a:r>
          </a:p>
          <a:p>
            <a:pPr marL="0" indent="0">
              <a:buFontTx/>
              <a:buNone/>
            </a:pPr>
            <a:endParaRPr lang="en-US" sz="1200" b="0" i="0" kern="1200">
              <a:solidFill>
                <a:schemeClr val="tx1"/>
              </a:solidFill>
              <a:effectLst/>
              <a:latin typeface="+mn-lt"/>
              <a:ea typeface="+mn-ea"/>
              <a:cs typeface="+mn-cs"/>
            </a:endParaRPr>
          </a:p>
          <a:p>
            <a:pPr marL="0" indent="0">
              <a:buFontTx/>
              <a:buNone/>
            </a:pPr>
            <a:r>
              <a:rPr lang="en-US" sz="1200" b="0" i="0" kern="1200">
                <a:solidFill>
                  <a:schemeClr val="tx1"/>
                </a:solidFill>
                <a:effectLst/>
                <a:latin typeface="+mn-lt"/>
                <a:ea typeface="+mn-ea"/>
                <a:cs typeface="+mn-cs"/>
              </a:rPr>
              <a:t>For generic object classification, ONVIF</a:t>
            </a:r>
            <a:r>
              <a:rPr lang="en-US" sz="1200" b="0" i="0" kern="1200" baseline="0">
                <a:solidFill>
                  <a:schemeClr val="tx1"/>
                </a:solidFill>
                <a:effectLst/>
                <a:latin typeface="+mn-lt"/>
                <a:ea typeface="+mn-ea"/>
                <a:cs typeface="+mn-cs"/>
              </a:rPr>
              <a:t> provides a generic container. The device manufacturer can program an analytics to classify any object, and that metadata can then be sent to a client using the ONVIF generic container. A conformant client simply queries the device for the supported metadata and the client can work with and enable the user to choose among the metadata supported by the device.</a:t>
            </a:r>
          </a:p>
          <a:p>
            <a:pPr marL="0" indent="0">
              <a:buFontTx/>
              <a:buNone/>
            </a:pPr>
            <a:endParaRPr lang="en-US" sz="1200" b="0" i="0" kern="1200" baseline="0">
              <a:solidFill>
                <a:schemeClr val="tx1"/>
              </a:solidFill>
              <a:effectLst/>
              <a:latin typeface="+mn-lt"/>
              <a:ea typeface="+mn-ea"/>
              <a:cs typeface="+mn-cs"/>
            </a:endParaRPr>
          </a:p>
          <a:p>
            <a:r>
              <a:rPr lang="en-US" sz="1200" b="0" i="0" kern="1200">
                <a:solidFill>
                  <a:schemeClr val="tx1"/>
                </a:solidFill>
                <a:effectLst/>
                <a:latin typeface="+mn-lt"/>
                <a:ea typeface="+mn-ea"/>
                <a:cs typeface="+mn-cs"/>
              </a:rPr>
              <a:t>Because</a:t>
            </a:r>
            <a:r>
              <a:rPr lang="en-US" sz="1200" b="0" i="0" kern="1200" baseline="0">
                <a:solidFill>
                  <a:schemeClr val="tx1"/>
                </a:solidFill>
                <a:effectLst/>
                <a:latin typeface="+mn-lt"/>
                <a:ea typeface="+mn-ea"/>
                <a:cs typeface="+mn-cs"/>
              </a:rPr>
              <a:t> proprietary analytics may provide metadata output in different forms, ONVIF has specified the most common objects for specification.</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1) Geolocation – the</a:t>
            </a:r>
            <a:r>
              <a:rPr lang="en-US" sz="1200" b="0" i="0" kern="1200" baseline="0">
                <a:solidFill>
                  <a:schemeClr val="tx1"/>
                </a:solidFill>
                <a:effectLst/>
                <a:latin typeface="+mn-lt"/>
                <a:ea typeface="+mn-ea"/>
                <a:cs typeface="+mn-cs"/>
              </a:rPr>
              <a:t> location details of a detected object as identified by a PTZ camera, or where the fixed camera is installed</a:t>
            </a:r>
          </a:p>
          <a:p>
            <a:r>
              <a:rPr lang="en-US" sz="1200" b="0" i="0" kern="1200" baseline="0">
                <a:solidFill>
                  <a:schemeClr val="tx1"/>
                </a:solidFill>
                <a:effectLst/>
                <a:latin typeface="+mn-lt"/>
                <a:ea typeface="+mn-ea"/>
                <a:cs typeface="+mn-cs"/>
              </a:rPr>
              <a:t>2) </a:t>
            </a:r>
            <a:r>
              <a:rPr lang="en-US" sz="1200" b="0" i="0" kern="1200">
                <a:solidFill>
                  <a:schemeClr val="tx1"/>
                </a:solidFill>
                <a:effectLst/>
                <a:latin typeface="+mn-lt"/>
                <a:ea typeface="+mn-ea"/>
                <a:cs typeface="+mn-cs"/>
              </a:rPr>
              <a:t>Vehicle – vehicle</a:t>
            </a:r>
            <a:r>
              <a:rPr lang="en-US" sz="1200" b="0" i="0" kern="1200" baseline="0">
                <a:solidFill>
                  <a:schemeClr val="tx1"/>
                </a:solidFill>
                <a:effectLst/>
                <a:latin typeface="+mn-lt"/>
                <a:ea typeface="+mn-ea"/>
                <a:cs typeface="+mn-cs"/>
              </a:rPr>
              <a:t> type and information (Vehicle type: car, bus, truck, motorcycle, bicycle are specified by ONVIF. Vehicle info: brand, model, etc. can be set in open ONVIF containers by the device manufacturer.)</a:t>
            </a:r>
          </a:p>
          <a:p>
            <a:r>
              <a:rPr lang="en-US" sz="1200" b="0" i="0" kern="1200" baseline="0">
                <a:solidFill>
                  <a:schemeClr val="tx1"/>
                </a:solidFill>
                <a:effectLst/>
                <a:latin typeface="+mn-lt"/>
                <a:ea typeface="+mn-ea"/>
                <a:cs typeface="+mn-cs"/>
              </a:rPr>
              <a:t>3) License</a:t>
            </a:r>
            <a:r>
              <a:rPr lang="en-US" sz="1200" b="0" i="0" kern="1200">
                <a:solidFill>
                  <a:schemeClr val="tx1"/>
                </a:solidFill>
                <a:effectLst/>
                <a:latin typeface="+mn-lt"/>
                <a:ea typeface="+mn-ea"/>
                <a:cs typeface="+mn-cs"/>
              </a:rPr>
              <a:t> plate – plate number, type (</a:t>
            </a:r>
            <a:r>
              <a:rPr lang="en-US" sz="1200" b="0" i="0" kern="1200" baseline="0">
                <a:solidFill>
                  <a:schemeClr val="tx1"/>
                </a:solidFill>
                <a:effectLst/>
                <a:latin typeface="+mn-lt"/>
                <a:ea typeface="+mn-ea"/>
                <a:cs typeface="+mn-cs"/>
              </a:rPr>
              <a:t>normal/police/diplomat/temporary), country or issuing entity</a:t>
            </a:r>
            <a:endParaRPr lang="en-US" sz="1200" b="0" i="0" kern="1200">
              <a:solidFill>
                <a:schemeClr val="tx1"/>
              </a:solidFill>
              <a:effectLst/>
              <a:latin typeface="+mn-lt"/>
              <a:ea typeface="+mn-ea"/>
              <a:cs typeface="+mn-cs"/>
            </a:endParaRPr>
          </a:p>
          <a:p>
            <a:pPr marL="0" indent="0">
              <a:buFontTx/>
              <a:buNone/>
            </a:pPr>
            <a:r>
              <a:rPr lang="en-US" sz="1200" b="0" i="0" kern="1200">
                <a:solidFill>
                  <a:schemeClr val="tx1"/>
                </a:solidFill>
                <a:effectLst/>
                <a:latin typeface="+mn-lt"/>
                <a:ea typeface="+mn-ea"/>
                <a:cs typeface="+mn-cs"/>
              </a:rPr>
              <a:t>4) Human face</a:t>
            </a:r>
          </a:p>
          <a:p>
            <a:pPr marL="0" indent="0">
              <a:buFontTx/>
              <a:buNone/>
            </a:pPr>
            <a:r>
              <a:rPr lang="en-US" sz="1200" b="0" i="0" kern="1200">
                <a:solidFill>
                  <a:schemeClr val="tx1"/>
                </a:solidFill>
                <a:effectLst/>
                <a:latin typeface="+mn-lt"/>
                <a:ea typeface="+mn-ea"/>
                <a:cs typeface="+mn-cs"/>
              </a:rPr>
              <a:t>5) Human body</a:t>
            </a:r>
            <a:endParaRPr lang="en-US" i="0"/>
          </a:p>
          <a:p>
            <a:pPr marL="0" indent="0">
              <a:buFontTx/>
              <a:buNone/>
            </a:pPr>
            <a:endParaRPr lang="en-US" sz="1200" b="0" i="0" kern="1200">
              <a:solidFill>
                <a:schemeClr val="tx1"/>
              </a:solidFill>
              <a:effectLst/>
              <a:latin typeface="+mn-lt"/>
              <a:ea typeface="+mn-ea"/>
              <a:cs typeface="+mn-cs"/>
            </a:endParaRPr>
          </a:p>
          <a:p>
            <a:pPr marL="0" indent="0">
              <a:buFontTx/>
              <a:buNone/>
            </a:pPr>
            <a:r>
              <a:rPr lang="en-US" sz="1200" b="1" i="0" kern="1200" baseline="0">
                <a:solidFill>
                  <a:schemeClr val="tx1"/>
                </a:solidFill>
                <a:effectLst/>
                <a:latin typeface="+mn-lt"/>
                <a:ea typeface="+mn-ea"/>
                <a:cs typeface="+mn-cs"/>
              </a:rPr>
              <a:t>Use cases for metadata:</a:t>
            </a:r>
            <a:br>
              <a:rPr lang="en-US" sz="1200" b="0" i="0" kern="1200" baseline="0">
                <a:solidFill>
                  <a:schemeClr val="tx1"/>
                </a:solidFill>
                <a:effectLst/>
                <a:latin typeface="+mn-lt"/>
                <a:ea typeface="+mn-ea"/>
                <a:cs typeface="+mn-cs"/>
              </a:rPr>
            </a:br>
            <a:r>
              <a:rPr lang="en-US" sz="1200" b="0" i="0" kern="1200" baseline="0">
                <a:solidFill>
                  <a:schemeClr val="tx1"/>
                </a:solidFill>
                <a:effectLst/>
                <a:latin typeface="+mn-lt"/>
                <a:ea typeface="+mn-ea"/>
                <a:cs typeface="+mn-cs"/>
              </a:rPr>
              <a:t>1) Metadata can be visually displayed in a video stream in the form of boxes around objects of interest. These can help alert security guards to potential threats and make responses quicker and more effective.</a:t>
            </a:r>
          </a:p>
          <a:p>
            <a:pPr marL="0" indent="0">
              <a:buFontTx/>
              <a:buNone/>
            </a:pPr>
            <a:r>
              <a:rPr lang="en-US" sz="1200" b="0" i="0" kern="1200">
                <a:solidFill>
                  <a:schemeClr val="tx1"/>
                </a:solidFill>
                <a:effectLst/>
                <a:latin typeface="+mn-lt"/>
                <a:ea typeface="+mn-ea"/>
                <a:cs typeface="+mn-cs"/>
              </a:rPr>
              <a:t>2) Human and geolocation metadata can be used to map popular areas in a </a:t>
            </a:r>
            <a:r>
              <a:rPr lang="en-US" sz="1200" b="0" i="0" kern="1200" baseline="0">
                <a:solidFill>
                  <a:schemeClr val="tx1"/>
                </a:solidFill>
                <a:effectLst/>
                <a:latin typeface="+mn-lt"/>
                <a:ea typeface="+mn-ea"/>
                <a:cs typeface="+mn-cs"/>
              </a:rPr>
              <a:t>retail store.</a:t>
            </a:r>
          </a:p>
          <a:p>
            <a:pPr marL="0" indent="0">
              <a:buFontTx/>
              <a:buNone/>
            </a:pPr>
            <a:r>
              <a:rPr lang="en-US" sz="1200" b="0" i="0" kern="1200">
                <a:solidFill>
                  <a:schemeClr val="tx1"/>
                </a:solidFill>
                <a:effectLst/>
                <a:latin typeface="+mn-lt"/>
                <a:ea typeface="+mn-ea"/>
                <a:cs typeface="+mn-cs"/>
              </a:rPr>
              <a:t>3) Similarly,</a:t>
            </a:r>
            <a:r>
              <a:rPr lang="en-US" sz="1200" b="0" i="0" kern="1200" baseline="0">
                <a:solidFill>
                  <a:schemeClr val="tx1"/>
                </a:solidFill>
                <a:effectLst/>
                <a:latin typeface="+mn-lt"/>
                <a:ea typeface="+mn-ea"/>
                <a:cs typeface="+mn-cs"/>
              </a:rPr>
              <a:t> v</a:t>
            </a:r>
            <a:r>
              <a:rPr lang="en-US" sz="1200" b="0" i="0" kern="1200">
                <a:solidFill>
                  <a:schemeClr val="tx1"/>
                </a:solidFill>
                <a:effectLst/>
                <a:latin typeface="+mn-lt"/>
                <a:ea typeface="+mn-ea"/>
                <a:cs typeface="+mn-cs"/>
              </a:rPr>
              <a:t>ehicle and geolocation metadata can be used to identify open spaces</a:t>
            </a:r>
            <a:r>
              <a:rPr lang="en-US" sz="1200" b="0" i="0" kern="1200" baseline="0">
                <a:solidFill>
                  <a:schemeClr val="tx1"/>
                </a:solidFill>
                <a:effectLst/>
                <a:latin typeface="+mn-lt"/>
                <a:ea typeface="+mn-ea"/>
                <a:cs typeface="+mn-cs"/>
              </a:rPr>
              <a:t> </a:t>
            </a:r>
            <a:r>
              <a:rPr lang="en-US" sz="1200" b="0" i="0" kern="1200">
                <a:solidFill>
                  <a:schemeClr val="tx1"/>
                </a:solidFill>
                <a:effectLst/>
                <a:latin typeface="+mn-lt"/>
                <a:ea typeface="+mn-ea"/>
                <a:cs typeface="+mn-cs"/>
              </a:rPr>
              <a:t>in a parking lot.</a:t>
            </a:r>
          </a:p>
          <a:p>
            <a:pPr marL="0" indent="0">
              <a:buFontTx/>
              <a:buNone/>
            </a:pPr>
            <a:r>
              <a:rPr lang="en-US" sz="1200" b="0" i="0" kern="1200" baseline="0">
                <a:solidFill>
                  <a:schemeClr val="tx1"/>
                </a:solidFill>
                <a:effectLst/>
                <a:latin typeface="+mn-lt"/>
                <a:ea typeface="+mn-ea"/>
                <a:cs typeface="+mn-cs"/>
              </a:rPr>
              <a:t>4) Metadata can be used for forensic search. For instance, is there a certain license plate number on this road at a particular time?</a:t>
            </a:r>
          </a:p>
          <a:p>
            <a:pPr marL="0" indent="0">
              <a:buFontTx/>
              <a:buNone/>
            </a:pPr>
            <a:endParaRPr lang="en-US" sz="1200" b="1" i="0" kern="1200" baseline="0">
              <a:solidFill>
                <a:schemeClr val="tx1"/>
              </a:solidFill>
              <a:effectLst/>
              <a:latin typeface="+mn-lt"/>
              <a:ea typeface="+mn-ea"/>
              <a:cs typeface="+mn-cs"/>
            </a:endParaRPr>
          </a:p>
          <a:p>
            <a:endParaRPr lang="sv-SE"/>
          </a:p>
        </p:txBody>
      </p:sp>
      <p:sp>
        <p:nvSpPr>
          <p:cNvPr id="4" name="Slide Number Placeholder 3"/>
          <p:cNvSpPr>
            <a:spLocks noGrp="1"/>
          </p:cNvSpPr>
          <p:nvPr>
            <p:ph type="sldNum" sz="quarter" idx="5"/>
          </p:nvPr>
        </p:nvSpPr>
        <p:spPr/>
        <p:txBody>
          <a:bodyPr/>
          <a:lstStyle/>
          <a:p>
            <a:fld id="{B3C8E694-4966-5143-A4E8-B8227A385C8A}" type="slidenum">
              <a:rPr lang="en-US" smtClean="0"/>
              <a:pPr/>
              <a:t>5</a:t>
            </a:fld>
            <a:endParaRPr lang="en-US" dirty="0"/>
          </a:p>
        </p:txBody>
      </p:sp>
    </p:spTree>
    <p:extLst>
      <p:ext uri="{BB962C8B-B14F-4D97-AF65-F5344CB8AC3E}">
        <p14:creationId xmlns:p14="http://schemas.microsoft.com/office/powerpoint/2010/main" val="2882535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In addition to standardizing the metadata so that it can be understood by conformant clients, Profile M specifies the events for specific analytics applications. </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These analytics applications are: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1) Line crossing counter for object counting</a:t>
            </a:r>
          </a:p>
          <a:p>
            <a:r>
              <a:rPr lang="en-US" sz="1200" b="0" i="0" kern="1200">
                <a:solidFill>
                  <a:schemeClr val="tx1"/>
                </a:solidFill>
                <a:effectLst/>
                <a:latin typeface="+mn-lt"/>
                <a:ea typeface="+mn-ea"/>
                <a:cs typeface="+mn-cs"/>
              </a:rPr>
              <a:t>2) License plate recognition</a:t>
            </a:r>
          </a:p>
          <a:p>
            <a:r>
              <a:rPr lang="en-US" sz="1200" b="0" i="0" kern="1200">
                <a:solidFill>
                  <a:schemeClr val="tx1"/>
                </a:solidFill>
                <a:effectLst/>
                <a:latin typeface="+mn-lt"/>
                <a:ea typeface="+mn-ea"/>
                <a:cs typeface="+mn-cs"/>
              </a:rPr>
              <a:t>3) Facial recognition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To be clear, Profile M does not ensure or provide these applications. It simply provides the </a:t>
            </a:r>
            <a:r>
              <a:rPr lang="en-US" sz="1200" b="1" i="0" kern="1200">
                <a:solidFill>
                  <a:schemeClr val="tx1"/>
                </a:solidFill>
                <a:effectLst/>
                <a:latin typeface="+mn-lt"/>
                <a:ea typeface="+mn-ea"/>
                <a:cs typeface="+mn-cs"/>
              </a:rPr>
              <a:t>event interfaces for such analytics </a:t>
            </a:r>
            <a:r>
              <a:rPr lang="en-US" sz="1200" b="0" i="0" kern="1200">
                <a:solidFill>
                  <a:schemeClr val="tx1"/>
                </a:solidFill>
                <a:effectLst/>
                <a:latin typeface="+mn-lt"/>
                <a:ea typeface="+mn-ea"/>
                <a:cs typeface="+mn-cs"/>
              </a:rPr>
              <a:t>so that conformant clients (users) can decide how the system should respond to such events. Support for standardized event topics and event handling makes it easier for integrators to use ONVIF interfaces.</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baseline="0"/>
              <a:t>Note that the </a:t>
            </a:r>
            <a:r>
              <a:rPr lang="en-US" sz="1200" b="1" i="0" kern="1200" baseline="0">
                <a:solidFill>
                  <a:schemeClr val="tx1"/>
                </a:solidFill>
                <a:effectLst/>
                <a:latin typeface="+mn-lt"/>
                <a:ea typeface="+mn-ea"/>
                <a:cs typeface="+mn-cs"/>
              </a:rPr>
              <a:t>e</a:t>
            </a:r>
            <a:r>
              <a:rPr lang="en-US" sz="1200" b="1" i="0" kern="1200">
                <a:solidFill>
                  <a:schemeClr val="tx1"/>
                </a:solidFill>
                <a:effectLst/>
                <a:latin typeface="+mn-lt"/>
                <a:ea typeface="+mn-ea"/>
                <a:cs typeface="+mn-cs"/>
              </a:rPr>
              <a:t>vents for such analytics applications is set as conditional</a:t>
            </a:r>
            <a:r>
              <a:rPr lang="en-US" sz="1200" b="1" i="0" kern="1200" baseline="0">
                <a:solidFill>
                  <a:schemeClr val="tx1"/>
                </a:solidFill>
                <a:effectLst/>
                <a:latin typeface="+mn-lt"/>
                <a:ea typeface="+mn-ea"/>
                <a:cs typeface="+mn-cs"/>
              </a:rPr>
              <a:t> </a:t>
            </a:r>
            <a:r>
              <a:rPr lang="en-US" sz="1200" b="0" i="0" kern="1200" baseline="0">
                <a:solidFill>
                  <a:schemeClr val="tx1"/>
                </a:solidFill>
                <a:effectLst/>
                <a:latin typeface="+mn-lt"/>
                <a:ea typeface="+mn-ea"/>
                <a:cs typeface="+mn-cs"/>
              </a:rPr>
              <a:t>in Profile M. It means that i</a:t>
            </a:r>
            <a:r>
              <a:rPr lang="en-US" sz="1200" b="0" i="0" kern="1200">
                <a:solidFill>
                  <a:schemeClr val="tx1"/>
                </a:solidFill>
                <a:effectLst/>
                <a:latin typeface="+mn-lt"/>
                <a:ea typeface="+mn-ea"/>
                <a:cs typeface="+mn-cs"/>
              </a:rPr>
              <a:t>f a conformant product supports such analytics like license plate recognition in a proprietary</a:t>
            </a:r>
            <a:r>
              <a:rPr lang="en-US" sz="1200" b="0" i="0" kern="1200" baseline="0">
                <a:solidFill>
                  <a:schemeClr val="tx1"/>
                </a:solidFill>
                <a:effectLst/>
                <a:latin typeface="+mn-lt"/>
                <a:ea typeface="+mn-ea"/>
                <a:cs typeface="+mn-cs"/>
              </a:rPr>
              <a:t> way</a:t>
            </a:r>
            <a:r>
              <a:rPr lang="en-US" sz="1200" b="0" i="0" kern="1200">
                <a:solidFill>
                  <a:schemeClr val="tx1"/>
                </a:solidFill>
                <a:effectLst/>
                <a:latin typeface="+mn-lt"/>
                <a:ea typeface="+mn-ea"/>
                <a:cs typeface="+mn-cs"/>
              </a:rPr>
              <a:t>, then there should also be Profile</a:t>
            </a:r>
            <a:r>
              <a:rPr lang="en-US" sz="1200" b="0" i="0" kern="1200" baseline="0">
                <a:solidFill>
                  <a:schemeClr val="tx1"/>
                </a:solidFill>
                <a:effectLst/>
                <a:latin typeface="+mn-lt"/>
                <a:ea typeface="+mn-ea"/>
                <a:cs typeface="+mn-cs"/>
              </a:rPr>
              <a:t> M event interfaces for that analytics.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events that can be sent through such interfaces include standard ONVIF events and events from specific analytics such as license plate recognition for access control to a parking lot.</a:t>
            </a:r>
          </a:p>
        </p:txBody>
      </p:sp>
      <p:sp>
        <p:nvSpPr>
          <p:cNvPr id="4" name="Slide Number Placeholder 3"/>
          <p:cNvSpPr>
            <a:spLocks noGrp="1"/>
          </p:cNvSpPr>
          <p:nvPr>
            <p:ph type="sldNum" sz="quarter" idx="10"/>
          </p:nvPr>
        </p:nvSpPr>
        <p:spPr/>
        <p:txBody>
          <a:bodyPr/>
          <a:lstStyle/>
          <a:p>
            <a:fld id="{B3C8E694-4966-5143-A4E8-B8227A385C8A}" type="slidenum">
              <a:rPr lang="en-US" smtClean="0"/>
              <a:pPr/>
              <a:t>6</a:t>
            </a:fld>
            <a:endParaRPr lang="en-US" dirty="0"/>
          </a:p>
        </p:txBody>
      </p:sp>
    </p:spTree>
    <p:extLst>
      <p:ext uri="{BB962C8B-B14F-4D97-AF65-F5344CB8AC3E}">
        <p14:creationId xmlns:p14="http://schemas.microsoft.com/office/powerpoint/2010/main" val="117514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In addition to standardizing metadata and events for specific analytics applications, Profile M also specifies the standard interfaces for how data from conformant devices can be communicated to conformant clients.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Support for the Profile M metadata stream is mandatory for all Profile M conformant products:</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en-US" sz="1200" b="0" i="0" kern="1200">
                <a:solidFill>
                  <a:schemeClr val="tx1"/>
                </a:solidFill>
                <a:effectLst/>
                <a:latin typeface="+mn-lt"/>
                <a:ea typeface="+mn-ea"/>
                <a:cs typeface="+mn-cs"/>
              </a:rPr>
              <a:t>Metadata stream – The interface for the metadata stream (which can carry data such as analytics metadata, XML events such as motion alarm, and PTZ positions) must be supported in all Profile M conformant products.</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endParaRPr lang="en-US" sz="1200" b="0" i="0" kern="120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Profile M also specifies two conditional methods for communicating events</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en-US" sz="1200" b="0" i="0" kern="1200">
                <a:solidFill>
                  <a:schemeClr val="tx1"/>
                </a:solidFill>
                <a:effectLst/>
                <a:latin typeface="+mn-lt"/>
                <a:ea typeface="+mn-ea"/>
                <a:cs typeface="+mn-cs"/>
              </a:rPr>
              <a:t>ONVIF event service – This service is through pull-point subscription over HTTP or HTTPS and is the usual transport method (specified by other ONVIF profiles) for communicating XML-based ONVIF events (</a:t>
            </a:r>
            <a:r>
              <a:rPr lang="en-US" sz="1200" b="0" i="0" kern="1200" baseline="0">
                <a:solidFill>
                  <a:schemeClr val="tx1"/>
                </a:solidFill>
                <a:effectLst/>
                <a:latin typeface="+mn-lt"/>
                <a:ea typeface="+mn-ea"/>
                <a:cs typeface="+mn-cs"/>
              </a:rPr>
              <a:t>e.g. motion alarm, or change in configuration/profile). With Profile M, this service is conditional.</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endParaRPr lang="en-US" sz="1200" b="0" i="0" kern="1200">
              <a:solidFill>
                <a:schemeClr val="tx1"/>
              </a:solidFill>
              <a:effectLst/>
              <a:latin typeface="+mn-lt"/>
              <a:ea typeface="+mn-ea"/>
              <a:cs typeface="+mn-cs"/>
            </a:endParaRPr>
          </a:p>
          <a:p>
            <a:pPr marL="228600" indent="-228600">
              <a:buAutoNum type="arabicParenR"/>
            </a:pPr>
            <a:r>
              <a:rPr lang="en-US" sz="1200" b="0" i="0" kern="1200">
                <a:solidFill>
                  <a:schemeClr val="tx1"/>
                </a:solidFill>
                <a:effectLst/>
                <a:latin typeface="+mn-lt"/>
                <a:ea typeface="+mn-ea"/>
                <a:cs typeface="+mn-cs"/>
              </a:rPr>
              <a:t>MQTT – MQTT (Message Queuing Telemetry Transport) is a transport protocol that is often used by IoT (Internet of Things) applications. Profile M allows you to send JSON (JavaScript Object Notation) formatted events, such as motion alarm, over the MQTT protocol. This streaming interface is conditional; that is, if the product supports the MQTT protocol in any (proprietary) way, then the ONVIF interface for sending events over MQTT needs to be supported. An example of how this can be used is illustrated in the next slide.</a:t>
            </a:r>
          </a:p>
        </p:txBody>
      </p:sp>
      <p:sp>
        <p:nvSpPr>
          <p:cNvPr id="4" name="Slide Number Placeholder 3"/>
          <p:cNvSpPr>
            <a:spLocks noGrp="1"/>
          </p:cNvSpPr>
          <p:nvPr>
            <p:ph type="sldNum" sz="quarter" idx="10"/>
          </p:nvPr>
        </p:nvSpPr>
        <p:spPr/>
        <p:txBody>
          <a:bodyPr/>
          <a:lstStyle/>
          <a:p>
            <a:fld id="{B3C8E694-4966-5143-A4E8-B8227A385C8A}" type="slidenum">
              <a:rPr lang="en-US" smtClean="0"/>
              <a:pPr/>
              <a:t>7</a:t>
            </a:fld>
            <a:endParaRPr lang="en-US" dirty="0"/>
          </a:p>
        </p:txBody>
      </p:sp>
    </p:spTree>
    <p:extLst>
      <p:ext uri="{BB962C8B-B14F-4D97-AF65-F5344CB8AC3E}">
        <p14:creationId xmlns:p14="http://schemas.microsoft.com/office/powerpoint/2010/main" val="4036150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20">
              <a:defRPr/>
            </a:pPr>
            <a:r>
              <a:rPr lang="en-US"/>
              <a:t>Profile</a:t>
            </a:r>
            <a:r>
              <a:rPr lang="en-US" baseline="0"/>
              <a:t> M </a:t>
            </a:r>
            <a:r>
              <a:rPr lang="en-US"/>
              <a:t>devices </a:t>
            </a:r>
            <a:r>
              <a:rPr lang="en-US" dirty="0"/>
              <a:t>or clients with support for MQTT can also communicate with an IoT platform/application that can then communicate with IoT services or devices.</a:t>
            </a:r>
          </a:p>
          <a:p>
            <a:pPr defTabSz="457120">
              <a:defRPr/>
            </a:pPr>
            <a:endParaRPr lang="en-US" dirty="0"/>
          </a:p>
          <a:p>
            <a:pPr defTabSz="457120">
              <a:defRPr/>
            </a:pPr>
            <a:r>
              <a:rPr lang="en-US" b="1" dirty="0"/>
              <a:t>Use case</a:t>
            </a:r>
            <a:r>
              <a:rPr lang="en-US" dirty="0"/>
              <a:t>:</a:t>
            </a:r>
            <a:br>
              <a:rPr lang="en-US"/>
            </a:br>
            <a:r>
              <a:rPr lang="en-US"/>
              <a:t>An example of an IoT use case can be for room temperature control, where a Profile M camera (with MQTT support) detects humans in a room and sends an ONVIF event over MQTT to an IoT platform or application that, in turn, triggers a smart thermostat to adjust the room temperature. </a:t>
            </a:r>
          </a:p>
          <a:p>
            <a:pPr defTabSz="457120">
              <a:defRPr/>
            </a:pPr>
            <a:endParaRPr lang="en-US" i="1"/>
          </a:p>
          <a:p>
            <a:pPr defTabSz="457120">
              <a:defRPr/>
            </a:pPr>
            <a:r>
              <a:rPr lang="en-US" b="1"/>
              <a:t>Technical details:</a:t>
            </a:r>
          </a:p>
          <a:p>
            <a:pPr defTabSz="457120">
              <a:defRPr/>
            </a:pPr>
            <a:r>
              <a:rPr lang="en-US"/>
              <a:t>Profile M conformant devices with MQTT should support, among other things:</a:t>
            </a:r>
          </a:p>
          <a:p>
            <a:pPr marL="171420" indent="-171420" defTabSz="457120">
              <a:buFont typeface="Arial" panose="020B0604020202020204" pitchFamily="34" charset="0"/>
              <a:buChar char="•"/>
              <a:defRPr/>
            </a:pPr>
            <a:r>
              <a:rPr lang="en-US"/>
              <a:t>the retrieval of supported topics</a:t>
            </a:r>
          </a:p>
          <a:p>
            <a:pPr marL="171420" indent="-171420" defTabSz="457120">
              <a:buFont typeface="Arial" panose="020B0604020202020204" pitchFamily="34" charset="0"/>
              <a:buChar char="•"/>
              <a:defRPr/>
            </a:pPr>
            <a:r>
              <a:rPr lang="en-US"/>
              <a:t>event filtering (TopicFilter as described in the ONVIF Core Specification)</a:t>
            </a:r>
          </a:p>
          <a:p>
            <a:pPr marL="171420" indent="-171420" defTabSz="457120">
              <a:buFont typeface="Arial" panose="020B0604020202020204" pitchFamily="34" charset="0"/>
              <a:buChar char="•"/>
              <a:defRPr/>
            </a:pPr>
            <a:r>
              <a:rPr lang="en-US"/>
              <a:t>the listing of event-broker configurations </a:t>
            </a:r>
          </a:p>
          <a:p>
            <a:pPr marL="171420" indent="-171420" defTabSz="457120">
              <a:buFont typeface="Arial" panose="020B0604020202020204" pitchFamily="34" charset="0"/>
              <a:buChar char="•"/>
              <a:defRPr/>
            </a:pPr>
            <a:r>
              <a:rPr lang="en-US"/>
              <a:t>adding and changing the configuration of the MQTT broker </a:t>
            </a:r>
          </a:p>
          <a:p>
            <a:pPr marL="171420" indent="-171420" defTabSz="457120">
              <a:buFont typeface="Arial" panose="020B0604020202020204" pitchFamily="34" charset="0"/>
              <a:buChar char="•"/>
              <a:defRPr/>
            </a:pPr>
            <a:r>
              <a:rPr lang="en-US"/>
              <a:t>removing an event broker</a:t>
            </a:r>
          </a:p>
        </p:txBody>
      </p:sp>
      <p:sp>
        <p:nvSpPr>
          <p:cNvPr id="4" name="Slide Number Placeholder 3"/>
          <p:cNvSpPr>
            <a:spLocks noGrp="1"/>
          </p:cNvSpPr>
          <p:nvPr>
            <p:ph type="sldNum" sz="quarter" idx="10"/>
          </p:nvPr>
        </p:nvSpPr>
        <p:spPr/>
        <p:txBody>
          <a:bodyPr/>
          <a:lstStyle/>
          <a:p>
            <a:fld id="{B3C8E694-4966-5143-A4E8-B8227A385C8A}" type="slidenum">
              <a:rPr lang="en-US" smtClean="0"/>
              <a:pPr/>
              <a:t>8</a:t>
            </a:fld>
            <a:endParaRPr lang="en-US" dirty="0"/>
          </a:p>
        </p:txBody>
      </p:sp>
    </p:spTree>
    <p:extLst>
      <p:ext uri="{BB962C8B-B14F-4D97-AF65-F5344CB8AC3E}">
        <p14:creationId xmlns:p14="http://schemas.microsoft.com/office/powerpoint/2010/main" val="1873931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B3C8E694-4966-5143-A4E8-B8227A385C8A}" type="slidenum">
              <a:rPr lang="en-US" smtClean="0"/>
              <a:pPr/>
              <a:t>9</a:t>
            </a:fld>
            <a:endParaRPr lang="en-US" dirty="0"/>
          </a:p>
        </p:txBody>
      </p:sp>
    </p:spTree>
    <p:extLst>
      <p:ext uri="{BB962C8B-B14F-4D97-AF65-F5344CB8AC3E}">
        <p14:creationId xmlns:p14="http://schemas.microsoft.com/office/powerpoint/2010/main" val="3394186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20">
              <a:defRPr/>
            </a:pPr>
            <a:r>
              <a:rPr lang="en-US"/>
              <a:t>M=mandatory, C=conditional, O=optional features</a:t>
            </a:r>
          </a:p>
          <a:p>
            <a:pPr defTabSz="457120">
              <a:defRPr/>
            </a:pPr>
            <a:endParaRPr lang="en-US"/>
          </a:p>
          <a:p>
            <a:pPr defTabSz="457120">
              <a:defRPr/>
            </a:pPr>
            <a:r>
              <a:rPr lang="en-US" b="1"/>
              <a:t>Compared with other ONVIF profiles, Profile M relaxed requirements on device/network/system management specifications to enable a variety of software-based analytics solutions to qualify as a Profile M conformant device.</a:t>
            </a:r>
          </a:p>
          <a:p>
            <a:pPr defTabSz="457120">
              <a:defRPr/>
            </a:pPr>
            <a:br>
              <a:rPr lang="en-US"/>
            </a:br>
            <a:endParaRPr lang="en-US"/>
          </a:p>
          <a:p>
            <a:pPr defTabSz="457120">
              <a:defRPr/>
            </a:pPr>
            <a:r>
              <a:rPr lang="en-US" b="1" u="sng"/>
              <a:t>Key highlights of Profile M vs. Profile T</a:t>
            </a:r>
            <a:r>
              <a:rPr lang="en-US" b="1"/>
              <a:t>:</a:t>
            </a:r>
          </a:p>
          <a:p>
            <a:pPr defTabSz="457120" fontAlgn="t">
              <a:defRPr/>
            </a:pPr>
            <a:r>
              <a:rPr lang="sv-SE" sz="1800">
                <a:solidFill>
                  <a:srgbClr val="5A5A59"/>
                </a:solidFill>
                <a:latin typeface="Arial" panose="020B0604020202020204" pitchFamily="34" charset="0"/>
              </a:rPr>
              <a:t>1. Metadata streaming </a:t>
            </a:r>
            <a:r>
              <a:rPr lang="en-US" sz="1800" i="1"/>
              <a:t>[Enables device to send and client to receive a metadata stream through the preferred transport method]</a:t>
            </a:r>
          </a:p>
          <a:p>
            <a:pPr fontAlgn="t"/>
            <a:r>
              <a:rPr lang="sv-SE" sz="1800">
                <a:solidFill>
                  <a:srgbClr val="5A5A59"/>
                </a:solidFill>
                <a:latin typeface="Arial" panose="020B0604020202020204" pitchFamily="34" charset="0"/>
              </a:rPr>
              <a:t>– Mandatory for Profile M device/client, and Profile T device, but conditional for Profile T clients.</a:t>
            </a:r>
            <a:br>
              <a:rPr lang="sv-SE" sz="1800">
                <a:solidFill>
                  <a:srgbClr val="5A5A59"/>
                </a:solidFill>
                <a:latin typeface="Arial" panose="020B0604020202020204" pitchFamily="34" charset="0"/>
              </a:rPr>
            </a:br>
            <a:endParaRPr lang="sv-SE" sz="1800">
              <a:latin typeface="Arial" panose="020B0604020202020204" pitchFamily="34" charset="0"/>
            </a:endParaRPr>
          </a:p>
          <a:p>
            <a:pPr defTabSz="457120">
              <a:defRPr/>
            </a:pPr>
            <a:r>
              <a:rPr lang="sv-SE" sz="1800">
                <a:solidFill>
                  <a:srgbClr val="5A5A59"/>
                </a:solidFill>
                <a:latin typeface="Arial" panose="020B0604020202020204" pitchFamily="34" charset="0"/>
              </a:rPr>
              <a:t>2. Media profile for metadata streaming out of the box </a:t>
            </a:r>
            <a:r>
              <a:rPr lang="sv-SE" sz="1800" i="1">
                <a:solidFill>
                  <a:srgbClr val="5A5A59"/>
                </a:solidFill>
                <a:latin typeface="Arial" panose="020B0604020202020204" pitchFamily="34" charset="0"/>
              </a:rPr>
              <a:t>[</a:t>
            </a:r>
            <a:r>
              <a:rPr lang="en-US" sz="1800" i="1"/>
              <a:t>Enables the device to stream metadata out-of-the-box]</a:t>
            </a:r>
            <a:endParaRPr lang="sv-SE" sz="1800" i="1">
              <a:latin typeface="Arial" panose="020B0604020202020204" pitchFamily="34" charset="0"/>
            </a:endParaRPr>
          </a:p>
          <a:p>
            <a:pPr defTabSz="457120" fontAlgn="t">
              <a:defRPr/>
            </a:pPr>
            <a:r>
              <a:rPr lang="sv-SE" sz="1800">
                <a:solidFill>
                  <a:srgbClr val="5A5A59"/>
                </a:solidFill>
                <a:latin typeface="Arial" panose="020B0604020202020204" pitchFamily="34" charset="0"/>
              </a:rPr>
              <a:t>– Mandatory for Profile M. Not supported by Profile T.</a:t>
            </a:r>
            <a:br>
              <a:rPr lang="sv-SE" sz="1800">
                <a:solidFill>
                  <a:srgbClr val="5A5A59"/>
                </a:solidFill>
                <a:latin typeface="Arial" panose="020B0604020202020204" pitchFamily="34" charset="0"/>
              </a:rPr>
            </a:b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3. Metadata configuration </a:t>
            </a:r>
            <a:r>
              <a:rPr lang="en-US" sz="1800" i="1"/>
              <a:t>[Enables client to add the metadata components (</a:t>
            </a:r>
            <a:r>
              <a:rPr lang="sv-SE" sz="1800" i="1">
                <a:solidFill>
                  <a:srgbClr val="5A5A59"/>
                </a:solidFill>
              </a:rPr>
              <a:t>analytics metadata / XML events (e.g. motion alarm) / PTZ positions)</a:t>
            </a:r>
            <a:r>
              <a:rPr lang="en-US" sz="1800" i="1"/>
              <a:t> to the metadata stream]</a:t>
            </a: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4. Supported metadata </a:t>
            </a:r>
            <a:r>
              <a:rPr lang="sv-SE" sz="1800" i="1">
                <a:solidFill>
                  <a:srgbClr val="5A5A59"/>
                </a:solidFill>
                <a:latin typeface="Arial" panose="020B0604020202020204" pitchFamily="34" charset="0"/>
              </a:rPr>
              <a:t>[</a:t>
            </a:r>
            <a:r>
              <a:rPr lang="sv-SE" sz="1800" i="1"/>
              <a:t>Enables device to send and a client to receive a sample of a metadata frame generated by an analytics application]</a:t>
            </a:r>
            <a:endParaRPr lang="sv-SE" sz="1800" i="1">
              <a:latin typeface="Arial" panose="020B0604020202020204" pitchFamily="34" charset="0"/>
            </a:endParaRPr>
          </a:p>
          <a:p>
            <a:pPr defTabSz="457120">
              <a:defRPr/>
            </a:pPr>
            <a:r>
              <a:rPr lang="sv-SE" sz="1800">
                <a:solidFill>
                  <a:srgbClr val="5A5A59"/>
                </a:solidFill>
                <a:latin typeface="Arial" panose="020B0604020202020204" pitchFamily="34" charset="0"/>
              </a:rPr>
              <a:t>- Conditional for Profile M. Not supported by Profile T.</a:t>
            </a:r>
            <a:br>
              <a:rPr lang="sv-SE" sz="1800">
                <a:solidFill>
                  <a:srgbClr val="5A5A59"/>
                </a:solidFill>
                <a:latin typeface="Arial" panose="020B0604020202020204" pitchFamily="34" charset="0"/>
              </a:rPr>
            </a:b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5</a:t>
            </a:r>
            <a:r>
              <a:rPr lang="sv-SE" sz="1800" i="1"/>
              <a:t>. </a:t>
            </a:r>
            <a:r>
              <a:rPr lang="sv-SE" sz="1800"/>
              <a:t>Image sending within metadata stream </a:t>
            </a:r>
            <a:r>
              <a:rPr lang="sv-SE" sz="1800" i="1"/>
              <a:t>[Base64 image data (e.g. snapshot of a license plate) can be included in a metadata stream]</a:t>
            </a:r>
          </a:p>
          <a:p>
            <a:r>
              <a:rPr lang="sv-SE" sz="1800" b="1">
                <a:solidFill>
                  <a:srgbClr val="5A5A59"/>
                </a:solidFill>
                <a:latin typeface="Arial" panose="020B0604020202020204" pitchFamily="34" charset="0"/>
              </a:rPr>
              <a:t> </a:t>
            </a:r>
            <a:r>
              <a:rPr lang="sv-SE" sz="1800">
                <a:solidFill>
                  <a:srgbClr val="5A5A59"/>
                </a:solidFill>
                <a:latin typeface="Arial" panose="020B0604020202020204" pitchFamily="34" charset="0"/>
              </a:rPr>
              <a:t>– Conditional for Profile M. Not supported by Profile T.</a:t>
            </a:r>
            <a:endParaRPr lang="sv-SE" sz="1800" b="1">
              <a:latin typeface="Arial" panose="020B0604020202020204" pitchFamily="34" charset="0"/>
            </a:endParaRPr>
          </a:p>
          <a:p>
            <a:pPr defTabSz="457120">
              <a:defRPr/>
            </a:pPr>
            <a:endParaRPr lang="sv-SE" sz="1800">
              <a:solidFill>
                <a:srgbClr val="5A5A59"/>
              </a:solidFill>
              <a:latin typeface="Arial" panose="020B0604020202020204" pitchFamily="34" charset="0"/>
            </a:endParaRPr>
          </a:p>
          <a:p>
            <a:pPr defTabSz="457120">
              <a:defRPr/>
            </a:pPr>
            <a:r>
              <a:rPr lang="sv-SE" sz="1800">
                <a:solidFill>
                  <a:srgbClr val="5A5A59"/>
                </a:solidFill>
                <a:latin typeface="Arial" panose="020B0604020202020204" pitchFamily="34" charset="0"/>
              </a:rPr>
              <a:t>6. </a:t>
            </a:r>
            <a:r>
              <a:rPr lang="sv-SE" sz="1800" b="1">
                <a:solidFill>
                  <a:srgbClr val="5A5A59"/>
                </a:solidFill>
                <a:latin typeface="Arial" panose="020B0604020202020204" pitchFamily="34" charset="0"/>
              </a:rPr>
              <a:t>Video streaming </a:t>
            </a:r>
            <a:r>
              <a:rPr lang="sv-SE" sz="1800" i="1"/>
              <a:t>[Standard H.264/H.265 encoded video stream over RTP/UDP, RTP/RTSP/HTTP/TCP]</a:t>
            </a:r>
            <a:br>
              <a:rPr lang="sv-SE" sz="1800" i="1"/>
            </a:br>
            <a:r>
              <a:rPr lang="sv-SE" sz="1800" i="1"/>
              <a:t>- </a:t>
            </a:r>
            <a:r>
              <a:rPr lang="sv-SE" sz="1800"/>
              <a:t>Not a mandatory requirement for Profile M because analytics solutions do not have to be video-based. Video streaming is mandatory for Profile T.</a:t>
            </a:r>
            <a:br>
              <a:rPr lang="sv-SE" sz="1800"/>
            </a:br>
            <a:br>
              <a:rPr lang="sv-SE" sz="1800" i="1"/>
            </a:br>
            <a:r>
              <a:rPr lang="sv-SE" sz="1800">
                <a:solidFill>
                  <a:srgbClr val="5A5A59"/>
                </a:solidFill>
                <a:latin typeface="Arial" panose="020B0604020202020204" pitchFamily="34" charset="0"/>
              </a:rPr>
              <a:t>7. Media profile for video streaming ready out of the box </a:t>
            </a:r>
            <a:br>
              <a:rPr lang="sv-SE" sz="1800">
                <a:solidFill>
                  <a:srgbClr val="5A5A59"/>
                </a:solidFill>
                <a:latin typeface="Arial" panose="020B0604020202020204" pitchFamily="34" charset="0"/>
              </a:rPr>
            </a:br>
            <a:r>
              <a:rPr lang="sv-SE" sz="1800" i="1"/>
              <a:t>- </a:t>
            </a:r>
            <a:r>
              <a:rPr lang="sv-SE" sz="1800"/>
              <a:t>Not a mandatory requirement for Profile M because analytics solutions do not have to be video-based. Video streaming is mandatory for Profile T.</a:t>
            </a:r>
            <a:endParaRPr lang="sv-SE" sz="1800">
              <a:latin typeface="Arial" panose="020B0604020202020204" pitchFamily="34" charset="0"/>
            </a:endParaRP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8. </a:t>
            </a:r>
            <a:r>
              <a:rPr lang="sv-SE" sz="1800" b="1">
                <a:solidFill>
                  <a:srgbClr val="5A5A59"/>
                </a:solidFill>
                <a:latin typeface="Arial" panose="020B0604020202020204" pitchFamily="34" charset="0"/>
              </a:rPr>
              <a:t>Event service </a:t>
            </a:r>
            <a:r>
              <a:rPr lang="sv-SE" sz="1800">
                <a:solidFill>
                  <a:srgbClr val="5A5A59"/>
                </a:solidFill>
                <a:latin typeface="Arial" panose="020B0604020202020204" pitchFamily="34" charset="0"/>
              </a:rPr>
              <a:t>(e.g. pull-point) </a:t>
            </a: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 Conditional for Profile M because events can be included in metadata stream. Mandatory for Profile T.</a:t>
            </a:r>
            <a:endParaRPr lang="sv-SE" sz="1800">
              <a:latin typeface="Arial" panose="020B0604020202020204" pitchFamily="34" charset="0"/>
            </a:endParaRPr>
          </a:p>
          <a:p>
            <a:pPr defTabSz="457120" fontAlgn="t">
              <a:defRPr/>
            </a:pPr>
            <a:endParaRPr lang="sv-SE" sz="1800">
              <a:solidFill>
                <a:srgbClr val="5A5A59"/>
              </a:solidFill>
              <a:latin typeface="Arial" panose="020B0604020202020204" pitchFamily="34" charset="0"/>
            </a:endParaRPr>
          </a:p>
          <a:p>
            <a:pPr defTabSz="457120" fontAlgn="t">
              <a:defRPr/>
            </a:pPr>
            <a:r>
              <a:rPr lang="sv-SE" sz="1800">
                <a:solidFill>
                  <a:srgbClr val="5A5A59"/>
                </a:solidFill>
                <a:latin typeface="Arial" panose="020B0604020202020204" pitchFamily="34" charset="0"/>
              </a:rPr>
              <a:t>9. </a:t>
            </a:r>
            <a:r>
              <a:rPr lang="sv-SE" sz="1800" b="1">
                <a:solidFill>
                  <a:srgbClr val="5A5A59"/>
                </a:solidFill>
                <a:latin typeface="Arial" panose="020B0604020202020204" pitchFamily="34" charset="0"/>
              </a:rPr>
              <a:t>Event handling using MQTT</a:t>
            </a: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 Conditional for Profile M. Not supported by Profile T.</a:t>
            </a:r>
            <a:br>
              <a:rPr lang="sv-SE" sz="1800">
                <a:solidFill>
                  <a:srgbClr val="5A5A59"/>
                </a:solidFill>
                <a:latin typeface="Arial" panose="020B0604020202020204" pitchFamily="34" charset="0"/>
              </a:rPr>
            </a:b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10. </a:t>
            </a:r>
            <a:r>
              <a:rPr lang="sv-SE" sz="1800">
                <a:solidFill>
                  <a:srgbClr val="5A5A59"/>
                </a:solidFill>
              </a:rPr>
              <a:t>Analytics module [</a:t>
            </a:r>
            <a:r>
              <a:rPr lang="sv-SE" sz="1800" i="1"/>
              <a:t>Enables device to add or remove a specific analytics application’s metadata]</a:t>
            </a:r>
          </a:p>
          <a:p>
            <a:pPr defTabSz="457120" fontAlgn="t">
              <a:defRPr/>
            </a:pPr>
            <a:r>
              <a:rPr lang="sv-SE" sz="1800">
                <a:solidFill>
                  <a:srgbClr val="5A5A59"/>
                </a:solidFill>
              </a:rPr>
              <a:t>Analytics module configuration </a:t>
            </a:r>
            <a:r>
              <a:rPr lang="sv-SE" sz="1800" i="1">
                <a:solidFill>
                  <a:srgbClr val="5A5A59"/>
                </a:solidFill>
                <a:latin typeface="Arial" panose="020B0604020202020204" pitchFamily="34" charset="0"/>
              </a:rPr>
              <a:t>[</a:t>
            </a:r>
            <a:r>
              <a:rPr lang="sv-SE" sz="1800" i="1"/>
              <a:t>Enables device to send and the client to receive a list of available analytics applications and set options for a particular analytics application]</a:t>
            </a:r>
          </a:p>
          <a:p>
            <a:pPr defTabSz="457120" fontAlgn="t">
              <a:defRPr/>
            </a:pPr>
            <a:r>
              <a:rPr lang="sv-SE" sz="1800">
                <a:solidFill>
                  <a:srgbClr val="5A5A59"/>
                </a:solidFill>
              </a:rPr>
              <a:t>Analytics profile configuration [</a:t>
            </a:r>
            <a:r>
              <a:rPr lang="sv-SE" sz="1800" i="1"/>
              <a:t>Enables device to send and the client to receive a stream of analytics metadata]</a:t>
            </a:r>
            <a:endParaRPr lang="sv-SE" sz="1800">
              <a:solidFill>
                <a:srgbClr val="5A5A59"/>
              </a:solidFill>
            </a:endParaRPr>
          </a:p>
          <a:p>
            <a:pPr defTabSz="457120" fontAlgn="t">
              <a:defRPr/>
            </a:pPr>
            <a:r>
              <a:rPr lang="sv-SE" sz="1800">
                <a:solidFill>
                  <a:srgbClr val="5A5A59"/>
                </a:solidFill>
                <a:latin typeface="Arial" panose="020B0604020202020204" pitchFamily="34" charset="0"/>
              </a:rPr>
              <a:t>- Not supported by Profile T.</a:t>
            </a:r>
            <a:br>
              <a:rPr lang="sv-SE" sz="1800">
                <a:solidFill>
                  <a:srgbClr val="5A5A59"/>
                </a:solidFill>
                <a:latin typeface="Arial" panose="020B0604020202020204" pitchFamily="34" charset="0"/>
              </a:rPr>
            </a:b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11. Rule / Rules configuration </a:t>
            </a:r>
            <a:r>
              <a:rPr lang="sv-SE" sz="1800" i="1">
                <a:solidFill>
                  <a:srgbClr val="5A5A59"/>
                </a:solidFill>
                <a:latin typeface="Arial" panose="020B0604020202020204" pitchFamily="34" charset="0"/>
              </a:rPr>
              <a:t>[</a:t>
            </a:r>
            <a:r>
              <a:rPr lang="sv-SE" sz="1800" i="1"/>
              <a:t>Enables device to send and the client to list the supported rules, and a client to set the rules for triggering an event]</a:t>
            </a:r>
            <a:br>
              <a:rPr lang="sv-SE" sz="1800" i="1"/>
            </a:br>
            <a:r>
              <a:rPr lang="sv-SE" sz="1800">
                <a:latin typeface="Arial" panose="020B0604020202020204" pitchFamily="34" charset="0"/>
              </a:rPr>
              <a:t>- </a:t>
            </a:r>
            <a:r>
              <a:rPr lang="sv-SE" sz="1800">
                <a:solidFill>
                  <a:srgbClr val="5A5A59"/>
                </a:solidFill>
                <a:latin typeface="Arial" panose="020B0604020202020204" pitchFamily="34" charset="0"/>
              </a:rPr>
              <a:t>Conditional for Profile M. Not supported by Profile T.</a:t>
            </a:r>
            <a:endParaRPr lang="sv-SE" sz="1800">
              <a:latin typeface="Arial" panose="020B0604020202020204" pitchFamily="34" charset="0"/>
            </a:endParaRPr>
          </a:p>
          <a:p>
            <a:pPr fontAlgn="t"/>
            <a:endParaRPr lang="sv-SE" sz="1800" i="1">
              <a:latin typeface="Arial" panose="020B0604020202020204" pitchFamily="34" charset="0"/>
            </a:endParaRPr>
          </a:p>
          <a:p>
            <a:pPr defTabSz="457120" fontAlgn="t">
              <a:defRPr/>
            </a:pPr>
            <a:r>
              <a:rPr lang="sv-SE" sz="1800">
                <a:solidFill>
                  <a:srgbClr val="5A5A59"/>
                </a:solidFill>
                <a:latin typeface="Arial" panose="020B0604020202020204" pitchFamily="34" charset="0"/>
              </a:rPr>
              <a:t>12. Face recognition rule, License plate recognition rule, Line crossing counter rule </a:t>
            </a:r>
            <a:br>
              <a:rPr lang="sv-SE" sz="1800">
                <a:solidFill>
                  <a:srgbClr val="5A5A59"/>
                </a:solidFill>
                <a:latin typeface="Arial" panose="020B0604020202020204" pitchFamily="34" charset="0"/>
              </a:rPr>
            </a:br>
            <a:r>
              <a:rPr lang="sv-SE" sz="1800">
                <a:latin typeface="Arial" panose="020B0604020202020204" pitchFamily="34" charset="0"/>
              </a:rPr>
              <a:t>- </a:t>
            </a:r>
            <a:r>
              <a:rPr lang="sv-SE" sz="1800">
                <a:solidFill>
                  <a:srgbClr val="5A5A59"/>
                </a:solidFill>
                <a:latin typeface="Arial" panose="020B0604020202020204" pitchFamily="34" charset="0"/>
              </a:rPr>
              <a:t>Conditional for Profile M. Not supported by Profile T.</a:t>
            </a:r>
            <a:endParaRPr lang="sv-SE" sz="1800">
              <a:latin typeface="Arial" panose="020B0604020202020204" pitchFamily="34" charset="0"/>
            </a:endParaRP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13. Object classication</a:t>
            </a:r>
            <a:endParaRPr lang="sv-SE" sz="1800">
              <a:latin typeface="Arial" panose="020B0604020202020204" pitchFamily="34" charset="0"/>
            </a:endParaRPr>
          </a:p>
          <a:p>
            <a:pPr fontAlgn="t"/>
            <a:r>
              <a:rPr lang="sv-SE" sz="1800">
                <a:latin typeface="Arial" panose="020B0604020202020204" pitchFamily="34" charset="0"/>
              </a:rPr>
              <a:t>- </a:t>
            </a:r>
            <a:r>
              <a:rPr lang="sv-SE" sz="1800">
                <a:solidFill>
                  <a:srgbClr val="5A5A59"/>
                </a:solidFill>
                <a:latin typeface="Arial" panose="020B0604020202020204" pitchFamily="34" charset="0"/>
              </a:rPr>
              <a:t>Conditional for Profile M. Not supported by Profile T.</a:t>
            </a: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14. </a:t>
            </a:r>
            <a:r>
              <a:rPr lang="sv-SE" sz="1800" b="1">
                <a:solidFill>
                  <a:srgbClr val="5A5A59"/>
                </a:solidFill>
                <a:latin typeface="Arial" panose="020B0604020202020204" pitchFamily="34" charset="0"/>
              </a:rPr>
              <a:t>System settings (e.g. factory default, set date+time)</a:t>
            </a:r>
            <a:r>
              <a:rPr lang="sv-SE" sz="1800">
                <a:solidFill>
                  <a:srgbClr val="5A5A59"/>
                </a:solidFill>
                <a:latin typeface="Arial" panose="020B0604020202020204" pitchFamily="34" charset="0"/>
              </a:rPr>
              <a:t> </a:t>
            </a:r>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 Subset of interfaces are conditional for Profile M device/client, but mandatory for Profile T device and conditional for Profile T client.</a:t>
            </a:r>
            <a:endParaRPr lang="sv-SE" sz="1800" b="1">
              <a:latin typeface="Arial" panose="020B0604020202020204" pitchFamily="34" charset="0"/>
            </a:endParaRP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15. </a:t>
            </a:r>
            <a:r>
              <a:rPr lang="sv-SE" sz="1800" b="1">
                <a:solidFill>
                  <a:srgbClr val="5A5A59"/>
                </a:solidFill>
                <a:latin typeface="Arial" panose="020B0604020202020204" pitchFamily="34" charset="0"/>
              </a:rPr>
              <a:t>Device discovery </a:t>
            </a:r>
            <a:br>
              <a:rPr lang="sv-SE" sz="1800" b="1">
                <a:solidFill>
                  <a:srgbClr val="5A5A59"/>
                </a:solidFill>
                <a:latin typeface="Arial" panose="020B0604020202020204" pitchFamily="34" charset="0"/>
              </a:rPr>
            </a:br>
            <a:r>
              <a:rPr lang="sv-SE" sz="1800">
                <a:solidFill>
                  <a:srgbClr val="5A5A59"/>
                </a:solidFill>
                <a:latin typeface="Arial" panose="020B0604020202020204" pitchFamily="34" charset="0"/>
              </a:rPr>
              <a:t>– Subset of interfaces are conditional for Profile M, but mandatory for Profile T.</a:t>
            </a:r>
          </a:p>
          <a:p>
            <a:pPr fontAlgn="t"/>
            <a:br>
              <a:rPr lang="sv-SE" sz="1800">
                <a:solidFill>
                  <a:srgbClr val="5A5A59"/>
                </a:solidFill>
                <a:latin typeface="Arial" panose="020B0604020202020204" pitchFamily="34" charset="0"/>
              </a:rPr>
            </a:br>
            <a:r>
              <a:rPr lang="sv-SE" sz="1800">
                <a:solidFill>
                  <a:srgbClr val="5A5A59"/>
                </a:solidFill>
                <a:latin typeface="Arial" panose="020B0604020202020204" pitchFamily="34" charset="0"/>
              </a:rPr>
              <a:t>16. </a:t>
            </a:r>
            <a:r>
              <a:rPr lang="sv-SE" sz="1800" b="1">
                <a:solidFill>
                  <a:srgbClr val="5A5A59"/>
                </a:solidFill>
                <a:latin typeface="Arial" panose="020B0604020202020204" pitchFamily="34" charset="0"/>
              </a:rPr>
              <a:t>Network configuration </a:t>
            </a:r>
            <a:br>
              <a:rPr lang="sv-SE" sz="1800" b="1">
                <a:solidFill>
                  <a:srgbClr val="5A5A59"/>
                </a:solidFill>
                <a:latin typeface="Arial" panose="020B0604020202020204" pitchFamily="34" charset="0"/>
              </a:rPr>
            </a:br>
            <a:r>
              <a:rPr lang="sv-SE" sz="1800">
                <a:solidFill>
                  <a:srgbClr val="5A5A59"/>
                </a:solidFill>
                <a:latin typeface="Arial" panose="020B0604020202020204" pitchFamily="34" charset="0"/>
              </a:rPr>
              <a:t>– Not supported/required by Profile M (to reduce required specifications), but mandatory for Profile T.</a:t>
            </a:r>
          </a:p>
          <a:p>
            <a:pPr fontAlgn="t"/>
            <a:endParaRPr lang="sv-SE" sz="1800">
              <a:solidFill>
                <a:srgbClr val="5A5A59"/>
              </a:solidFill>
              <a:latin typeface="Arial" panose="020B0604020202020204" pitchFamily="34" charset="0"/>
            </a:endParaRPr>
          </a:p>
          <a:p>
            <a:pPr fontAlgn="t"/>
            <a:r>
              <a:rPr lang="sv-SE" sz="1800">
                <a:solidFill>
                  <a:srgbClr val="5A5A59"/>
                </a:solidFill>
                <a:latin typeface="Arial" panose="020B0604020202020204" pitchFamily="34" charset="0"/>
              </a:rPr>
              <a:t>17. Media transport: RTP/UDP/RTSP/HTTP/TCP</a:t>
            </a:r>
            <a:endParaRPr lang="sv-SE" sz="1800" b="1">
              <a:latin typeface="Arial" panose="020B0604020202020204" pitchFamily="34" charset="0"/>
            </a:endParaRPr>
          </a:p>
          <a:p>
            <a:pPr marL="171420" indent="-171420" defTabSz="457120">
              <a:buFontTx/>
              <a:buChar char="-"/>
              <a:defRPr/>
            </a:pPr>
            <a:r>
              <a:rPr lang="en-US"/>
              <a:t>Mandatory for Profile M and Profile T.</a:t>
            </a:r>
          </a:p>
          <a:p>
            <a:pPr defTabSz="457120">
              <a:defRPr/>
            </a:pPr>
            <a:endParaRPr lang="en-US"/>
          </a:p>
          <a:p>
            <a:pPr defTabSz="457120">
              <a:defRPr/>
            </a:pPr>
            <a:r>
              <a:rPr lang="en-US"/>
              <a:t>For a complete list and to see how Profile M compares with other ONVIF profiles in supported features, go to the </a:t>
            </a:r>
            <a:r>
              <a:rPr lang="en-US" b="1"/>
              <a:t>ONVIF Profile Feature Overview </a:t>
            </a:r>
            <a:r>
              <a:rPr lang="en-US"/>
              <a:t>document available here: </a:t>
            </a:r>
            <a:r>
              <a:rPr lang="en-US" b="1"/>
              <a:t>https://www.onvif.org/profiles/</a:t>
            </a:r>
          </a:p>
          <a:p>
            <a:pPr defTabSz="457120">
              <a:defRPr/>
            </a:pPr>
            <a:endParaRPr lang="en-US"/>
          </a:p>
          <a:p>
            <a:pPr defTabSz="457120">
              <a:defRPr/>
            </a:pPr>
            <a:r>
              <a:rPr lang="en-US"/>
              <a:t>For the </a:t>
            </a:r>
            <a:r>
              <a:rPr lang="en-US" b="1"/>
              <a:t>Profile M specification</a:t>
            </a:r>
            <a:r>
              <a:rPr lang="en-US"/>
              <a:t>, go to: </a:t>
            </a:r>
            <a:r>
              <a:rPr lang="en-US" b="1"/>
              <a:t>https://www.onvif.org/profiles/profile-m/</a:t>
            </a:r>
          </a:p>
        </p:txBody>
      </p:sp>
      <p:sp>
        <p:nvSpPr>
          <p:cNvPr id="4" name="Slide Number Placeholder 3"/>
          <p:cNvSpPr>
            <a:spLocks noGrp="1"/>
          </p:cNvSpPr>
          <p:nvPr>
            <p:ph type="sldNum" sz="quarter" idx="10"/>
          </p:nvPr>
        </p:nvSpPr>
        <p:spPr/>
        <p:txBody>
          <a:bodyPr/>
          <a:lstStyle/>
          <a:p>
            <a:fld id="{B3C8E694-4966-5143-A4E8-B8227A385C8A}" type="slidenum">
              <a:rPr lang="en-US" smtClean="0"/>
              <a:pPr/>
              <a:t>10</a:t>
            </a:fld>
            <a:endParaRPr lang="en-US" dirty="0"/>
          </a:p>
        </p:txBody>
      </p:sp>
    </p:spTree>
    <p:extLst>
      <p:ext uri="{BB962C8B-B14F-4D97-AF65-F5344CB8AC3E}">
        <p14:creationId xmlns:p14="http://schemas.microsoft.com/office/powerpoint/2010/main" val="628573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All ONVIF profiles have mandatory and conditional features. So how can a customer easily know what features a conformant product supports?</a:t>
            </a:r>
            <a:br>
              <a:rPr lang="sv-SE"/>
            </a:br>
            <a:r>
              <a:rPr lang="sv-SE"/>
              <a:t>Besides looking at the specifications on a product datasheet from the manufacturer, there are two ways of finding this information. One way is publicly available and the second way is available for members. So let’s look first at the publicly available method.</a:t>
            </a:r>
          </a:p>
        </p:txBody>
      </p:sp>
      <p:sp>
        <p:nvSpPr>
          <p:cNvPr id="4" name="Slide Number Placeholder 3"/>
          <p:cNvSpPr>
            <a:spLocks noGrp="1"/>
          </p:cNvSpPr>
          <p:nvPr>
            <p:ph type="sldNum" sz="quarter" idx="5"/>
          </p:nvPr>
        </p:nvSpPr>
        <p:spPr/>
        <p:txBody>
          <a:bodyPr/>
          <a:lstStyle/>
          <a:p>
            <a:fld id="{B3C8E694-4966-5143-A4E8-B8227A385C8A}" type="slidenum">
              <a:rPr lang="en-US" smtClean="0"/>
              <a:pPr/>
              <a:t>11</a:t>
            </a:fld>
            <a:endParaRPr lang="en-US" dirty="0"/>
          </a:p>
        </p:txBody>
      </p:sp>
    </p:spTree>
    <p:extLst>
      <p:ext uri="{BB962C8B-B14F-4D97-AF65-F5344CB8AC3E}">
        <p14:creationId xmlns:p14="http://schemas.microsoft.com/office/powerpoint/2010/main" val="1355170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20">
              <a:defRPr/>
            </a:pPr>
            <a:r>
              <a:rPr lang="sv-SE"/>
              <a:t>Each and every ONVIF conformant product has an ONVIF declaration of conformance (DoC) document that is publicly accessible through the Conformant Products web page on www.onvif.org/conformant-products/ . Here we show an example for a conformant device.</a:t>
            </a:r>
            <a:br>
              <a:rPr lang="sv-SE"/>
            </a:br>
            <a:endParaRPr lang="sv-SE"/>
          </a:p>
          <a:p>
            <a:pPr defTabSz="457120">
              <a:defRPr/>
            </a:pPr>
            <a:r>
              <a:rPr lang="sv-SE"/>
              <a:t>When you download the DoC, the document will show the features of the profile that the product supports. We show here a snapshot of the supported Profile M features.</a:t>
            </a:r>
          </a:p>
        </p:txBody>
      </p:sp>
      <p:sp>
        <p:nvSpPr>
          <p:cNvPr id="4" name="Slide Number Placeholder 3"/>
          <p:cNvSpPr>
            <a:spLocks noGrp="1"/>
          </p:cNvSpPr>
          <p:nvPr>
            <p:ph type="sldNum" sz="quarter" idx="5"/>
          </p:nvPr>
        </p:nvSpPr>
        <p:spPr/>
        <p:txBody>
          <a:bodyPr/>
          <a:lstStyle/>
          <a:p>
            <a:fld id="{B3C8E694-4966-5143-A4E8-B8227A385C8A}" type="slidenum">
              <a:rPr lang="en-US" smtClean="0"/>
              <a:pPr/>
              <a:t>12</a:t>
            </a:fld>
            <a:endParaRPr lang="en-US" dirty="0"/>
          </a:p>
        </p:txBody>
      </p:sp>
    </p:spTree>
    <p:extLst>
      <p:ext uri="{BB962C8B-B14F-4D97-AF65-F5344CB8AC3E}">
        <p14:creationId xmlns:p14="http://schemas.microsoft.com/office/powerpoint/2010/main" val="835436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The second way of knowing what features are supported is through the use of the ONVIF device test tool, which is available to all ONVIF members, including Observer-level members, on the ONVIF Member Portal: https://www.onvif.org/member-portal</a:t>
            </a:r>
          </a:p>
          <a:p>
            <a:endParaRPr lang="sv-SE"/>
          </a:p>
          <a:p>
            <a:r>
              <a:rPr lang="sv-SE"/>
              <a:t>Simply open the test tool and see what features</a:t>
            </a:r>
            <a:r>
              <a:rPr lang="sv-SE" b="1"/>
              <a:t> </a:t>
            </a:r>
            <a:r>
              <a:rPr lang="sv-SE"/>
              <a:t>are mandatory and conditional.</a:t>
            </a:r>
          </a:p>
          <a:p>
            <a:endParaRPr lang="sv-SE"/>
          </a:p>
          <a:p>
            <a:r>
              <a:rPr lang="sv-SE"/>
              <a:t>Connect the tool to the device’s IP address. Click on ”Refresh Features” menu to get an output of what is and isn’t supported.</a:t>
            </a:r>
          </a:p>
        </p:txBody>
      </p:sp>
      <p:sp>
        <p:nvSpPr>
          <p:cNvPr id="4" name="Slide Number Placeholder 3"/>
          <p:cNvSpPr>
            <a:spLocks noGrp="1"/>
          </p:cNvSpPr>
          <p:nvPr>
            <p:ph type="sldNum" sz="quarter" idx="5"/>
          </p:nvPr>
        </p:nvSpPr>
        <p:spPr/>
        <p:txBody>
          <a:bodyPr/>
          <a:lstStyle/>
          <a:p>
            <a:fld id="{B3C8E694-4966-5143-A4E8-B8227A385C8A}" type="slidenum">
              <a:rPr lang="en-US" smtClean="0"/>
              <a:pPr/>
              <a:t>13</a:t>
            </a:fld>
            <a:endParaRPr lang="en-US" dirty="0"/>
          </a:p>
        </p:txBody>
      </p:sp>
    </p:spTree>
    <p:extLst>
      <p:ext uri="{BB962C8B-B14F-4D97-AF65-F5344CB8AC3E}">
        <p14:creationId xmlns:p14="http://schemas.microsoft.com/office/powerpoint/2010/main" val="32407845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968DB6-89A9-3848-92AF-BB5452784745}"/>
              </a:ext>
            </a:extLst>
          </p:cNvPr>
          <p:cNvPicPr>
            <a:picLocks noChangeAspect="1"/>
          </p:cNvPicPr>
          <p:nvPr userDrawn="1"/>
        </p:nvPicPr>
        <p:blipFill>
          <a:blip r:embed="rId2"/>
          <a:stretch>
            <a:fillRect/>
          </a:stretch>
        </p:blipFill>
        <p:spPr>
          <a:xfrm>
            <a:off x="0" y="0"/>
            <a:ext cx="9144000" cy="5169408"/>
          </a:xfrm>
          <a:prstGeom prst="rect">
            <a:avLst/>
          </a:prstGeom>
        </p:spPr>
      </p:pic>
      <p:sp>
        <p:nvSpPr>
          <p:cNvPr id="14" name="Rectangle 13">
            <a:extLst>
              <a:ext uri="{FF2B5EF4-FFF2-40B4-BE49-F238E27FC236}">
                <a16:creationId xmlns:a16="http://schemas.microsoft.com/office/drawing/2014/main" id="{ECF4AAB1-AEA3-1A49-BA69-42E528F7B359}"/>
              </a:ext>
            </a:extLst>
          </p:cNvPr>
          <p:cNvSpPr/>
          <p:nvPr userDrawn="1"/>
        </p:nvSpPr>
        <p:spPr>
          <a:xfrm>
            <a:off x="0" y="0"/>
            <a:ext cx="9144000" cy="73427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A27BAEB-A5F5-F64A-A6A1-987FD588324E}"/>
              </a:ext>
            </a:extLst>
          </p:cNvPr>
          <p:cNvSpPr>
            <a:spLocks noGrp="1"/>
          </p:cNvSpPr>
          <p:nvPr>
            <p:ph idx="23" hasCustomPrompt="1"/>
          </p:nvPr>
        </p:nvSpPr>
        <p:spPr>
          <a:xfrm>
            <a:off x="0" y="734277"/>
            <a:ext cx="9144000" cy="1422400"/>
          </a:xfrm>
          <a:prstGeom prst="rect">
            <a:avLst/>
          </a:prstGeom>
          <a:gradFill>
            <a:gsLst>
              <a:gs pos="0">
                <a:srgbClr val="213081">
                  <a:alpha val="90000"/>
                </a:srgbClr>
              </a:gs>
              <a:gs pos="100000">
                <a:schemeClr val="tx1"/>
              </a:gs>
            </a:gsLst>
            <a:lin ang="0" scaled="0"/>
          </a:gradFill>
        </p:spPr>
        <p:txBody>
          <a:bodyPr vert="horz" lIns="731520" tIns="45720" rIns="91440" bIns="45720" rtlCol="0" anchor="ctr" anchorCtr="0">
            <a:noAutofit/>
          </a:bodyPr>
          <a:lstStyle>
            <a:lvl1pPr>
              <a:buFontTx/>
              <a:buNone/>
              <a:defRPr lang="en-US" sz="2800" dirty="0" smtClean="0">
                <a:solidFill>
                  <a:schemeClr val="bg1"/>
                </a:solidFill>
              </a:defRPr>
            </a:lvl1pPr>
          </a:lstStyle>
          <a:p>
            <a:pPr marL="0" lvl="0" indent="0">
              <a:buNone/>
            </a:pPr>
            <a:r>
              <a:rPr lang="en-US" dirty="0"/>
              <a:t>Click to edit Master text styles</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168" y="218215"/>
            <a:ext cx="2786290" cy="297845"/>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Inside Slide Body Copy">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19969" y="1149063"/>
            <a:ext cx="7783529" cy="3394472"/>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baseline="0">
                <a:solidFill>
                  <a:srgbClr val="5A5A59"/>
                </a:solidFill>
                <a:latin typeface="Arial"/>
                <a:cs typeface="Arial"/>
              </a:defRPr>
            </a:lvl1pPr>
            <a:lvl2pPr marL="365760" indent="-182880">
              <a:spcBef>
                <a:spcPts val="600"/>
              </a:spcBef>
              <a:buFont typeface="Arial"/>
              <a:buChar char="•"/>
              <a:defRPr sz="1400" baseline="0">
                <a:solidFill>
                  <a:srgbClr val="5A5A59"/>
                </a:solidFill>
                <a:latin typeface="Arial"/>
                <a:cs typeface="Arial"/>
              </a:defRPr>
            </a:lvl2pPr>
            <a:lvl3pPr marL="502920" indent="-182880">
              <a:spcBef>
                <a:spcPts val="300"/>
              </a:spcBef>
              <a:buFont typeface="Arial"/>
              <a:buChar char="•"/>
              <a:defRPr sz="1200">
                <a:solidFill>
                  <a:srgbClr val="5A5A59"/>
                </a:solidFill>
                <a:latin typeface="Arial"/>
                <a:cs typeface="Arial"/>
              </a:defRPr>
            </a:lvl3pPr>
            <a:lvl4pPr marL="731520" indent="-182880">
              <a:spcBef>
                <a:spcPts val="400"/>
              </a:spcBef>
              <a:buFont typeface="Arial"/>
              <a:buChar char="•"/>
              <a:defRPr sz="1000" baseline="0">
                <a:solidFill>
                  <a:srgbClr val="5A5A59"/>
                </a:solidFill>
                <a:latin typeface="Arial"/>
                <a:cs typeface="Arial"/>
              </a:defRPr>
            </a:lvl4pPr>
            <a:lvl5pPr marL="1828800" indent="0">
              <a:buNone/>
              <a:defRPr sz="900"/>
            </a:lvl5pPr>
          </a:lstStyle>
          <a:p>
            <a:pPr marL="182880" marR="0" lvl="0" indent="-182880" algn="l" defTabSz="457200" rtl="0" eaLnBrk="1" fontAlgn="auto" latinLnBrk="0" hangingPunct="1">
              <a:lnSpc>
                <a:spcPct val="100000"/>
              </a:lnSpc>
              <a:spcBef>
                <a:spcPts val="1200"/>
              </a:spcBef>
              <a:spcAft>
                <a:spcPts val="0"/>
              </a:spcAft>
              <a:buClrTx/>
              <a:buSzTx/>
              <a:buFont typeface="Arial"/>
              <a:buChar char="•"/>
              <a:tabLst/>
              <a:defRPr/>
            </a:pPr>
            <a:r>
              <a:rPr lang="en-US" dirty="0"/>
              <a:t>Body copy and first level bullets </a:t>
            </a:r>
            <a:r>
              <a:rPr lang="en-US" dirty="0" err="1"/>
              <a:t>uis</a:t>
            </a:r>
            <a:r>
              <a:rPr lang="en-US" dirty="0"/>
              <a:t> a </a:t>
            </a:r>
            <a:r>
              <a:rPr lang="en-US" dirty="0" err="1"/>
              <a:t>enim</a:t>
            </a:r>
            <a:r>
              <a:rPr lang="en-US" dirty="0"/>
              <a:t> sit </a:t>
            </a:r>
            <a:r>
              <a:rPr lang="en-US" dirty="0" err="1"/>
              <a:t>amet</a:t>
            </a:r>
            <a:r>
              <a:rPr lang="en-US" dirty="0"/>
              <a:t> </a:t>
            </a:r>
            <a:r>
              <a:rPr lang="en-US" dirty="0" err="1"/>
              <a:t>metus</a:t>
            </a:r>
            <a:r>
              <a:rPr lang="en-US" dirty="0"/>
              <a:t> </a:t>
            </a:r>
            <a:r>
              <a:rPr lang="en-US" dirty="0" err="1"/>
              <a:t>consequat</a:t>
            </a:r>
            <a:r>
              <a:rPr lang="en-US" dirty="0"/>
              <a:t> </a:t>
            </a:r>
            <a:r>
              <a:rPr lang="en-US" dirty="0" err="1"/>
              <a:t>consectetur</a:t>
            </a:r>
            <a:endParaRPr lang="en-US" dirty="0"/>
          </a:p>
          <a:p>
            <a:pPr lvl="1"/>
            <a:r>
              <a:rPr lang="en-US" dirty="0"/>
              <a:t>Second Level bullets </a:t>
            </a:r>
          </a:p>
          <a:p>
            <a:pPr lvl="2"/>
            <a:r>
              <a:rPr lang="en-US" dirty="0"/>
              <a:t>Third level bullets</a:t>
            </a:r>
          </a:p>
          <a:p>
            <a:pPr lvl="3"/>
            <a:r>
              <a:rPr lang="en-US" dirty="0"/>
              <a:t>Fourth level bullets</a:t>
            </a:r>
          </a:p>
          <a:p>
            <a:pPr lvl="0"/>
            <a:r>
              <a:rPr lang="en-US" dirty="0"/>
              <a:t>Resume body copy</a:t>
            </a:r>
          </a:p>
        </p:txBody>
      </p:sp>
      <p:sp>
        <p:nvSpPr>
          <p:cNvPr id="7" name="Slide Number Placeholder 5"/>
          <p:cNvSpPr txBox="1">
            <a:spLocks/>
          </p:cNvSpPr>
          <p:nvPr userDrawn="1"/>
        </p:nvSpPr>
        <p:spPr>
          <a:xfrm>
            <a:off x="8503499" y="4750267"/>
            <a:ext cx="343881"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10" name="Title 1"/>
          <p:cNvSpPr>
            <a:spLocks noGrp="1"/>
          </p:cNvSpPr>
          <p:nvPr>
            <p:ph type="title"/>
          </p:nvPr>
        </p:nvSpPr>
        <p:spPr>
          <a:xfrm>
            <a:off x="719969" y="520104"/>
            <a:ext cx="7783531" cy="428580"/>
          </a:xfrm>
          <a:prstGeom prst="rect">
            <a:avLst/>
          </a:prstGeom>
        </p:spPr>
        <p:txBody>
          <a:bodyPr>
            <a:noAutofit/>
          </a:bodyPr>
          <a:lstStyle>
            <a:lvl1pPr algn="l">
              <a:defRPr sz="2800">
                <a:solidFill>
                  <a:schemeClr val="tx1"/>
                </a:solidFill>
                <a:latin typeface="Arial"/>
                <a:cs typeface="Arial"/>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0359C803-6C53-CA4C-8EC7-15BF2D2DFD6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8954BE70-EEFE-8047-B56E-11F3D0FD18C9}"/>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6182C362-DA22-6A40-9F6F-783CDE04A8D9}"/>
              </a:ext>
            </a:extLst>
          </p:cNvPr>
          <p:cNvSpPr>
            <a:spLocks noGrp="1"/>
          </p:cNvSpPr>
          <p:nvPr>
            <p:ph type="ftr" sz="quarter" idx="10"/>
          </p:nvPr>
        </p:nvSpPr>
        <p:spPr/>
        <p:txBody>
          <a:bodyPr/>
          <a:lstStyle/>
          <a:p>
            <a:r>
              <a:rPr lang="en-US" dirty="0"/>
              <a:t>Presentation Title Text Treatment</a:t>
            </a:r>
          </a:p>
        </p:txBody>
      </p:sp>
      <p:pic>
        <p:nvPicPr>
          <p:cNvPr id="11" name="Picture 10">
            <a:extLst>
              <a:ext uri="{FF2B5EF4-FFF2-40B4-BE49-F238E27FC236}">
                <a16:creationId xmlns:a16="http://schemas.microsoft.com/office/drawing/2014/main" id="{15717F8C-ADD8-4794-A114-ABF34EF445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365597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ide Slide Body Copy">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19970" y="1149063"/>
            <a:ext cx="4555022" cy="3394472"/>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baseline="0">
                <a:solidFill>
                  <a:srgbClr val="5A5A59"/>
                </a:solidFill>
                <a:latin typeface="Arial"/>
                <a:cs typeface="Arial"/>
              </a:defRPr>
            </a:lvl1pPr>
            <a:lvl2pPr marL="365760" indent="-182880">
              <a:spcBef>
                <a:spcPts val="600"/>
              </a:spcBef>
              <a:buFont typeface="Arial"/>
              <a:buChar char="•"/>
              <a:defRPr sz="1400" baseline="0">
                <a:solidFill>
                  <a:srgbClr val="5A5A59"/>
                </a:solidFill>
                <a:latin typeface="Arial"/>
                <a:cs typeface="Arial"/>
              </a:defRPr>
            </a:lvl2pPr>
            <a:lvl3pPr marL="502920" indent="-182880">
              <a:spcBef>
                <a:spcPts val="300"/>
              </a:spcBef>
              <a:buFont typeface="Arial"/>
              <a:buChar char="•"/>
              <a:defRPr sz="1200">
                <a:solidFill>
                  <a:srgbClr val="5A5A59"/>
                </a:solidFill>
                <a:latin typeface="Arial"/>
                <a:cs typeface="Arial"/>
              </a:defRPr>
            </a:lvl3pPr>
            <a:lvl4pPr marL="731520" indent="-182880">
              <a:spcBef>
                <a:spcPts val="400"/>
              </a:spcBef>
              <a:buFont typeface="Arial"/>
              <a:buChar char="•"/>
              <a:defRPr sz="1000" baseline="0">
                <a:solidFill>
                  <a:srgbClr val="5A5A59"/>
                </a:solidFill>
                <a:latin typeface="Arial"/>
                <a:cs typeface="Arial"/>
              </a:defRPr>
            </a:lvl4pPr>
            <a:lvl5pPr marL="1828800" indent="0">
              <a:buNone/>
              <a:defRPr sz="900"/>
            </a:lvl5pPr>
          </a:lstStyle>
          <a:p>
            <a:pPr marL="182880" marR="0" lvl="0" indent="-182880" algn="l" defTabSz="457200" rtl="0" eaLnBrk="1" fontAlgn="auto" latinLnBrk="0" hangingPunct="1">
              <a:lnSpc>
                <a:spcPct val="100000"/>
              </a:lnSpc>
              <a:spcBef>
                <a:spcPts val="1200"/>
              </a:spcBef>
              <a:spcAft>
                <a:spcPts val="0"/>
              </a:spcAft>
              <a:buClrTx/>
              <a:buSzTx/>
              <a:buFont typeface="Arial"/>
              <a:buChar char="•"/>
              <a:tabLst/>
              <a:defRPr/>
            </a:pPr>
            <a:r>
              <a:rPr lang="en-US" dirty="0"/>
              <a:t>Body copy and first level bullets </a:t>
            </a:r>
            <a:r>
              <a:rPr lang="en-US" dirty="0" err="1"/>
              <a:t>uis</a:t>
            </a:r>
            <a:r>
              <a:rPr lang="en-US" dirty="0"/>
              <a:t> a </a:t>
            </a:r>
            <a:r>
              <a:rPr lang="en-US" dirty="0" err="1"/>
              <a:t>enim</a:t>
            </a:r>
            <a:r>
              <a:rPr lang="en-US" dirty="0"/>
              <a:t> sit </a:t>
            </a:r>
            <a:r>
              <a:rPr lang="en-US" dirty="0" err="1"/>
              <a:t>amet</a:t>
            </a:r>
            <a:r>
              <a:rPr lang="en-US" dirty="0"/>
              <a:t> </a:t>
            </a:r>
            <a:r>
              <a:rPr lang="en-US" dirty="0" err="1"/>
              <a:t>metus</a:t>
            </a:r>
            <a:r>
              <a:rPr lang="en-US" dirty="0"/>
              <a:t> </a:t>
            </a:r>
            <a:r>
              <a:rPr lang="en-US" dirty="0" err="1"/>
              <a:t>consequat</a:t>
            </a:r>
            <a:r>
              <a:rPr lang="en-US" dirty="0"/>
              <a:t> </a:t>
            </a:r>
            <a:r>
              <a:rPr lang="en-US" dirty="0" err="1"/>
              <a:t>consectetur</a:t>
            </a:r>
            <a:endParaRPr lang="en-US" dirty="0"/>
          </a:p>
          <a:p>
            <a:pPr lvl="1"/>
            <a:r>
              <a:rPr lang="en-US" dirty="0"/>
              <a:t>Second Level bullets </a:t>
            </a:r>
          </a:p>
          <a:p>
            <a:pPr lvl="2"/>
            <a:r>
              <a:rPr lang="en-US" dirty="0"/>
              <a:t>Third level bullets</a:t>
            </a:r>
          </a:p>
          <a:p>
            <a:pPr lvl="3"/>
            <a:r>
              <a:rPr lang="en-US" dirty="0"/>
              <a:t>Fourth level bullets</a:t>
            </a:r>
          </a:p>
          <a:p>
            <a:pPr lvl="0"/>
            <a:r>
              <a:rPr lang="en-US" dirty="0"/>
              <a:t>Resume body copy</a:t>
            </a:r>
          </a:p>
        </p:txBody>
      </p:sp>
      <p:sp>
        <p:nvSpPr>
          <p:cNvPr id="7" name="Slide Number Placeholder 5"/>
          <p:cNvSpPr txBox="1">
            <a:spLocks/>
          </p:cNvSpPr>
          <p:nvPr userDrawn="1"/>
        </p:nvSpPr>
        <p:spPr>
          <a:xfrm>
            <a:off x="8503499" y="4750267"/>
            <a:ext cx="343881"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6" name="Picture Placeholder 5"/>
          <p:cNvSpPr>
            <a:spLocks noGrp="1"/>
          </p:cNvSpPr>
          <p:nvPr>
            <p:ph type="pic" sz="quarter" idx="12" hasCustomPrompt="1"/>
          </p:nvPr>
        </p:nvSpPr>
        <p:spPr>
          <a:xfrm>
            <a:off x="5404175" y="1149062"/>
            <a:ext cx="3100063" cy="1629763"/>
          </a:xfrm>
          <a:prstGeom prst="rect">
            <a:avLst/>
          </a:prstGeom>
        </p:spPr>
        <p:txBody>
          <a:bodyPr>
            <a:normAutofit/>
          </a:bodyPr>
          <a:lstStyle>
            <a:lvl1pPr marL="0" indent="0">
              <a:buFontTx/>
              <a:buNone/>
              <a:defRPr sz="900">
                <a:solidFill>
                  <a:srgbClr val="5A5A59"/>
                </a:solidFill>
                <a:latin typeface="Arial"/>
              </a:defRPr>
            </a:lvl1pPr>
          </a:lstStyle>
          <a:p>
            <a:r>
              <a:rPr lang="en-US" dirty="0"/>
              <a:t>Insert Picture</a:t>
            </a:r>
          </a:p>
        </p:txBody>
      </p:sp>
      <p:sp>
        <p:nvSpPr>
          <p:cNvPr id="9" name="Picture Placeholder 5"/>
          <p:cNvSpPr>
            <a:spLocks noGrp="1"/>
          </p:cNvSpPr>
          <p:nvPr>
            <p:ph type="pic" sz="quarter" idx="13" hasCustomPrompt="1"/>
          </p:nvPr>
        </p:nvSpPr>
        <p:spPr>
          <a:xfrm>
            <a:off x="5404175" y="2885704"/>
            <a:ext cx="3100063" cy="1657831"/>
          </a:xfrm>
          <a:prstGeom prst="rect">
            <a:avLst/>
          </a:prstGeom>
        </p:spPr>
        <p:txBody>
          <a:bodyPr>
            <a:normAutofit/>
          </a:bodyPr>
          <a:lstStyle>
            <a:lvl1pPr marL="0" indent="0">
              <a:buFontTx/>
              <a:buNone/>
              <a:defRPr sz="900">
                <a:solidFill>
                  <a:srgbClr val="5A5A59"/>
                </a:solidFill>
                <a:latin typeface="Arial"/>
              </a:defRPr>
            </a:lvl1pPr>
          </a:lstStyle>
          <a:p>
            <a:r>
              <a:rPr lang="en-US" dirty="0"/>
              <a:t>Insert Picture</a:t>
            </a:r>
          </a:p>
        </p:txBody>
      </p:sp>
      <p:sp>
        <p:nvSpPr>
          <p:cNvPr id="10" name="Title 1"/>
          <p:cNvSpPr>
            <a:spLocks noGrp="1"/>
          </p:cNvSpPr>
          <p:nvPr>
            <p:ph type="title"/>
          </p:nvPr>
        </p:nvSpPr>
        <p:spPr>
          <a:xfrm>
            <a:off x="719969" y="520104"/>
            <a:ext cx="7783531" cy="428580"/>
          </a:xfrm>
          <a:prstGeom prst="rect">
            <a:avLst/>
          </a:prstGeom>
        </p:spPr>
        <p:txBody>
          <a:bodyPr>
            <a:noAutofit/>
          </a:bodyPr>
          <a:lstStyle>
            <a:lvl1pPr algn="l">
              <a:defRPr sz="2800">
                <a:solidFill>
                  <a:schemeClr val="tx1"/>
                </a:solidFill>
                <a:latin typeface="Arial"/>
                <a:cs typeface="Arial"/>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0359C803-6C53-CA4C-8EC7-15BF2D2DFD6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8954BE70-EEFE-8047-B56E-11F3D0FD18C9}"/>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3A241870-B4E5-9F41-904D-1271D76A6860}"/>
              </a:ext>
            </a:extLst>
          </p:cNvPr>
          <p:cNvSpPr>
            <a:spLocks noGrp="1"/>
          </p:cNvSpPr>
          <p:nvPr>
            <p:ph type="ftr" sz="quarter" idx="14"/>
          </p:nvPr>
        </p:nvSpPr>
        <p:spPr>
          <a:xfrm>
            <a:off x="5615074" y="4767263"/>
            <a:ext cx="2895600" cy="273844"/>
          </a:xfrm>
        </p:spPr>
        <p:txBody>
          <a:bodyPr/>
          <a:lstStyle/>
          <a:p>
            <a:r>
              <a:rPr lang="en-US"/>
              <a:t>Presentation Title Text Treatment</a:t>
            </a:r>
            <a:endParaRPr lang="en-US" dirty="0"/>
          </a:p>
        </p:txBody>
      </p:sp>
      <p:pic>
        <p:nvPicPr>
          <p:cNvPr id="14" name="Picture 13">
            <a:extLst>
              <a:ext uri="{FF2B5EF4-FFF2-40B4-BE49-F238E27FC236}">
                <a16:creationId xmlns:a16="http://schemas.microsoft.com/office/drawing/2014/main" id="{7926D71E-42E1-4AAF-ABD5-09CF65F1BD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ic / Bullet List Inside Slide">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719969" y="520104"/>
            <a:ext cx="7783531" cy="428580"/>
          </a:xfrm>
          <a:prstGeom prst="rect">
            <a:avLst/>
          </a:prstGeom>
        </p:spPr>
        <p:txBody>
          <a:bodyPr>
            <a:noAutofit/>
          </a:bodyPr>
          <a:lstStyle>
            <a:lvl1pPr algn="l">
              <a:defRPr sz="2800">
                <a:solidFill>
                  <a:schemeClr val="tx1"/>
                </a:solidFill>
                <a:latin typeface="Arial"/>
                <a:cs typeface="Arial"/>
              </a:defRPr>
            </a:lvl1pPr>
          </a:lstStyle>
          <a:p>
            <a:r>
              <a:rPr lang="en-US" dirty="0"/>
              <a:t>Click to edit Master title style</a:t>
            </a:r>
          </a:p>
        </p:txBody>
      </p:sp>
      <p:sp>
        <p:nvSpPr>
          <p:cNvPr id="16" name="Content Placeholder 2"/>
          <p:cNvSpPr>
            <a:spLocks noGrp="1"/>
          </p:cNvSpPr>
          <p:nvPr>
            <p:ph idx="16" hasCustomPrompt="1"/>
          </p:nvPr>
        </p:nvSpPr>
        <p:spPr>
          <a:xfrm>
            <a:off x="2661435" y="1081503"/>
            <a:ext cx="5842066" cy="724444"/>
          </a:xfrm>
          <a:prstGeom prst="rect">
            <a:avLst/>
          </a:prstGeom>
        </p:spPr>
        <p:txBody>
          <a:bodyPr>
            <a:normAutofit/>
          </a:bodyPr>
          <a:lstStyle>
            <a:lvl1pPr marL="182880" marR="0" indent="-182880" algn="l" defTabSz="457200" rtl="0" eaLnBrk="1" fontAlgn="auto" latinLnBrk="0" hangingPunct="1">
              <a:lnSpc>
                <a:spcPct val="100000"/>
              </a:lnSpc>
              <a:spcBef>
                <a:spcPct val="20000"/>
              </a:spcBef>
              <a:spcAft>
                <a:spcPts val="0"/>
              </a:spcAft>
              <a:buClrTx/>
              <a:buSzTx/>
              <a:buFont typeface="Arial"/>
              <a:buChar char="•"/>
              <a:tabLst/>
              <a:defRPr sz="1400">
                <a:solidFill>
                  <a:srgbClr val="5A5A59"/>
                </a:solidFill>
                <a:latin typeface="Arial"/>
              </a:defRPr>
            </a:lvl1pPr>
            <a:lvl2pPr marL="365760" marR="0" indent="-182880" algn="l" defTabSz="457200" rtl="0" eaLnBrk="1" fontAlgn="auto" latinLnBrk="0" hangingPunct="1">
              <a:lnSpc>
                <a:spcPct val="100000"/>
              </a:lnSpc>
              <a:spcBef>
                <a:spcPts val="300"/>
              </a:spcBef>
              <a:spcAft>
                <a:spcPts val="0"/>
              </a:spcAft>
              <a:buClrTx/>
              <a:buSzTx/>
              <a:buFont typeface="Arial"/>
              <a:buChar char="•"/>
              <a:tabLst/>
              <a:defRPr sz="1200">
                <a:solidFill>
                  <a:srgbClr val="5A5A59"/>
                </a:solidFill>
              </a:defRPr>
            </a:lvl2pPr>
            <a:lvl3pPr marL="548640" marR="0" indent="-182880" algn="l" defTabSz="457200" rtl="0" eaLnBrk="1" fontAlgn="auto" latinLnBrk="0" hangingPunct="1">
              <a:lnSpc>
                <a:spcPct val="100000"/>
              </a:lnSpc>
              <a:spcBef>
                <a:spcPts val="300"/>
              </a:spcBef>
              <a:spcAft>
                <a:spcPts val="0"/>
              </a:spcAft>
              <a:buClrTx/>
              <a:buSzTx/>
              <a:buFont typeface="Arial"/>
              <a:buChar char="•"/>
              <a:tabLst/>
              <a:defRPr sz="9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17" name="Slide Number Placeholder 5"/>
          <p:cNvSpPr txBox="1">
            <a:spLocks/>
          </p:cNvSpPr>
          <p:nvPr userDrawn="1"/>
        </p:nvSpPr>
        <p:spPr>
          <a:xfrm>
            <a:off x="6713781" y="4767263"/>
            <a:ext cx="2133600"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18" name="Content Placeholder 2"/>
          <p:cNvSpPr>
            <a:spLocks noGrp="1"/>
          </p:cNvSpPr>
          <p:nvPr>
            <p:ph idx="17" hasCustomPrompt="1"/>
          </p:nvPr>
        </p:nvSpPr>
        <p:spPr>
          <a:xfrm>
            <a:off x="1" y="1878185"/>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19" name="Content Placeholder 2"/>
          <p:cNvSpPr>
            <a:spLocks noGrp="1"/>
          </p:cNvSpPr>
          <p:nvPr>
            <p:ph idx="18" hasCustomPrompt="1"/>
          </p:nvPr>
        </p:nvSpPr>
        <p:spPr>
          <a:xfrm>
            <a:off x="2661434" y="1875171"/>
            <a:ext cx="5842066" cy="724444"/>
          </a:xfrm>
          <a:prstGeom prst="rect">
            <a:avLst/>
          </a:prstGeom>
        </p:spPr>
        <p:txBody>
          <a:bodyPr>
            <a:noAutofit/>
          </a:bodyPr>
          <a:lstStyle>
            <a:lvl1pPr marL="182880" indent="-182880">
              <a:spcBef>
                <a:spcPts val="400"/>
              </a:spcBef>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82880">
              <a:spcBef>
                <a:spcPts val="300"/>
              </a:spcBef>
              <a:buFont typeface="Arial"/>
              <a:buChar char="•"/>
              <a:defRPr sz="9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21" name="Content Placeholder 2"/>
          <p:cNvSpPr>
            <a:spLocks noGrp="1"/>
          </p:cNvSpPr>
          <p:nvPr>
            <p:ph idx="20" hasCustomPrompt="1"/>
          </p:nvPr>
        </p:nvSpPr>
        <p:spPr>
          <a:xfrm>
            <a:off x="2662191" y="2667324"/>
            <a:ext cx="5842066" cy="724444"/>
          </a:xfrm>
          <a:prstGeom prst="rect">
            <a:avLst/>
          </a:prstGeom>
        </p:spPr>
        <p:txBody>
          <a:bodyPr>
            <a:normAutofit/>
          </a:bodyPr>
          <a:lstStyle>
            <a:lvl1pPr marL="0" indent="-182880">
              <a:spcBef>
                <a:spcPts val="400"/>
              </a:spcBef>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82880">
              <a:buFont typeface="Arial"/>
              <a:buChar char="•"/>
              <a:defRPr sz="10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15" name="Content Placeholder 2"/>
          <p:cNvSpPr>
            <a:spLocks noGrp="1"/>
          </p:cNvSpPr>
          <p:nvPr>
            <p:ph idx="22" hasCustomPrompt="1"/>
          </p:nvPr>
        </p:nvSpPr>
        <p:spPr>
          <a:xfrm>
            <a:off x="2661434" y="3468254"/>
            <a:ext cx="5842066" cy="724444"/>
          </a:xfrm>
          <a:prstGeom prst="rect">
            <a:avLst/>
          </a:prstGeom>
        </p:spPr>
        <p:txBody>
          <a:bodyPr>
            <a:normAutofit/>
          </a:bodyPr>
          <a:lstStyle>
            <a:lvl1pPr marL="171450" indent="-171450">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71450">
              <a:spcBef>
                <a:spcPts val="300"/>
              </a:spcBef>
              <a:buFont typeface="Arial"/>
              <a:buChar char="•"/>
              <a:defRPr sz="10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cxnSp>
        <p:nvCxnSpPr>
          <p:cNvPr id="23" name="Straight Connector 22">
            <a:extLst>
              <a:ext uri="{FF2B5EF4-FFF2-40B4-BE49-F238E27FC236}">
                <a16:creationId xmlns:a16="http://schemas.microsoft.com/office/drawing/2014/main" id="{EB8457B0-E1C3-864A-9247-A37706DD774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499F8023-958B-5B41-BD73-4AEE93928D82}"/>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25" name="Content Placeholder 2">
            <a:extLst>
              <a:ext uri="{FF2B5EF4-FFF2-40B4-BE49-F238E27FC236}">
                <a16:creationId xmlns:a16="http://schemas.microsoft.com/office/drawing/2014/main" id="{C3449291-3BA7-4741-B871-72D0AEA380B2}"/>
              </a:ext>
            </a:extLst>
          </p:cNvPr>
          <p:cNvSpPr>
            <a:spLocks noGrp="1"/>
          </p:cNvSpPr>
          <p:nvPr>
            <p:ph idx="23" hasCustomPrompt="1"/>
          </p:nvPr>
        </p:nvSpPr>
        <p:spPr>
          <a:xfrm>
            <a:off x="0" y="1086537"/>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26" name="Content Placeholder 2">
            <a:extLst>
              <a:ext uri="{FF2B5EF4-FFF2-40B4-BE49-F238E27FC236}">
                <a16:creationId xmlns:a16="http://schemas.microsoft.com/office/drawing/2014/main" id="{27E80058-57C1-2141-B78B-312BEDC4BE11}"/>
              </a:ext>
            </a:extLst>
          </p:cNvPr>
          <p:cNvSpPr>
            <a:spLocks noGrp="1"/>
          </p:cNvSpPr>
          <p:nvPr>
            <p:ph idx="24" hasCustomPrompt="1"/>
          </p:nvPr>
        </p:nvSpPr>
        <p:spPr>
          <a:xfrm>
            <a:off x="1" y="2662940"/>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27" name="Content Placeholder 2">
            <a:extLst>
              <a:ext uri="{FF2B5EF4-FFF2-40B4-BE49-F238E27FC236}">
                <a16:creationId xmlns:a16="http://schemas.microsoft.com/office/drawing/2014/main" id="{A022452E-EB91-B145-8267-686FF8CA7BE9}"/>
              </a:ext>
            </a:extLst>
          </p:cNvPr>
          <p:cNvSpPr>
            <a:spLocks noGrp="1"/>
          </p:cNvSpPr>
          <p:nvPr>
            <p:ph idx="25" hasCustomPrompt="1"/>
          </p:nvPr>
        </p:nvSpPr>
        <p:spPr>
          <a:xfrm>
            <a:off x="1" y="3463608"/>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3" name="Footer Placeholder 2">
            <a:extLst>
              <a:ext uri="{FF2B5EF4-FFF2-40B4-BE49-F238E27FC236}">
                <a16:creationId xmlns:a16="http://schemas.microsoft.com/office/drawing/2014/main" id="{BBC50C51-CE71-554C-8B9E-349F15C4C8EC}"/>
              </a:ext>
            </a:extLst>
          </p:cNvPr>
          <p:cNvSpPr>
            <a:spLocks noGrp="1"/>
          </p:cNvSpPr>
          <p:nvPr>
            <p:ph type="ftr" sz="quarter" idx="26"/>
          </p:nvPr>
        </p:nvSpPr>
        <p:spPr/>
        <p:txBody>
          <a:bodyPr/>
          <a:lstStyle/>
          <a:p>
            <a:r>
              <a:rPr lang="en-US"/>
              <a:t>Presentation Title Text Treatment</a:t>
            </a:r>
            <a:endParaRPr lang="en-US" dirty="0"/>
          </a:p>
        </p:txBody>
      </p:sp>
      <p:pic>
        <p:nvPicPr>
          <p:cNvPr id="22" name="Picture 21">
            <a:extLst>
              <a:ext uri="{FF2B5EF4-FFF2-40B4-BE49-F238E27FC236}">
                <a16:creationId xmlns:a16="http://schemas.microsoft.com/office/drawing/2014/main" id="{DAAC97BF-AAEF-424C-92C2-0B853B41D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1218220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p:bg>
      <p:bgPr>
        <a:solidFill>
          <a:schemeClr val="bg1"/>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3351850-FF5F-5742-A24E-FCE2617933D8}"/>
              </a:ext>
            </a:extLst>
          </p:cNvPr>
          <p:cNvSpPr>
            <a:spLocks noGrp="1"/>
          </p:cNvSpPr>
          <p:nvPr>
            <p:ph idx="23" hasCustomPrompt="1"/>
          </p:nvPr>
        </p:nvSpPr>
        <p:spPr>
          <a:xfrm>
            <a:off x="0" y="1654349"/>
            <a:ext cx="9144000" cy="1422400"/>
          </a:xfrm>
          <a:prstGeom prst="rect">
            <a:avLst/>
          </a:prstGeom>
          <a:gradFill>
            <a:gsLst>
              <a:gs pos="0">
                <a:srgbClr val="213081">
                  <a:alpha val="90000"/>
                </a:srgbClr>
              </a:gs>
              <a:gs pos="100000">
                <a:schemeClr val="tx1"/>
              </a:gs>
            </a:gsLst>
            <a:lin ang="0" scaled="0"/>
          </a:gradFill>
        </p:spPr>
        <p:txBody>
          <a:bodyPr vert="horz" lIns="822960" tIns="45720" rIns="91440" bIns="45720" rtlCol="0" anchor="ctr" anchorCtr="0">
            <a:noAutofit/>
          </a:bodyPr>
          <a:lstStyle>
            <a:lvl1pPr>
              <a:buFontTx/>
              <a:buNone/>
              <a:defRPr lang="en-US" sz="2800" dirty="0" smtClean="0">
                <a:solidFill>
                  <a:schemeClr val="bg1"/>
                </a:solidFill>
              </a:defRPr>
            </a:lvl1pPr>
          </a:lstStyle>
          <a:p>
            <a:pPr marL="0" lvl="0" indent="0">
              <a:buNone/>
            </a:pPr>
            <a:r>
              <a:rPr lang="en-US" dirty="0"/>
              <a:t>Click to edit Master text styles</a:t>
            </a:r>
          </a:p>
        </p:txBody>
      </p:sp>
      <p:sp>
        <p:nvSpPr>
          <p:cNvPr id="7" name="Slide Number Placeholder 5">
            <a:extLst>
              <a:ext uri="{FF2B5EF4-FFF2-40B4-BE49-F238E27FC236}">
                <a16:creationId xmlns:a16="http://schemas.microsoft.com/office/drawing/2014/main" id="{DAC7BF89-04CB-B247-BCD1-36634D3DEF3F}"/>
              </a:ext>
            </a:extLst>
          </p:cNvPr>
          <p:cNvSpPr txBox="1">
            <a:spLocks/>
          </p:cNvSpPr>
          <p:nvPr userDrawn="1"/>
        </p:nvSpPr>
        <p:spPr>
          <a:xfrm>
            <a:off x="6713781" y="4767263"/>
            <a:ext cx="2133600"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cxnSp>
        <p:nvCxnSpPr>
          <p:cNvPr id="9" name="Straight Connector 8">
            <a:extLst>
              <a:ext uri="{FF2B5EF4-FFF2-40B4-BE49-F238E27FC236}">
                <a16:creationId xmlns:a16="http://schemas.microsoft.com/office/drawing/2014/main" id="{6500E1FB-9ABE-AA44-83CF-5D024D2766D9}"/>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 name="Footer Placeholder 2">
            <a:extLst>
              <a:ext uri="{FF2B5EF4-FFF2-40B4-BE49-F238E27FC236}">
                <a16:creationId xmlns:a16="http://schemas.microsoft.com/office/drawing/2014/main" id="{7E8545B0-6E9B-A54B-AFBA-069FC9E49BD4}"/>
              </a:ext>
            </a:extLst>
          </p:cNvPr>
          <p:cNvSpPr>
            <a:spLocks noGrp="1"/>
          </p:cNvSpPr>
          <p:nvPr>
            <p:ph type="ftr" sz="quarter" idx="26"/>
          </p:nvPr>
        </p:nvSpPr>
        <p:spPr>
          <a:xfrm>
            <a:off x="5615074" y="4767263"/>
            <a:ext cx="2895600" cy="273844"/>
          </a:xfrm>
        </p:spPr>
        <p:txBody>
          <a:bodyPr/>
          <a:lstStyle/>
          <a:p>
            <a:r>
              <a:rPr lang="en-US"/>
              <a:t>Presentation Title Text Treatment</a:t>
            </a:r>
            <a:endParaRPr lang="en-US" dirty="0"/>
          </a:p>
        </p:txBody>
      </p:sp>
      <p:pic>
        <p:nvPicPr>
          <p:cNvPr id="11" name="Picture 10">
            <a:extLst>
              <a:ext uri="{FF2B5EF4-FFF2-40B4-BE49-F238E27FC236}">
                <a16:creationId xmlns:a16="http://schemas.microsoft.com/office/drawing/2014/main" id="{D7572974-59A6-4CF8-A0B0-9D0A5EC52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244003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553C33-E894-3642-880A-B33FEFE7C7D9}"/>
              </a:ext>
            </a:extLst>
          </p:cNvPr>
          <p:cNvPicPr>
            <a:picLocks noChangeAspect="1"/>
          </p:cNvPicPr>
          <p:nvPr userDrawn="1"/>
        </p:nvPicPr>
        <p:blipFill>
          <a:blip r:embed="rId2"/>
          <a:stretch>
            <a:fillRect/>
          </a:stretch>
        </p:blipFill>
        <p:spPr>
          <a:xfrm>
            <a:off x="0" y="-25908"/>
            <a:ext cx="9144000" cy="5169408"/>
          </a:xfrm>
          <a:prstGeom prst="rect">
            <a:avLst/>
          </a:prstGeom>
        </p:spPr>
      </p:pic>
      <p:pic>
        <p:nvPicPr>
          <p:cNvPr id="9" name="Picture 8">
            <a:extLst>
              <a:ext uri="{FF2B5EF4-FFF2-40B4-BE49-F238E27FC236}">
                <a16:creationId xmlns:a16="http://schemas.microsoft.com/office/drawing/2014/main" id="{8307958A-806A-814F-ACB9-CC84EC4D255B}"/>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2795576" y="4375262"/>
            <a:ext cx="305707" cy="322382"/>
          </a:xfrm>
          <a:prstGeom prst="rect">
            <a:avLst/>
          </a:prstGeom>
        </p:spPr>
      </p:pic>
      <p:sp>
        <p:nvSpPr>
          <p:cNvPr id="11" name="Rectangle 10">
            <a:extLst>
              <a:ext uri="{FF2B5EF4-FFF2-40B4-BE49-F238E27FC236}">
                <a16:creationId xmlns:a16="http://schemas.microsoft.com/office/drawing/2014/main" id="{84DBD0D9-70C7-459D-A87B-597AC4182208}"/>
              </a:ext>
            </a:extLst>
          </p:cNvPr>
          <p:cNvSpPr/>
          <p:nvPr userDrawn="1"/>
        </p:nvSpPr>
        <p:spPr>
          <a:xfrm>
            <a:off x="0" y="3210560"/>
            <a:ext cx="9144000" cy="1731553"/>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E63564-3DA5-4147-85B8-1478D487BADB}"/>
              </a:ext>
            </a:extLst>
          </p:cNvPr>
          <p:cNvSpPr txBox="1"/>
          <p:nvPr userDrawn="1"/>
        </p:nvSpPr>
        <p:spPr>
          <a:xfrm>
            <a:off x="2844721" y="4661366"/>
            <a:ext cx="345455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lang="en-US" sz="1000" b="0" i="0" kern="1200">
                <a:ln>
                  <a:noFill/>
                </a:ln>
                <a:solidFill>
                  <a:schemeClr val="bg1"/>
                </a:solidFill>
                <a:effectLst/>
                <a:latin typeface="+mn-lt"/>
                <a:ea typeface="+mn-ea"/>
                <a:cs typeface="+mn-cs"/>
              </a:rPr>
              <a:t>©All </a:t>
            </a:r>
            <a:r>
              <a:rPr lang="en-US" sz="1000" b="0" i="0" kern="1200" dirty="0">
                <a:ln>
                  <a:noFill/>
                </a:ln>
                <a:solidFill>
                  <a:schemeClr val="bg1"/>
                </a:solidFill>
                <a:effectLst/>
                <a:latin typeface="+mn-lt"/>
                <a:ea typeface="+mn-ea"/>
                <a:cs typeface="+mn-cs"/>
              </a:rPr>
              <a:t>rights reserved. ONVIF is a trademark </a:t>
            </a:r>
            <a:r>
              <a:rPr lang="en-US" sz="1000" b="0" i="0" kern="1200">
                <a:ln>
                  <a:noFill/>
                </a:ln>
                <a:solidFill>
                  <a:schemeClr val="bg1"/>
                </a:solidFill>
                <a:effectLst/>
                <a:latin typeface="+mn-lt"/>
                <a:ea typeface="+mn-ea"/>
                <a:cs typeface="+mn-cs"/>
              </a:rPr>
              <a:t>of ONVIF, Inc.</a:t>
            </a:r>
            <a:endParaRPr lang="en-US" sz="800" dirty="0">
              <a:solidFill>
                <a:schemeClr val="bg1"/>
              </a:solidFill>
              <a:latin typeface="+mn-lt"/>
              <a:cs typeface="Arial"/>
            </a:endParaRPr>
          </a:p>
          <a:p>
            <a:pPr algn="ctr"/>
            <a:endParaRPr lang="en-US" dirty="0"/>
          </a:p>
        </p:txBody>
      </p:sp>
      <p:sp>
        <p:nvSpPr>
          <p:cNvPr id="16" name="Title 1">
            <a:extLst>
              <a:ext uri="{FF2B5EF4-FFF2-40B4-BE49-F238E27FC236}">
                <a16:creationId xmlns:a16="http://schemas.microsoft.com/office/drawing/2014/main" id="{C58389EF-C80C-4B55-A89A-9F7A6D0C4FDF}"/>
              </a:ext>
            </a:extLst>
          </p:cNvPr>
          <p:cNvSpPr txBox="1">
            <a:spLocks/>
          </p:cNvSpPr>
          <p:nvPr userDrawn="1"/>
        </p:nvSpPr>
        <p:spPr>
          <a:xfrm>
            <a:off x="2037375" y="4000671"/>
            <a:ext cx="5069251" cy="295095"/>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1800" dirty="0"/>
              <a:t>For </a:t>
            </a:r>
            <a:r>
              <a:rPr lang="en-US" sz="1800"/>
              <a:t>more information, visit </a:t>
            </a:r>
            <a:r>
              <a:rPr lang="en-US" sz="1800" b="1">
                <a:solidFill>
                  <a:srgbClr val="213081"/>
                </a:solidFill>
              </a:rPr>
              <a:t>www.onvif.org</a:t>
            </a:r>
            <a:endParaRPr lang="en-US" sz="1600" b="1" dirty="0">
              <a:solidFill>
                <a:srgbClr val="213081"/>
              </a:solidFill>
            </a:endParaRPr>
          </a:p>
        </p:txBody>
      </p:sp>
      <p:sp>
        <p:nvSpPr>
          <p:cNvPr id="17" name="Title 1">
            <a:extLst>
              <a:ext uri="{FF2B5EF4-FFF2-40B4-BE49-F238E27FC236}">
                <a16:creationId xmlns:a16="http://schemas.microsoft.com/office/drawing/2014/main" id="{C63E1F71-2E58-47EC-9FA8-06D2CF65E0CA}"/>
              </a:ext>
            </a:extLst>
          </p:cNvPr>
          <p:cNvSpPr txBox="1">
            <a:spLocks/>
          </p:cNvSpPr>
          <p:nvPr userDrawn="1"/>
        </p:nvSpPr>
        <p:spPr>
          <a:xfrm>
            <a:off x="2472631" y="3373050"/>
            <a:ext cx="4198739" cy="406400"/>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4800" dirty="0"/>
              <a:t>Thank you</a:t>
            </a:r>
            <a:endParaRPr lang="en-US" sz="4400" b="1" dirty="0">
              <a:solidFill>
                <a:srgbClr val="213081"/>
              </a:solidFill>
            </a:endParaRPr>
          </a:p>
        </p:txBody>
      </p:sp>
      <p:sp>
        <p:nvSpPr>
          <p:cNvPr id="18" name="Title 1">
            <a:extLst>
              <a:ext uri="{FF2B5EF4-FFF2-40B4-BE49-F238E27FC236}">
                <a16:creationId xmlns:a16="http://schemas.microsoft.com/office/drawing/2014/main" id="{753E89B8-3194-47AA-AD88-8250195835E7}"/>
              </a:ext>
            </a:extLst>
          </p:cNvPr>
          <p:cNvSpPr txBox="1">
            <a:spLocks/>
          </p:cNvSpPr>
          <p:nvPr userDrawn="1"/>
        </p:nvSpPr>
        <p:spPr>
          <a:xfrm>
            <a:off x="2135948" y="4280191"/>
            <a:ext cx="4872104" cy="295095"/>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1400"/>
              <a:t>Contact us at </a:t>
            </a:r>
            <a:r>
              <a:rPr lang="en-US" sz="1400" b="1">
                <a:solidFill>
                  <a:srgbClr val="213081"/>
                </a:solidFill>
              </a:rPr>
              <a:t>https://help.onvif.org</a:t>
            </a:r>
            <a:endParaRPr lang="en-US" sz="1400" b="1" dirty="0">
              <a:solidFill>
                <a:srgbClr val="213081"/>
              </a:solidFill>
            </a:endParaRPr>
          </a:p>
        </p:txBody>
      </p:sp>
    </p:spTree>
    <p:extLst>
      <p:ext uri="{BB962C8B-B14F-4D97-AF65-F5344CB8AC3E}">
        <p14:creationId xmlns:p14="http://schemas.microsoft.com/office/powerpoint/2010/main" val="660109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5615074" y="4767263"/>
            <a:ext cx="2895600" cy="273844"/>
          </a:xfrm>
          <a:prstGeom prst="rect">
            <a:avLst/>
          </a:prstGeom>
        </p:spPr>
        <p:txBody>
          <a:bodyPr vert="horz" lIns="0" tIns="45720" rIns="0" bIns="45720" rtlCol="0" anchor="ctr"/>
          <a:lstStyle>
            <a:lvl1pPr algn="r">
              <a:defRPr sz="900" b="0" i="0">
                <a:solidFill>
                  <a:schemeClr val="bg1">
                    <a:lumMod val="65000"/>
                  </a:schemeClr>
                </a:solidFill>
              </a:defRPr>
            </a:lvl1pPr>
          </a:lstStyle>
          <a:p>
            <a:r>
              <a:rPr lang="en-US" dirty="0"/>
              <a:t>Presentation Title Text Treatment</a:t>
            </a:r>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66" r:id="rId2"/>
    <p:sldLayoutId id="2147493457" r:id="rId3"/>
    <p:sldLayoutId id="2147493463" r:id="rId4"/>
    <p:sldLayoutId id="2147493472" r:id="rId5"/>
    <p:sldLayoutId id="2147493469" r:id="rId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outu.be/aXAYMEmiMSI"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BC87C3-EC3A-F64A-82CF-A815F518C07D}"/>
              </a:ext>
            </a:extLst>
          </p:cNvPr>
          <p:cNvSpPr>
            <a:spLocks noGrp="1"/>
          </p:cNvSpPr>
          <p:nvPr>
            <p:ph idx="23"/>
          </p:nvPr>
        </p:nvSpPr>
        <p:spPr/>
        <p:txBody>
          <a:bodyPr/>
          <a:lstStyle/>
          <a:p>
            <a:r>
              <a:rPr lang="en-US" sz="1000"/>
              <a:t>May 2022</a:t>
            </a:r>
          </a:p>
          <a:p>
            <a:r>
              <a:rPr lang="en-US"/>
              <a:t>ONVIF Profile M</a:t>
            </a:r>
          </a:p>
        </p:txBody>
      </p:sp>
      <p:sp>
        <p:nvSpPr>
          <p:cNvPr id="3" name="TextBox 2">
            <a:extLst>
              <a:ext uri="{FF2B5EF4-FFF2-40B4-BE49-F238E27FC236}">
                <a16:creationId xmlns:a16="http://schemas.microsoft.com/office/drawing/2014/main" id="{7A5D6005-00E5-476F-839D-7ED3FD60FEC7}"/>
              </a:ext>
            </a:extLst>
          </p:cNvPr>
          <p:cNvSpPr txBox="1"/>
          <p:nvPr/>
        </p:nvSpPr>
        <p:spPr>
          <a:xfrm>
            <a:off x="6629233" y="4761978"/>
            <a:ext cx="2369488" cy="246221"/>
          </a:xfrm>
          <a:prstGeom prst="rect">
            <a:avLst/>
          </a:prstGeom>
          <a:noFill/>
        </p:spPr>
        <p:txBody>
          <a:bodyPr wrap="square" rtlCol="0">
            <a:spAutoFit/>
          </a:bodyPr>
          <a:lstStyle/>
          <a:p>
            <a:pPr algn="r"/>
            <a:r>
              <a:rPr lang="en-US" sz="1000">
                <a:solidFill>
                  <a:schemeClr val="bg1"/>
                </a:solidFill>
              </a:rPr>
              <a:t>©All rights reserved.</a:t>
            </a:r>
            <a:endParaRPr lang="sv-SE" sz="1000">
              <a:solidFill>
                <a:schemeClr val="bg1"/>
              </a:solidFill>
            </a:endParaRPr>
          </a:p>
        </p:txBody>
      </p:sp>
    </p:spTree>
    <p:extLst>
      <p:ext uri="{BB962C8B-B14F-4D97-AF65-F5344CB8AC3E}">
        <p14:creationId xmlns:p14="http://schemas.microsoft.com/office/powerpoint/2010/main" val="699489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69" y="2982630"/>
            <a:ext cx="3852031" cy="1640766"/>
          </a:xfrm>
        </p:spPr>
        <p:txBody>
          <a:bodyPr>
            <a:noAutofit/>
          </a:bodyPr>
          <a:lstStyle/>
          <a:p>
            <a:pPr lvl="0"/>
            <a:r>
              <a:rPr lang="en-US" sz="1200" dirty="0"/>
              <a:t>Rise </a:t>
            </a:r>
            <a:r>
              <a:rPr lang="en-US" sz="1200"/>
              <a:t>in analytics applications for security and safety, </a:t>
            </a:r>
            <a:r>
              <a:rPr lang="en-US" sz="1200" dirty="0"/>
              <a:t>business </a:t>
            </a:r>
            <a:r>
              <a:rPr lang="en-US" sz="1200"/>
              <a:t>intelligence and IoT devices</a:t>
            </a:r>
          </a:p>
          <a:p>
            <a:pPr lvl="1"/>
            <a:r>
              <a:rPr lang="en-US" sz="1200" b="1"/>
              <a:t>Security</a:t>
            </a:r>
            <a:r>
              <a:rPr lang="en-US" sz="1200"/>
              <a:t> </a:t>
            </a:r>
            <a:r>
              <a:rPr lang="en-US" sz="1200" dirty="0"/>
              <a:t>– Object detection, classification</a:t>
            </a:r>
            <a:r>
              <a:rPr lang="en-US" sz="1200"/>
              <a:t>, tracking</a:t>
            </a:r>
          </a:p>
          <a:p>
            <a:pPr lvl="1"/>
            <a:r>
              <a:rPr lang="en-US" sz="1200" b="1"/>
              <a:t>Business </a:t>
            </a:r>
            <a:r>
              <a:rPr lang="en-US" sz="1200" b="1" dirty="0"/>
              <a:t>Intelligence </a:t>
            </a:r>
            <a:r>
              <a:rPr lang="en-US" sz="1200" dirty="0"/>
              <a:t>– People counting, vehicle </a:t>
            </a:r>
            <a:r>
              <a:rPr lang="en-US" sz="1200"/>
              <a:t>traffic analysis</a:t>
            </a:r>
          </a:p>
          <a:p>
            <a:pPr lvl="1"/>
            <a:r>
              <a:rPr lang="en-US" sz="1200" b="1"/>
              <a:t>IoT</a:t>
            </a:r>
            <a:r>
              <a:rPr lang="en-US" sz="1200"/>
              <a:t> </a:t>
            </a:r>
            <a:r>
              <a:rPr lang="en-US" sz="1200" dirty="0"/>
              <a:t>– Smart building management</a:t>
            </a:r>
          </a:p>
        </p:txBody>
      </p:sp>
      <p:pic>
        <p:nvPicPr>
          <p:cNvPr id="7" name="Picture 6">
            <a:extLst>
              <a:ext uri="{FF2B5EF4-FFF2-40B4-BE49-F238E27FC236}">
                <a16:creationId xmlns:a16="http://schemas.microsoft.com/office/drawing/2014/main" id="{05603F0C-CF74-4D1D-98AC-E033C2DED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937" y="1166141"/>
            <a:ext cx="2814094" cy="1599032"/>
          </a:xfrm>
          <a:prstGeom prst="rect">
            <a:avLst/>
          </a:prstGeom>
        </p:spPr>
      </p:pic>
      <p:pic>
        <p:nvPicPr>
          <p:cNvPr id="6" name="Picture 5">
            <a:extLst>
              <a:ext uri="{FF2B5EF4-FFF2-40B4-BE49-F238E27FC236}">
                <a16:creationId xmlns:a16="http://schemas.microsoft.com/office/drawing/2014/main" id="{5D565819-69EB-4E07-82D8-A579DD0F78C6}"/>
              </a:ext>
            </a:extLst>
          </p:cNvPr>
          <p:cNvPicPr>
            <a:picLocks noChangeAspect="1"/>
          </p:cNvPicPr>
          <p:nvPr/>
        </p:nvPicPr>
        <p:blipFill rotWithShape="1">
          <a:blip r:embed="rId4">
            <a:extLst>
              <a:ext uri="{28A0092B-C50C-407E-A947-70E740481C1C}">
                <a14:useLocalDpi xmlns:a14="http://schemas.microsoft.com/office/drawing/2010/main" val="0"/>
              </a:ext>
            </a:extLst>
          </a:blip>
          <a:srcRect l="6015" t="5640"/>
          <a:stretch/>
        </p:blipFill>
        <p:spPr>
          <a:xfrm>
            <a:off x="5564037" y="1263494"/>
            <a:ext cx="2096856" cy="1665074"/>
          </a:xfrm>
          <a:prstGeom prst="rect">
            <a:avLst/>
          </a:prstGeom>
        </p:spPr>
      </p:pic>
      <p:sp>
        <p:nvSpPr>
          <p:cNvPr id="8" name="Title 7">
            <a:extLst>
              <a:ext uri="{FF2B5EF4-FFF2-40B4-BE49-F238E27FC236}">
                <a16:creationId xmlns:a16="http://schemas.microsoft.com/office/drawing/2014/main" id="{8740F697-39C9-47F5-9999-3675395AF0E1}"/>
              </a:ext>
            </a:extLst>
          </p:cNvPr>
          <p:cNvSpPr>
            <a:spLocks noGrp="1"/>
          </p:cNvSpPr>
          <p:nvPr>
            <p:ph type="title"/>
          </p:nvPr>
        </p:nvSpPr>
        <p:spPr>
          <a:xfrm>
            <a:off x="719969" y="520104"/>
            <a:ext cx="8178498" cy="428580"/>
          </a:xfrm>
        </p:spPr>
        <p:txBody>
          <a:bodyPr/>
          <a:lstStyle/>
          <a:p>
            <a:r>
              <a:rPr lang="sv-SE"/>
              <a:t>Interoperability demands for analytics applications</a:t>
            </a:r>
          </a:p>
        </p:txBody>
      </p:sp>
      <p:sp>
        <p:nvSpPr>
          <p:cNvPr id="9" name="Content Placeholder 1">
            <a:extLst>
              <a:ext uri="{FF2B5EF4-FFF2-40B4-BE49-F238E27FC236}">
                <a16:creationId xmlns:a16="http://schemas.microsoft.com/office/drawing/2014/main" id="{215E9B8F-A3F0-4650-8DF9-70DB6D2F0A78}"/>
              </a:ext>
            </a:extLst>
          </p:cNvPr>
          <p:cNvSpPr txBox="1">
            <a:spLocks/>
          </p:cNvSpPr>
          <p:nvPr/>
        </p:nvSpPr>
        <p:spPr>
          <a:xfrm>
            <a:off x="4571999" y="2982630"/>
            <a:ext cx="4080933" cy="1640766"/>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a:t>Metadata helps tag elements in a scene</a:t>
            </a:r>
          </a:p>
          <a:p>
            <a:pPr lvl="2"/>
            <a:r>
              <a:rPr lang="en-US"/>
              <a:t>Highlight certain objects, including, for instance, heat mapping in a retail store or vehicle mapping in a parking lot</a:t>
            </a:r>
          </a:p>
          <a:p>
            <a:pPr lvl="2"/>
            <a:r>
              <a:rPr lang="en-US"/>
              <a:t>Trigger automatic responses</a:t>
            </a:r>
          </a:p>
          <a:p>
            <a:pPr lvl="2"/>
            <a:r>
              <a:rPr lang="en-US"/>
              <a:t>Effectively store and search for content of interest</a:t>
            </a:r>
          </a:p>
          <a:p>
            <a:pPr lvl="2"/>
            <a:endParaRPr lang="en-US" dirty="0"/>
          </a:p>
        </p:txBody>
      </p:sp>
    </p:spTree>
    <p:extLst>
      <p:ext uri="{BB962C8B-B14F-4D97-AF65-F5344CB8AC3E}">
        <p14:creationId xmlns:p14="http://schemas.microsoft.com/office/powerpoint/2010/main" val="1292358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0DBC63-0CEC-418D-90CA-6D12038AF823}"/>
              </a:ext>
            </a:extLst>
          </p:cNvPr>
          <p:cNvSpPr>
            <a:spLocks noGrp="1"/>
          </p:cNvSpPr>
          <p:nvPr>
            <p:ph idx="1"/>
          </p:nvPr>
        </p:nvSpPr>
        <p:spPr/>
        <p:txBody>
          <a:bodyPr/>
          <a:lstStyle/>
          <a:p>
            <a:pPr marL="0" indent="0">
              <a:buNone/>
            </a:pPr>
            <a:endParaRPr lang="sv-SE"/>
          </a:p>
          <a:p>
            <a:r>
              <a:rPr lang="sv-SE" sz="1600"/>
              <a:t>Supported metadata</a:t>
            </a:r>
          </a:p>
          <a:p>
            <a:r>
              <a:rPr lang="sv-SE" sz="1600"/>
              <a:t>Supported events</a:t>
            </a:r>
          </a:p>
          <a:p>
            <a:r>
              <a:rPr lang="sv-SE" sz="1600"/>
              <a:t>Streaming metadata and sending events</a:t>
            </a:r>
          </a:p>
        </p:txBody>
      </p:sp>
      <p:sp>
        <p:nvSpPr>
          <p:cNvPr id="5" name="Title 4">
            <a:extLst>
              <a:ext uri="{FF2B5EF4-FFF2-40B4-BE49-F238E27FC236}">
                <a16:creationId xmlns:a16="http://schemas.microsoft.com/office/drawing/2014/main" id="{4E1BD79E-216E-4BF7-8094-4244E6BE62EE}"/>
              </a:ext>
            </a:extLst>
          </p:cNvPr>
          <p:cNvSpPr>
            <a:spLocks noGrp="1"/>
          </p:cNvSpPr>
          <p:nvPr>
            <p:ph type="title"/>
          </p:nvPr>
        </p:nvSpPr>
        <p:spPr/>
        <p:txBody>
          <a:bodyPr/>
          <a:lstStyle/>
          <a:p>
            <a:r>
              <a:rPr lang="sv-SE"/>
              <a:t>ONVIF Profile M – Summary </a:t>
            </a:r>
          </a:p>
        </p:txBody>
      </p:sp>
      <p:sp>
        <p:nvSpPr>
          <p:cNvPr id="7" name="Content Placeholder 1">
            <a:extLst>
              <a:ext uri="{FF2B5EF4-FFF2-40B4-BE49-F238E27FC236}">
                <a16:creationId xmlns:a16="http://schemas.microsoft.com/office/drawing/2014/main" id="{6AFAC41E-8B5B-48F5-BB92-CC515C6F7179}"/>
              </a:ext>
            </a:extLst>
          </p:cNvPr>
          <p:cNvSpPr txBox="1">
            <a:spLocks/>
          </p:cNvSpPr>
          <p:nvPr/>
        </p:nvSpPr>
        <p:spPr>
          <a:xfrm>
            <a:off x="719970" y="1077824"/>
            <a:ext cx="4710771" cy="428580"/>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600" b="1"/>
              <a:t>Metadata and events for analytics applications</a:t>
            </a:r>
            <a:endParaRPr lang="en-US" sz="1600" dirty="0"/>
          </a:p>
        </p:txBody>
      </p:sp>
      <p:pic>
        <p:nvPicPr>
          <p:cNvPr id="13" name="Picture 12">
            <a:extLst>
              <a:ext uri="{FF2B5EF4-FFF2-40B4-BE49-F238E27FC236}">
                <a16:creationId xmlns:a16="http://schemas.microsoft.com/office/drawing/2014/main" id="{E42D9F19-477C-49A4-AB2E-B5011EDAE377}"/>
              </a:ext>
            </a:extLst>
          </p:cNvPr>
          <p:cNvPicPr>
            <a:picLocks noChangeAspect="1"/>
          </p:cNvPicPr>
          <p:nvPr/>
        </p:nvPicPr>
        <p:blipFill>
          <a:blip r:embed="rId3"/>
          <a:srcRect/>
          <a:stretch/>
        </p:blipFill>
        <p:spPr>
          <a:xfrm>
            <a:off x="5298476" y="1750005"/>
            <a:ext cx="3008909" cy="595352"/>
          </a:xfrm>
          <a:prstGeom prst="rect">
            <a:avLst/>
          </a:prstGeom>
        </p:spPr>
      </p:pic>
      <p:cxnSp>
        <p:nvCxnSpPr>
          <p:cNvPr id="8" name="Straight Arrow Connector 7">
            <a:extLst>
              <a:ext uri="{FF2B5EF4-FFF2-40B4-BE49-F238E27FC236}">
                <a16:creationId xmlns:a16="http://schemas.microsoft.com/office/drawing/2014/main" id="{2C4C91F7-5BD8-4597-A87C-2215790649BC}"/>
              </a:ext>
            </a:extLst>
          </p:cNvPr>
          <p:cNvCxnSpPr>
            <a:cxnSpLocks/>
          </p:cNvCxnSpPr>
          <p:nvPr/>
        </p:nvCxnSpPr>
        <p:spPr>
          <a:xfrm>
            <a:off x="2137479" y="3610683"/>
            <a:ext cx="3745786"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0436180-0CD2-4C52-9890-25FC74178154}"/>
              </a:ext>
            </a:extLst>
          </p:cNvPr>
          <p:cNvSpPr txBox="1"/>
          <p:nvPr/>
        </p:nvSpPr>
        <p:spPr>
          <a:xfrm>
            <a:off x="2149959" y="3106790"/>
            <a:ext cx="3745786" cy="430887"/>
          </a:xfrm>
          <a:prstGeom prst="rect">
            <a:avLst/>
          </a:prstGeom>
          <a:noFill/>
        </p:spPr>
        <p:txBody>
          <a:bodyPr wrap="square" rtlCol="0">
            <a:spAutoFit/>
          </a:bodyPr>
          <a:lstStyle/>
          <a:p>
            <a:pPr algn="ctr"/>
            <a:r>
              <a:rPr lang="sv-SE" sz="1200">
                <a:solidFill>
                  <a:srgbClr val="5A5A59"/>
                </a:solidFill>
              </a:rPr>
              <a:t>&lt; Standardized metadata stream &gt;</a:t>
            </a:r>
            <a:br>
              <a:rPr lang="sv-SE" sz="1200">
                <a:solidFill>
                  <a:srgbClr val="5A5A59"/>
                </a:solidFill>
              </a:rPr>
            </a:br>
            <a:r>
              <a:rPr lang="sv-SE" sz="1000">
                <a:solidFill>
                  <a:srgbClr val="5A5A59"/>
                </a:solidFill>
              </a:rPr>
              <a:t>[Analytics metadata | XML events | PTZ positions]</a:t>
            </a:r>
            <a:endParaRPr lang="sv-SE" sz="1000" dirty="0">
              <a:solidFill>
                <a:srgbClr val="5A5A59"/>
              </a:solidFill>
            </a:endParaRPr>
          </a:p>
        </p:txBody>
      </p:sp>
      <p:pic>
        <p:nvPicPr>
          <p:cNvPr id="14" name="Picture 13">
            <a:extLst>
              <a:ext uri="{FF2B5EF4-FFF2-40B4-BE49-F238E27FC236}">
                <a16:creationId xmlns:a16="http://schemas.microsoft.com/office/drawing/2014/main" id="{054EFC91-1BB4-44C5-A1B2-B72874E22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975" y="3463412"/>
            <a:ext cx="597866" cy="599140"/>
          </a:xfrm>
          <a:prstGeom prst="rect">
            <a:avLst/>
          </a:prstGeom>
        </p:spPr>
      </p:pic>
      <p:pic>
        <p:nvPicPr>
          <p:cNvPr id="17" name="Picture 16">
            <a:extLst>
              <a:ext uri="{FF2B5EF4-FFF2-40B4-BE49-F238E27FC236}">
                <a16:creationId xmlns:a16="http://schemas.microsoft.com/office/drawing/2014/main" id="{EEB54183-3C9E-463E-BD94-741679536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3244" y="3470354"/>
            <a:ext cx="552858" cy="572400"/>
          </a:xfrm>
          <a:prstGeom prst="rect">
            <a:avLst/>
          </a:prstGeom>
        </p:spPr>
      </p:pic>
      <p:pic>
        <p:nvPicPr>
          <p:cNvPr id="18" name="Picture 17" descr="Icon&#10;&#10;Description automatically generated">
            <a:extLst>
              <a:ext uri="{FF2B5EF4-FFF2-40B4-BE49-F238E27FC236}">
                <a16:creationId xmlns:a16="http://schemas.microsoft.com/office/drawing/2014/main" id="{7FFE6C7B-6DAA-44B2-AA9B-3F803136FF98}"/>
              </a:ext>
            </a:extLst>
          </p:cNvPr>
          <p:cNvPicPr>
            <a:picLocks noChangeAspect="1"/>
          </p:cNvPicPr>
          <p:nvPr/>
        </p:nvPicPr>
        <p:blipFill>
          <a:blip r:embed="rId6"/>
          <a:stretch>
            <a:fillRect/>
          </a:stretch>
        </p:blipFill>
        <p:spPr>
          <a:xfrm>
            <a:off x="1210179" y="3699670"/>
            <a:ext cx="499012" cy="504000"/>
          </a:xfrm>
          <a:prstGeom prst="rect">
            <a:avLst/>
          </a:prstGeom>
        </p:spPr>
      </p:pic>
      <p:pic>
        <p:nvPicPr>
          <p:cNvPr id="19" name="Picture 18">
            <a:extLst>
              <a:ext uri="{FF2B5EF4-FFF2-40B4-BE49-F238E27FC236}">
                <a16:creationId xmlns:a16="http://schemas.microsoft.com/office/drawing/2014/main" id="{1610ADA1-EEA0-4D01-BEE2-9599A648EC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2704" y="2913899"/>
            <a:ext cx="964324" cy="998892"/>
          </a:xfrm>
          <a:prstGeom prst="rect">
            <a:avLst/>
          </a:prstGeom>
        </p:spPr>
      </p:pic>
      <p:grpSp>
        <p:nvGrpSpPr>
          <p:cNvPr id="26" name="Group 25">
            <a:extLst>
              <a:ext uri="{FF2B5EF4-FFF2-40B4-BE49-F238E27FC236}">
                <a16:creationId xmlns:a16="http://schemas.microsoft.com/office/drawing/2014/main" id="{5E35AE7F-7B24-4C98-BAB8-6CDAD495C7C5}"/>
              </a:ext>
            </a:extLst>
          </p:cNvPr>
          <p:cNvGrpSpPr/>
          <p:nvPr/>
        </p:nvGrpSpPr>
        <p:grpSpPr>
          <a:xfrm>
            <a:off x="5891931" y="3007726"/>
            <a:ext cx="2563582" cy="1004580"/>
            <a:chOff x="5530255" y="1209675"/>
            <a:chExt cx="3075989" cy="1205374"/>
          </a:xfrm>
        </p:grpSpPr>
        <p:pic>
          <p:nvPicPr>
            <p:cNvPr id="23" name="Picture 22">
              <a:extLst>
                <a:ext uri="{FF2B5EF4-FFF2-40B4-BE49-F238E27FC236}">
                  <a16:creationId xmlns:a16="http://schemas.microsoft.com/office/drawing/2014/main" id="{E40198CD-9B98-4A4E-8200-7CBBE58247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8208" y="1216993"/>
              <a:ext cx="1148036" cy="1188614"/>
            </a:xfrm>
            <a:prstGeom prst="rect">
              <a:avLst/>
            </a:prstGeom>
          </p:spPr>
        </p:pic>
        <p:pic>
          <p:nvPicPr>
            <p:cNvPr id="24" name="Picture 23">
              <a:extLst>
                <a:ext uri="{FF2B5EF4-FFF2-40B4-BE49-F238E27FC236}">
                  <a16:creationId xmlns:a16="http://schemas.microsoft.com/office/drawing/2014/main" id="{8417C6ED-40B8-4588-B614-4372C1F988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9047" y="1209675"/>
              <a:ext cx="1102090" cy="1205374"/>
            </a:xfrm>
            <a:prstGeom prst="rect">
              <a:avLst/>
            </a:prstGeom>
          </p:spPr>
        </p:pic>
        <p:pic>
          <p:nvPicPr>
            <p:cNvPr id="25" name="Picture 24">
              <a:extLst>
                <a:ext uri="{FF2B5EF4-FFF2-40B4-BE49-F238E27FC236}">
                  <a16:creationId xmlns:a16="http://schemas.microsoft.com/office/drawing/2014/main" id="{8CB57F25-CB43-48DE-BEE0-5FE85F5BCD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30255" y="1212134"/>
              <a:ext cx="1131721" cy="1193474"/>
            </a:xfrm>
            <a:prstGeom prst="rect">
              <a:avLst/>
            </a:prstGeom>
          </p:spPr>
        </p:pic>
      </p:grpSp>
      <p:sp>
        <p:nvSpPr>
          <p:cNvPr id="27" name="TextBox 26">
            <a:extLst>
              <a:ext uri="{FF2B5EF4-FFF2-40B4-BE49-F238E27FC236}">
                <a16:creationId xmlns:a16="http://schemas.microsoft.com/office/drawing/2014/main" id="{5ED41712-BBD4-4F2A-B170-E50148B383F6}"/>
              </a:ext>
            </a:extLst>
          </p:cNvPr>
          <p:cNvSpPr txBox="1"/>
          <p:nvPr/>
        </p:nvSpPr>
        <p:spPr>
          <a:xfrm>
            <a:off x="265729" y="4167801"/>
            <a:ext cx="2369488" cy="400110"/>
          </a:xfrm>
          <a:prstGeom prst="rect">
            <a:avLst/>
          </a:prstGeom>
          <a:noFill/>
        </p:spPr>
        <p:txBody>
          <a:bodyPr wrap="square" rtlCol="0">
            <a:spAutoFit/>
          </a:bodyPr>
          <a:lstStyle/>
          <a:p>
            <a:pPr algn="ctr"/>
            <a:r>
              <a:rPr lang="sv-SE" sz="1000">
                <a:solidFill>
                  <a:srgbClr val="5A5A59"/>
                </a:solidFill>
              </a:rPr>
              <a:t>Conformant devices</a:t>
            </a:r>
            <a:br>
              <a:rPr lang="sv-SE" sz="1000">
                <a:solidFill>
                  <a:srgbClr val="5A5A59"/>
                </a:solidFill>
              </a:rPr>
            </a:br>
            <a:r>
              <a:rPr lang="sv-SE" sz="1000">
                <a:solidFill>
                  <a:srgbClr val="5A5A59"/>
                </a:solidFill>
              </a:rPr>
              <a:t>(including services)</a:t>
            </a:r>
          </a:p>
        </p:txBody>
      </p:sp>
      <p:sp>
        <p:nvSpPr>
          <p:cNvPr id="28" name="TextBox 27">
            <a:extLst>
              <a:ext uri="{FF2B5EF4-FFF2-40B4-BE49-F238E27FC236}">
                <a16:creationId xmlns:a16="http://schemas.microsoft.com/office/drawing/2014/main" id="{266B5221-9A6D-4E6E-AED8-5F186DFB0AA3}"/>
              </a:ext>
            </a:extLst>
          </p:cNvPr>
          <p:cNvSpPr txBox="1"/>
          <p:nvPr/>
        </p:nvSpPr>
        <p:spPr>
          <a:xfrm>
            <a:off x="5976090" y="4169126"/>
            <a:ext cx="2369488" cy="246221"/>
          </a:xfrm>
          <a:prstGeom prst="rect">
            <a:avLst/>
          </a:prstGeom>
          <a:noFill/>
        </p:spPr>
        <p:txBody>
          <a:bodyPr wrap="square" rtlCol="0">
            <a:spAutoFit/>
          </a:bodyPr>
          <a:lstStyle/>
          <a:p>
            <a:pPr algn="ctr"/>
            <a:r>
              <a:rPr lang="sv-SE" sz="1000">
                <a:solidFill>
                  <a:srgbClr val="5A5A59"/>
                </a:solidFill>
              </a:rPr>
              <a:t>Conformant clients</a:t>
            </a:r>
          </a:p>
        </p:txBody>
      </p:sp>
    </p:spTree>
    <p:extLst>
      <p:ext uri="{BB962C8B-B14F-4D97-AF65-F5344CB8AC3E}">
        <p14:creationId xmlns:p14="http://schemas.microsoft.com/office/powerpoint/2010/main" val="119642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70" y="1149063"/>
            <a:ext cx="3284472" cy="3394472"/>
          </a:xfrm>
        </p:spPr>
        <p:txBody>
          <a:bodyPr>
            <a:normAutofit lnSpcReduction="10000"/>
          </a:bodyPr>
          <a:lstStyle/>
          <a:p>
            <a:r>
              <a:rPr lang="sv-SE" sz="1200" err="1"/>
              <a:t>Easier</a:t>
            </a:r>
            <a:r>
              <a:rPr lang="sv-SE" sz="1200"/>
              <a:t> integration of analytics solutions</a:t>
            </a:r>
          </a:p>
          <a:p>
            <a:r>
              <a:rPr lang="sv-SE" sz="1200"/>
              <a:t>Easier integration with IoT applications</a:t>
            </a:r>
            <a:endParaRPr lang="sv-SE" sz="1200" dirty="0"/>
          </a:p>
          <a:p>
            <a:pPr lvl="0"/>
            <a:r>
              <a:rPr lang="sv-SE" sz="1200"/>
              <a:t>Greater product choice for system integrators and end users; flexibility </a:t>
            </a:r>
            <a:r>
              <a:rPr lang="sv-SE" sz="1200" dirty="0"/>
              <a:t>to mix and match </a:t>
            </a:r>
            <a:r>
              <a:rPr lang="sv-SE" sz="1200" dirty="0" err="1"/>
              <a:t>products</a:t>
            </a:r>
            <a:r>
              <a:rPr lang="sv-SE" sz="1200" dirty="0"/>
              <a:t> from </a:t>
            </a:r>
            <a:r>
              <a:rPr lang="sv-SE" sz="1200"/>
              <a:t>different vendors</a:t>
            </a:r>
          </a:p>
          <a:p>
            <a:pPr lvl="0"/>
            <a:r>
              <a:rPr lang="sv-SE" sz="1200"/>
              <a:t>Expanded market opportunities for traditional camera and VMS vendors, as well as for independent developers of analytics solutions</a:t>
            </a:r>
          </a:p>
          <a:p>
            <a:r>
              <a:rPr lang="sv-SE" sz="1200"/>
              <a:t>Can be combined with other ONVIF video and access control profiles for an integrated system based on ONVIF interfaces</a:t>
            </a:r>
            <a:endParaRPr lang="sv-SE" sz="1200" dirty="0"/>
          </a:p>
          <a:p>
            <a:pPr lvl="0"/>
            <a:r>
              <a:rPr lang="sv-SE" sz="1200" err="1"/>
              <a:t>Future</a:t>
            </a:r>
            <a:r>
              <a:rPr lang="sv-SE" sz="1200"/>
              <a:t> proofs your system for a more </a:t>
            </a:r>
            <a:r>
              <a:rPr lang="sv-SE" sz="1200" dirty="0" err="1"/>
              <a:t>secure</a:t>
            </a:r>
            <a:r>
              <a:rPr lang="sv-SE" sz="1200" dirty="0"/>
              <a:t> investment</a:t>
            </a:r>
          </a:p>
          <a:p>
            <a:endParaRPr lang="en-US" sz="1200" dirty="0"/>
          </a:p>
        </p:txBody>
      </p:sp>
      <p:sp>
        <p:nvSpPr>
          <p:cNvPr id="5" name="Title 4"/>
          <p:cNvSpPr>
            <a:spLocks noGrp="1"/>
          </p:cNvSpPr>
          <p:nvPr>
            <p:ph type="title"/>
          </p:nvPr>
        </p:nvSpPr>
        <p:spPr/>
        <p:txBody>
          <a:bodyPr/>
          <a:lstStyle/>
          <a:p>
            <a:r>
              <a:rPr lang="en-US"/>
              <a:t>ONVIF Profile M – Benefits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2933" y="1041780"/>
            <a:ext cx="5651937" cy="3177663"/>
          </a:xfrm>
          <a:prstGeom prst="rect">
            <a:avLst/>
          </a:prstGeom>
        </p:spPr>
      </p:pic>
    </p:spTree>
    <p:extLst>
      <p:ext uri="{BB962C8B-B14F-4D97-AF65-F5344CB8AC3E}">
        <p14:creationId xmlns:p14="http://schemas.microsoft.com/office/powerpoint/2010/main" val="83031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1BD79E-216E-4BF7-8094-4244E6BE62EE}"/>
              </a:ext>
            </a:extLst>
          </p:cNvPr>
          <p:cNvSpPr>
            <a:spLocks noGrp="1"/>
          </p:cNvSpPr>
          <p:nvPr>
            <p:ph type="title"/>
          </p:nvPr>
        </p:nvSpPr>
        <p:spPr/>
        <p:txBody>
          <a:bodyPr/>
          <a:lstStyle/>
          <a:p>
            <a:r>
              <a:rPr lang="sv-SE"/>
              <a:t>ONVIF Profile M – Supported Metadata </a:t>
            </a:r>
          </a:p>
        </p:txBody>
      </p:sp>
      <p:pic>
        <p:nvPicPr>
          <p:cNvPr id="9" name="Picture 8">
            <a:extLst>
              <a:ext uri="{FF2B5EF4-FFF2-40B4-BE49-F238E27FC236}">
                <a16:creationId xmlns:a16="http://schemas.microsoft.com/office/drawing/2014/main" id="{44C70522-E2F5-4780-B8DC-F36D9614AA6B}"/>
              </a:ext>
            </a:extLst>
          </p:cNvPr>
          <p:cNvPicPr>
            <a:picLocks noChangeAspect="1"/>
          </p:cNvPicPr>
          <p:nvPr/>
        </p:nvPicPr>
        <p:blipFill rotWithShape="1">
          <a:blip r:embed="rId3"/>
          <a:srcRect r="10865"/>
          <a:stretch/>
        </p:blipFill>
        <p:spPr>
          <a:xfrm>
            <a:off x="5038856" y="1270973"/>
            <a:ext cx="3265488" cy="2256284"/>
          </a:xfrm>
          <a:prstGeom prst="rect">
            <a:avLst/>
          </a:prstGeom>
        </p:spPr>
      </p:pic>
      <p:sp>
        <p:nvSpPr>
          <p:cNvPr id="4" name="Content Placeholder 3">
            <a:extLst>
              <a:ext uri="{FF2B5EF4-FFF2-40B4-BE49-F238E27FC236}">
                <a16:creationId xmlns:a16="http://schemas.microsoft.com/office/drawing/2014/main" id="{D5D3E34F-7AD5-48AA-8E40-05B07DB46722}"/>
              </a:ext>
            </a:extLst>
          </p:cNvPr>
          <p:cNvSpPr>
            <a:spLocks noGrp="1"/>
          </p:cNvSpPr>
          <p:nvPr>
            <p:ph idx="1"/>
          </p:nvPr>
        </p:nvSpPr>
        <p:spPr>
          <a:xfrm>
            <a:off x="719970" y="1149063"/>
            <a:ext cx="4997542" cy="3394472"/>
          </a:xfrm>
        </p:spPr>
        <p:txBody>
          <a:bodyPr>
            <a:normAutofit lnSpcReduction="10000"/>
          </a:bodyPr>
          <a:lstStyle/>
          <a:p>
            <a:pPr lvl="0"/>
            <a:r>
              <a:rPr lang="en-US" sz="1400"/>
              <a:t>Analytics configuration</a:t>
            </a:r>
          </a:p>
          <a:p>
            <a:pPr lvl="0"/>
            <a:r>
              <a:rPr lang="en-US" sz="1400"/>
              <a:t>Generic object classes</a:t>
            </a:r>
          </a:p>
          <a:p>
            <a:pPr lvl="0"/>
            <a:r>
              <a:rPr lang="en-US" sz="1400"/>
              <a:t>Specified object classes</a:t>
            </a:r>
          </a:p>
          <a:p>
            <a:pPr lvl="1"/>
            <a:r>
              <a:rPr lang="en-US" sz="1200"/>
              <a:t>Geolocation</a:t>
            </a:r>
          </a:p>
          <a:p>
            <a:pPr lvl="1"/>
            <a:r>
              <a:rPr lang="en-US" sz="1200"/>
              <a:t>Vehicle</a:t>
            </a:r>
          </a:p>
          <a:p>
            <a:pPr lvl="1"/>
            <a:r>
              <a:rPr lang="en-US" sz="1200"/>
              <a:t>License plate</a:t>
            </a:r>
          </a:p>
          <a:p>
            <a:pPr lvl="1"/>
            <a:r>
              <a:rPr lang="en-US" sz="1200"/>
              <a:t>Human face</a:t>
            </a:r>
          </a:p>
          <a:p>
            <a:pPr lvl="1"/>
            <a:r>
              <a:rPr lang="en-US" sz="1200"/>
              <a:t>Human body</a:t>
            </a:r>
          </a:p>
          <a:p>
            <a:r>
              <a:rPr lang="en-US" sz="1400"/>
              <a:t>Use cases</a:t>
            </a:r>
          </a:p>
          <a:p>
            <a:pPr lvl="1"/>
            <a:r>
              <a:rPr lang="sv-SE" sz="1200"/>
              <a:t>Displaying objects of interest in video</a:t>
            </a:r>
          </a:p>
          <a:p>
            <a:pPr lvl="1"/>
            <a:r>
              <a:rPr lang="sv-SE" sz="1200"/>
              <a:t>Heat mapping in retail, vehicle mapping in parking lots</a:t>
            </a:r>
          </a:p>
          <a:p>
            <a:pPr lvl="1"/>
            <a:r>
              <a:rPr lang="sv-SE" sz="1200"/>
              <a:t>Forensic search</a:t>
            </a:r>
          </a:p>
        </p:txBody>
      </p:sp>
      <p:sp>
        <p:nvSpPr>
          <p:cNvPr id="6" name="TextBox 5">
            <a:extLst>
              <a:ext uri="{FF2B5EF4-FFF2-40B4-BE49-F238E27FC236}">
                <a16:creationId xmlns:a16="http://schemas.microsoft.com/office/drawing/2014/main" id="{97DBC597-807C-4B70-822C-D7EA7B474C9C}"/>
              </a:ext>
            </a:extLst>
          </p:cNvPr>
          <p:cNvSpPr txBox="1"/>
          <p:nvPr/>
        </p:nvSpPr>
        <p:spPr>
          <a:xfrm>
            <a:off x="5038856" y="3527257"/>
            <a:ext cx="3265488" cy="276999"/>
          </a:xfrm>
          <a:prstGeom prst="rect">
            <a:avLst/>
          </a:prstGeom>
          <a:noFill/>
        </p:spPr>
        <p:txBody>
          <a:bodyPr wrap="square" rtlCol="0">
            <a:spAutoFit/>
          </a:bodyPr>
          <a:lstStyle/>
          <a:p>
            <a:pPr algn="r"/>
            <a:r>
              <a:rPr lang="sv-SE" sz="1200">
                <a:solidFill>
                  <a:srgbClr val="1190E0"/>
                </a:solidFill>
                <a:hlinkClick r:id="rId4">
                  <a:extLst>
                    <a:ext uri="{A12FA001-AC4F-418D-AE19-62706E023703}">
                      <ahyp:hlinkClr xmlns:ahyp="http://schemas.microsoft.com/office/drawing/2018/hyperlinkcolor" val="tx"/>
                    </a:ext>
                  </a:extLst>
                </a:hlinkClick>
              </a:rPr>
              <a:t>Play video &gt;</a:t>
            </a:r>
            <a:endParaRPr lang="sv-SE" sz="1200">
              <a:solidFill>
                <a:srgbClr val="1190E0"/>
              </a:solidFill>
            </a:endParaRPr>
          </a:p>
        </p:txBody>
      </p:sp>
    </p:spTree>
    <p:extLst>
      <p:ext uri="{BB962C8B-B14F-4D97-AF65-F5344CB8AC3E}">
        <p14:creationId xmlns:p14="http://schemas.microsoft.com/office/powerpoint/2010/main" val="26723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69" y="1149063"/>
            <a:ext cx="3852031" cy="3394472"/>
          </a:xfrm>
        </p:spPr>
        <p:txBody>
          <a:bodyPr>
            <a:normAutofit/>
          </a:bodyPr>
          <a:lstStyle/>
          <a:p>
            <a:pPr lvl="1"/>
            <a:r>
              <a:rPr lang="en-US"/>
              <a:t>Line crossing counter for object counting events</a:t>
            </a:r>
          </a:p>
          <a:p>
            <a:pPr lvl="2"/>
            <a:r>
              <a:rPr lang="en-US"/>
              <a:t>For gaining visitor statistics, crowd control, visitor or queue management</a:t>
            </a:r>
          </a:p>
          <a:p>
            <a:pPr lvl="1"/>
            <a:r>
              <a:rPr lang="en-US"/>
              <a:t>License plate recognition events for access control to a parking lot</a:t>
            </a:r>
          </a:p>
          <a:p>
            <a:pPr lvl="1"/>
            <a:r>
              <a:rPr lang="en-US"/>
              <a:t>Facial recognition events for access control to a building premise</a:t>
            </a:r>
            <a:endParaRPr lang="en-US" dirty="0"/>
          </a:p>
        </p:txBody>
      </p:sp>
      <p:sp>
        <p:nvSpPr>
          <p:cNvPr id="5" name="Title 4"/>
          <p:cNvSpPr>
            <a:spLocks noGrp="1"/>
          </p:cNvSpPr>
          <p:nvPr>
            <p:ph type="title"/>
          </p:nvPr>
        </p:nvSpPr>
        <p:spPr>
          <a:xfrm>
            <a:off x="719969" y="520104"/>
            <a:ext cx="8078798" cy="428580"/>
          </a:xfrm>
        </p:spPr>
        <p:txBody>
          <a:bodyPr/>
          <a:lstStyle/>
          <a:p>
            <a:r>
              <a:rPr lang="en-US"/>
              <a:t>ONVIF Profile </a:t>
            </a:r>
            <a:r>
              <a:rPr lang="en-US" dirty="0"/>
              <a:t>M </a:t>
            </a:r>
            <a:r>
              <a:rPr lang="en-US"/>
              <a:t>– Supported Events</a:t>
            </a:r>
            <a:endParaRPr lang="en-US" dirty="0"/>
          </a:p>
        </p:txBody>
      </p:sp>
      <p:pic>
        <p:nvPicPr>
          <p:cNvPr id="7" name="Picture 6"/>
          <p:cNvPicPr>
            <a:picLocks noChangeAspect="1"/>
          </p:cNvPicPr>
          <p:nvPr/>
        </p:nvPicPr>
        <p:blipFill rotWithShape="1">
          <a:blip r:embed="rId3"/>
          <a:srcRect l="2134" r="9005" b="19593"/>
          <a:stretch/>
        </p:blipFill>
        <p:spPr>
          <a:xfrm>
            <a:off x="5048214" y="1230148"/>
            <a:ext cx="3265200" cy="2436473"/>
          </a:xfrm>
          <a:prstGeom prst="rect">
            <a:avLst/>
          </a:prstGeom>
        </p:spPr>
      </p:pic>
    </p:spTree>
    <p:extLst>
      <p:ext uri="{BB962C8B-B14F-4D97-AF65-F5344CB8AC3E}">
        <p14:creationId xmlns:p14="http://schemas.microsoft.com/office/powerpoint/2010/main" val="104820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19968" y="520104"/>
            <a:ext cx="8273203" cy="428580"/>
          </a:xfrm>
        </p:spPr>
        <p:txBody>
          <a:bodyPr/>
          <a:lstStyle/>
          <a:p>
            <a:r>
              <a:rPr lang="en-US"/>
              <a:t>Profile </a:t>
            </a:r>
            <a:r>
              <a:rPr lang="en-US" dirty="0"/>
              <a:t>M </a:t>
            </a:r>
            <a:r>
              <a:rPr lang="en-US"/>
              <a:t>– Streaming Metadata &amp; Sending Events</a:t>
            </a:r>
            <a:endParaRPr lang="en-US" dirty="0"/>
          </a:p>
        </p:txBody>
      </p:sp>
      <p:cxnSp>
        <p:nvCxnSpPr>
          <p:cNvPr id="6" name="Straight Arrow Connector 5">
            <a:extLst>
              <a:ext uri="{FF2B5EF4-FFF2-40B4-BE49-F238E27FC236}">
                <a16:creationId xmlns:a16="http://schemas.microsoft.com/office/drawing/2014/main" id="{3AEF9812-5955-470E-B6C6-6D1576CD8C93}"/>
              </a:ext>
            </a:extLst>
          </p:cNvPr>
          <p:cNvCxnSpPr>
            <a:cxnSpLocks/>
          </p:cNvCxnSpPr>
          <p:nvPr/>
        </p:nvCxnSpPr>
        <p:spPr>
          <a:xfrm>
            <a:off x="2475623" y="2164896"/>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3F6F30C-726B-4570-8602-08ED3E0B28B2}"/>
              </a:ext>
            </a:extLst>
          </p:cNvPr>
          <p:cNvSpPr txBox="1"/>
          <p:nvPr/>
        </p:nvSpPr>
        <p:spPr>
          <a:xfrm>
            <a:off x="1768510" y="1619412"/>
            <a:ext cx="5606980" cy="430887"/>
          </a:xfrm>
          <a:prstGeom prst="rect">
            <a:avLst/>
          </a:prstGeom>
          <a:noFill/>
        </p:spPr>
        <p:txBody>
          <a:bodyPr wrap="square" rtlCol="0">
            <a:spAutoFit/>
          </a:bodyPr>
          <a:lstStyle/>
          <a:p>
            <a:pPr algn="ctr"/>
            <a:r>
              <a:rPr lang="sv-SE" sz="1100" b="1">
                <a:solidFill>
                  <a:srgbClr val="5A5A59"/>
                </a:solidFill>
              </a:rPr>
              <a:t>&lt; Mandatory interface: Standardized metadata stream &gt; </a:t>
            </a:r>
            <a:br>
              <a:rPr lang="sv-SE" sz="1000">
                <a:solidFill>
                  <a:srgbClr val="5A5A59"/>
                </a:solidFill>
              </a:rPr>
            </a:br>
            <a:r>
              <a:rPr lang="sv-SE" sz="1000">
                <a:solidFill>
                  <a:srgbClr val="5A5A59"/>
                </a:solidFill>
              </a:rPr>
              <a:t>Data in stream: analytics metadata / XML events (e.g. motion alarm) / PTZ positions</a:t>
            </a:r>
            <a:endParaRPr lang="sv-SE" sz="1000" dirty="0">
              <a:solidFill>
                <a:srgbClr val="5A5A59"/>
              </a:solidFill>
            </a:endParaRPr>
          </a:p>
        </p:txBody>
      </p:sp>
      <p:sp>
        <p:nvSpPr>
          <p:cNvPr id="14" name="TextBox 13">
            <a:extLst>
              <a:ext uri="{FF2B5EF4-FFF2-40B4-BE49-F238E27FC236}">
                <a16:creationId xmlns:a16="http://schemas.microsoft.com/office/drawing/2014/main" id="{D5147A9A-F170-4FC1-BE08-C829A8644047}"/>
              </a:ext>
            </a:extLst>
          </p:cNvPr>
          <p:cNvSpPr txBox="1"/>
          <p:nvPr/>
        </p:nvSpPr>
        <p:spPr>
          <a:xfrm>
            <a:off x="2240475" y="3279834"/>
            <a:ext cx="4663051" cy="430887"/>
          </a:xfrm>
          <a:prstGeom prst="rect">
            <a:avLst/>
          </a:prstGeom>
          <a:noFill/>
        </p:spPr>
        <p:txBody>
          <a:bodyPr wrap="square" rtlCol="0">
            <a:spAutoFit/>
          </a:bodyPr>
          <a:lstStyle/>
          <a:p>
            <a:pPr algn="ctr"/>
            <a:r>
              <a:rPr lang="sv-SE" sz="1100" b="1">
                <a:solidFill>
                  <a:srgbClr val="5A5A59"/>
                </a:solidFill>
              </a:rPr>
              <a:t>&lt; Conditional interface: ONVIF event service &gt; </a:t>
            </a:r>
            <a:br>
              <a:rPr lang="sv-SE" sz="1000">
                <a:solidFill>
                  <a:srgbClr val="5A5A59"/>
                </a:solidFill>
              </a:rPr>
            </a:br>
            <a:r>
              <a:rPr lang="sv-SE" sz="1000">
                <a:solidFill>
                  <a:srgbClr val="5A5A59"/>
                </a:solidFill>
              </a:rPr>
              <a:t>Data in stream: XML events (e.g. motion alarm)</a:t>
            </a:r>
            <a:endParaRPr lang="sv-SE" sz="1000" dirty="0">
              <a:solidFill>
                <a:srgbClr val="5A5A59"/>
              </a:solidFill>
            </a:endParaRPr>
          </a:p>
        </p:txBody>
      </p:sp>
      <p:sp>
        <p:nvSpPr>
          <p:cNvPr id="18" name="TextBox 17">
            <a:extLst>
              <a:ext uri="{FF2B5EF4-FFF2-40B4-BE49-F238E27FC236}">
                <a16:creationId xmlns:a16="http://schemas.microsoft.com/office/drawing/2014/main" id="{8A73052F-8979-48B6-8E76-4B43298E69D5}"/>
              </a:ext>
            </a:extLst>
          </p:cNvPr>
          <p:cNvSpPr txBox="1"/>
          <p:nvPr/>
        </p:nvSpPr>
        <p:spPr>
          <a:xfrm>
            <a:off x="2414327" y="3971775"/>
            <a:ext cx="4315346" cy="430887"/>
          </a:xfrm>
          <a:prstGeom prst="rect">
            <a:avLst/>
          </a:prstGeom>
          <a:noFill/>
        </p:spPr>
        <p:txBody>
          <a:bodyPr wrap="square" rtlCol="0">
            <a:spAutoFit/>
          </a:bodyPr>
          <a:lstStyle/>
          <a:p>
            <a:pPr algn="ctr"/>
            <a:r>
              <a:rPr lang="sv-SE" sz="1100" b="1">
                <a:solidFill>
                  <a:srgbClr val="5A5A59"/>
                </a:solidFill>
              </a:rPr>
              <a:t>&lt; Conditional interface: MQTT event &gt;</a:t>
            </a:r>
            <a:br>
              <a:rPr lang="sv-SE" sz="1100">
                <a:solidFill>
                  <a:srgbClr val="5A5A59"/>
                </a:solidFill>
              </a:rPr>
            </a:br>
            <a:r>
              <a:rPr lang="sv-SE" sz="1000">
                <a:solidFill>
                  <a:srgbClr val="5A5A59"/>
                </a:solidFill>
              </a:rPr>
              <a:t>Data in stream: JSON formatted events (e.g. motion alarm)</a:t>
            </a:r>
            <a:endParaRPr lang="sv-SE" sz="1000" dirty="0">
              <a:solidFill>
                <a:srgbClr val="5A5A59"/>
              </a:solidFill>
            </a:endParaRPr>
          </a:p>
        </p:txBody>
      </p:sp>
      <p:grpSp>
        <p:nvGrpSpPr>
          <p:cNvPr id="2" name="Group 1">
            <a:extLst>
              <a:ext uri="{FF2B5EF4-FFF2-40B4-BE49-F238E27FC236}">
                <a16:creationId xmlns:a16="http://schemas.microsoft.com/office/drawing/2014/main" id="{8A599100-3C36-4AF4-9E30-ECC0ABB1FC17}"/>
              </a:ext>
            </a:extLst>
          </p:cNvPr>
          <p:cNvGrpSpPr/>
          <p:nvPr/>
        </p:nvGrpSpPr>
        <p:grpSpPr>
          <a:xfrm>
            <a:off x="403663" y="1751138"/>
            <a:ext cx="1715882" cy="1696990"/>
            <a:chOff x="781975" y="2069837"/>
            <a:chExt cx="1304127" cy="1289771"/>
          </a:xfrm>
        </p:grpSpPr>
        <p:pic>
          <p:nvPicPr>
            <p:cNvPr id="21" name="Picture 20">
              <a:extLst>
                <a:ext uri="{FF2B5EF4-FFF2-40B4-BE49-F238E27FC236}">
                  <a16:creationId xmlns:a16="http://schemas.microsoft.com/office/drawing/2014/main" id="{D76466D6-5101-4D62-A6AF-81BA66851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975" y="2619350"/>
              <a:ext cx="597866" cy="599140"/>
            </a:xfrm>
            <a:prstGeom prst="rect">
              <a:avLst/>
            </a:prstGeom>
          </p:spPr>
        </p:pic>
        <p:pic>
          <p:nvPicPr>
            <p:cNvPr id="23" name="Picture 22">
              <a:extLst>
                <a:ext uri="{FF2B5EF4-FFF2-40B4-BE49-F238E27FC236}">
                  <a16:creationId xmlns:a16="http://schemas.microsoft.com/office/drawing/2014/main" id="{CAB8A391-EC52-43C7-8C88-7D3C806E3D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3244" y="2626292"/>
              <a:ext cx="552858" cy="572400"/>
            </a:xfrm>
            <a:prstGeom prst="rect">
              <a:avLst/>
            </a:prstGeom>
          </p:spPr>
        </p:pic>
        <p:pic>
          <p:nvPicPr>
            <p:cNvPr id="24" name="Picture 23" descr="Icon&#10;&#10;Description automatically generated">
              <a:extLst>
                <a:ext uri="{FF2B5EF4-FFF2-40B4-BE49-F238E27FC236}">
                  <a16:creationId xmlns:a16="http://schemas.microsoft.com/office/drawing/2014/main" id="{97B12F11-17C5-4C18-AFA3-BD936A34DEBC}"/>
                </a:ext>
              </a:extLst>
            </p:cNvPr>
            <p:cNvPicPr>
              <a:picLocks noChangeAspect="1"/>
            </p:cNvPicPr>
            <p:nvPr/>
          </p:nvPicPr>
          <p:blipFill>
            <a:blip r:embed="rId5"/>
            <a:stretch>
              <a:fillRect/>
            </a:stretch>
          </p:blipFill>
          <p:spPr>
            <a:xfrm>
              <a:off x="1210179" y="2855608"/>
              <a:ext cx="499012" cy="504000"/>
            </a:xfrm>
            <a:prstGeom prst="rect">
              <a:avLst/>
            </a:prstGeom>
          </p:spPr>
        </p:pic>
        <p:pic>
          <p:nvPicPr>
            <p:cNvPr id="25" name="Picture 24">
              <a:extLst>
                <a:ext uri="{FF2B5EF4-FFF2-40B4-BE49-F238E27FC236}">
                  <a16:creationId xmlns:a16="http://schemas.microsoft.com/office/drawing/2014/main" id="{ACA8338E-7E69-452F-A96E-D1118AB23B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2704" y="2069837"/>
              <a:ext cx="964324" cy="998892"/>
            </a:xfrm>
            <a:prstGeom prst="rect">
              <a:avLst/>
            </a:prstGeom>
          </p:spPr>
        </p:pic>
      </p:grpSp>
      <p:grpSp>
        <p:nvGrpSpPr>
          <p:cNvPr id="26" name="Group 25">
            <a:extLst>
              <a:ext uri="{FF2B5EF4-FFF2-40B4-BE49-F238E27FC236}">
                <a16:creationId xmlns:a16="http://schemas.microsoft.com/office/drawing/2014/main" id="{EBCE7F33-B0DA-40B6-90E5-2DA7223F6664}"/>
              </a:ext>
            </a:extLst>
          </p:cNvPr>
          <p:cNvGrpSpPr/>
          <p:nvPr/>
        </p:nvGrpSpPr>
        <p:grpSpPr>
          <a:xfrm>
            <a:off x="6782596" y="2222884"/>
            <a:ext cx="2125712" cy="832994"/>
            <a:chOff x="5530255" y="1209675"/>
            <a:chExt cx="3075989" cy="1205374"/>
          </a:xfrm>
        </p:grpSpPr>
        <p:pic>
          <p:nvPicPr>
            <p:cNvPr id="27" name="Picture 26">
              <a:extLst>
                <a:ext uri="{FF2B5EF4-FFF2-40B4-BE49-F238E27FC236}">
                  <a16:creationId xmlns:a16="http://schemas.microsoft.com/office/drawing/2014/main" id="{6E48ECE3-EF03-4BF7-B325-26FA1F0D4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8208" y="1216993"/>
              <a:ext cx="1148036" cy="1188614"/>
            </a:xfrm>
            <a:prstGeom prst="rect">
              <a:avLst/>
            </a:prstGeom>
          </p:spPr>
        </p:pic>
        <p:pic>
          <p:nvPicPr>
            <p:cNvPr id="28" name="Picture 27">
              <a:extLst>
                <a:ext uri="{FF2B5EF4-FFF2-40B4-BE49-F238E27FC236}">
                  <a16:creationId xmlns:a16="http://schemas.microsoft.com/office/drawing/2014/main" id="{5E02FE7E-999B-439D-B7AA-1D719099CB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9047" y="1209675"/>
              <a:ext cx="1102090" cy="1205374"/>
            </a:xfrm>
            <a:prstGeom prst="rect">
              <a:avLst/>
            </a:prstGeom>
          </p:spPr>
        </p:pic>
        <p:pic>
          <p:nvPicPr>
            <p:cNvPr id="29" name="Picture 28">
              <a:extLst>
                <a:ext uri="{FF2B5EF4-FFF2-40B4-BE49-F238E27FC236}">
                  <a16:creationId xmlns:a16="http://schemas.microsoft.com/office/drawing/2014/main" id="{B1E8F90D-E90B-427F-82BC-6CF9729C04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0255" y="1212134"/>
              <a:ext cx="1131721" cy="1193474"/>
            </a:xfrm>
            <a:prstGeom prst="rect">
              <a:avLst/>
            </a:prstGeom>
          </p:spPr>
        </p:pic>
      </p:grpSp>
      <p:cxnSp>
        <p:nvCxnSpPr>
          <p:cNvPr id="30" name="Straight Arrow Connector 29">
            <a:extLst>
              <a:ext uri="{FF2B5EF4-FFF2-40B4-BE49-F238E27FC236}">
                <a16:creationId xmlns:a16="http://schemas.microsoft.com/office/drawing/2014/main" id="{C3E81917-1DDE-4CD4-8B7E-6A6A3EE5EADB}"/>
              </a:ext>
            </a:extLst>
          </p:cNvPr>
          <p:cNvCxnSpPr>
            <a:cxnSpLocks/>
          </p:cNvCxnSpPr>
          <p:nvPr/>
        </p:nvCxnSpPr>
        <p:spPr>
          <a:xfrm>
            <a:off x="2467250" y="3810154"/>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2CD66CE-5E96-46AC-811B-D30163974A0C}"/>
              </a:ext>
            </a:extLst>
          </p:cNvPr>
          <p:cNvCxnSpPr>
            <a:cxnSpLocks/>
          </p:cNvCxnSpPr>
          <p:nvPr/>
        </p:nvCxnSpPr>
        <p:spPr>
          <a:xfrm>
            <a:off x="2468924" y="4495116"/>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sp>
        <p:nvSpPr>
          <p:cNvPr id="32" name="Content Placeholder 1">
            <a:extLst>
              <a:ext uri="{FF2B5EF4-FFF2-40B4-BE49-F238E27FC236}">
                <a16:creationId xmlns:a16="http://schemas.microsoft.com/office/drawing/2014/main" id="{630A0EA1-5B12-49CD-A481-C5C666F3C4AA}"/>
              </a:ext>
            </a:extLst>
          </p:cNvPr>
          <p:cNvSpPr txBox="1">
            <a:spLocks/>
          </p:cNvSpPr>
          <p:nvPr/>
        </p:nvSpPr>
        <p:spPr>
          <a:xfrm>
            <a:off x="1540687" y="1255736"/>
            <a:ext cx="6062626" cy="300274"/>
          </a:xfrm>
          <a:prstGeom prst="rect">
            <a:avLst/>
          </a:prstGeom>
        </p:spPr>
        <p:txBody>
          <a:bodyPr>
            <a:no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100"/>
              <a:t>Support for metadata stream is mandatory for all Profile M conformant products.</a:t>
            </a:r>
            <a:endParaRPr lang="en-US" sz="1100" dirty="0"/>
          </a:p>
        </p:txBody>
      </p:sp>
      <p:cxnSp>
        <p:nvCxnSpPr>
          <p:cNvPr id="4" name="Straight Connector 3">
            <a:extLst>
              <a:ext uri="{FF2B5EF4-FFF2-40B4-BE49-F238E27FC236}">
                <a16:creationId xmlns:a16="http://schemas.microsoft.com/office/drawing/2014/main" id="{ED957250-F5AF-4B49-B2B2-E3EFC0EC4264}"/>
              </a:ext>
            </a:extLst>
          </p:cNvPr>
          <p:cNvCxnSpPr/>
          <p:nvPr/>
        </p:nvCxnSpPr>
        <p:spPr>
          <a:xfrm>
            <a:off x="2240475" y="2681538"/>
            <a:ext cx="4489198" cy="0"/>
          </a:xfrm>
          <a:prstGeom prst="line">
            <a:avLst/>
          </a:prstGeom>
          <a:ln w="9525">
            <a:solidFill>
              <a:srgbClr val="5A5A59"/>
            </a:solidFill>
          </a:ln>
        </p:spPr>
        <p:style>
          <a:lnRef idx="2">
            <a:schemeClr val="accent1"/>
          </a:lnRef>
          <a:fillRef idx="0">
            <a:schemeClr val="accent1"/>
          </a:fillRef>
          <a:effectRef idx="1">
            <a:schemeClr val="accent1"/>
          </a:effectRef>
          <a:fontRef idx="minor">
            <a:schemeClr val="tx1"/>
          </a:fontRef>
        </p:style>
      </p:cxnSp>
      <p:sp>
        <p:nvSpPr>
          <p:cNvPr id="22" name="Content Placeholder 1">
            <a:extLst>
              <a:ext uri="{FF2B5EF4-FFF2-40B4-BE49-F238E27FC236}">
                <a16:creationId xmlns:a16="http://schemas.microsoft.com/office/drawing/2014/main" id="{8CB2201B-3219-40C2-B07C-F1EC67742649}"/>
              </a:ext>
            </a:extLst>
          </p:cNvPr>
          <p:cNvSpPr txBox="1">
            <a:spLocks/>
          </p:cNvSpPr>
          <p:nvPr/>
        </p:nvSpPr>
        <p:spPr>
          <a:xfrm>
            <a:off x="2104833" y="2984701"/>
            <a:ext cx="4934335" cy="293798"/>
          </a:xfrm>
          <a:prstGeom prst="rect">
            <a:avLst/>
          </a:prstGeom>
        </p:spPr>
        <p:txBody>
          <a:bodyPr>
            <a:no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100"/>
              <a:t>Profile M also specifies two conditional methods for communicating events.</a:t>
            </a:r>
            <a:endParaRPr lang="en-US" sz="1100" dirty="0"/>
          </a:p>
        </p:txBody>
      </p:sp>
    </p:spTree>
    <p:extLst>
      <p:ext uri="{BB962C8B-B14F-4D97-AF65-F5344CB8AC3E}">
        <p14:creationId xmlns:p14="http://schemas.microsoft.com/office/powerpoint/2010/main" val="124325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69" y="1149063"/>
            <a:ext cx="3091960" cy="3394472"/>
          </a:xfrm>
        </p:spPr>
        <p:txBody>
          <a:bodyPr>
            <a:normAutofit/>
          </a:bodyPr>
          <a:lstStyle/>
          <a:p>
            <a:r>
              <a:rPr lang="en-US" sz="1400" dirty="0"/>
              <a:t>Sends </a:t>
            </a:r>
            <a:r>
              <a:rPr lang="en-US" sz="1400"/>
              <a:t>JSON event </a:t>
            </a:r>
            <a:r>
              <a:rPr lang="en-US" sz="1400" dirty="0"/>
              <a:t>over MQTT – transport method used often by IoT applications</a:t>
            </a:r>
          </a:p>
          <a:p>
            <a:r>
              <a:rPr lang="en-US" sz="1400" dirty="0"/>
              <a:t>Use case</a:t>
            </a:r>
          </a:p>
          <a:p>
            <a:pPr lvl="1"/>
            <a:r>
              <a:rPr lang="en-US" sz="1200" dirty="0"/>
              <a:t>Room temperature control</a:t>
            </a:r>
          </a:p>
          <a:p>
            <a:endParaRPr lang="en-US" sz="1200" dirty="0"/>
          </a:p>
        </p:txBody>
      </p:sp>
      <p:sp>
        <p:nvSpPr>
          <p:cNvPr id="5" name="Title 4"/>
          <p:cNvSpPr>
            <a:spLocks noGrp="1"/>
          </p:cNvSpPr>
          <p:nvPr>
            <p:ph type="title"/>
          </p:nvPr>
        </p:nvSpPr>
        <p:spPr/>
        <p:txBody>
          <a:bodyPr/>
          <a:lstStyle/>
          <a:p>
            <a:r>
              <a:rPr lang="en-US"/>
              <a:t>ONVIF Profile </a:t>
            </a:r>
            <a:r>
              <a:rPr lang="en-US" dirty="0"/>
              <a:t>M – For IoT Systems</a:t>
            </a:r>
          </a:p>
        </p:txBody>
      </p:sp>
      <p:pic>
        <p:nvPicPr>
          <p:cNvPr id="4" name="Picture 3"/>
          <p:cNvPicPr>
            <a:picLocks noChangeAspect="1"/>
          </p:cNvPicPr>
          <p:nvPr/>
        </p:nvPicPr>
        <p:blipFill rotWithShape="1">
          <a:blip r:embed="rId3"/>
          <a:srcRect l="6382" r="-297"/>
          <a:stretch/>
        </p:blipFill>
        <p:spPr>
          <a:xfrm>
            <a:off x="3832528" y="1236123"/>
            <a:ext cx="4707172" cy="3004801"/>
          </a:xfrm>
          <a:prstGeom prst="rect">
            <a:avLst/>
          </a:prstGeom>
        </p:spPr>
      </p:pic>
    </p:spTree>
    <p:extLst>
      <p:ext uri="{BB962C8B-B14F-4D97-AF65-F5344CB8AC3E}">
        <p14:creationId xmlns:p14="http://schemas.microsoft.com/office/powerpoint/2010/main" val="3082413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BD260-5A84-4B6C-81ED-717DE2CDC908}"/>
              </a:ext>
            </a:extLst>
          </p:cNvPr>
          <p:cNvSpPr>
            <a:spLocks noGrp="1"/>
          </p:cNvSpPr>
          <p:nvPr>
            <p:ph idx="23"/>
          </p:nvPr>
        </p:nvSpPr>
        <p:spPr/>
        <p:txBody>
          <a:bodyPr/>
          <a:lstStyle/>
          <a:p>
            <a:r>
              <a:rPr lang="sv-SE"/>
              <a:t>Profile M feature list compared with Profile T</a:t>
            </a:r>
            <a:endParaRPr lang="sv-SE" sz="1400"/>
          </a:p>
        </p:txBody>
      </p:sp>
    </p:spTree>
    <p:extLst>
      <p:ext uri="{BB962C8B-B14F-4D97-AF65-F5344CB8AC3E}">
        <p14:creationId xmlns:p14="http://schemas.microsoft.com/office/powerpoint/2010/main" val="2705807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6B5F0C-1386-4AE8-8179-DF139DA628EB}"/>
              </a:ext>
            </a:extLst>
          </p:cNvPr>
          <p:cNvSpPr txBox="1"/>
          <p:nvPr/>
        </p:nvSpPr>
        <p:spPr>
          <a:xfrm>
            <a:off x="417443" y="4711148"/>
            <a:ext cx="8497957" cy="432352"/>
          </a:xfrm>
          <a:prstGeom prst="rect">
            <a:avLst/>
          </a:prstGeom>
          <a:solidFill>
            <a:schemeClr val="bg1"/>
          </a:solidFill>
        </p:spPr>
        <p:txBody>
          <a:bodyPr wrap="square" rtlCol="0">
            <a:spAutoFit/>
          </a:bodyPr>
          <a:lstStyle/>
          <a:p>
            <a:endParaRPr lang="sv-SE"/>
          </a:p>
        </p:txBody>
      </p:sp>
      <p:sp>
        <p:nvSpPr>
          <p:cNvPr id="5" name="Title 4"/>
          <p:cNvSpPr>
            <a:spLocks noGrp="1"/>
          </p:cNvSpPr>
          <p:nvPr>
            <p:ph type="title"/>
          </p:nvPr>
        </p:nvSpPr>
        <p:spPr>
          <a:xfrm>
            <a:off x="719969" y="270834"/>
            <a:ext cx="7783531" cy="428580"/>
          </a:xfrm>
        </p:spPr>
        <p:txBody>
          <a:bodyPr/>
          <a:lstStyle/>
          <a:p>
            <a:r>
              <a:rPr lang="en-US" sz="1600"/>
              <a:t>Profile M vs. Profile T feature list</a:t>
            </a:r>
            <a:endParaRPr lang="en-US" sz="1600" dirty="0"/>
          </a:p>
        </p:txBody>
      </p:sp>
      <p:graphicFrame>
        <p:nvGraphicFramePr>
          <p:cNvPr id="6" name="Table 5"/>
          <p:cNvGraphicFramePr>
            <a:graphicFrameLocks noGrp="1"/>
          </p:cNvGraphicFramePr>
          <p:nvPr/>
        </p:nvGraphicFramePr>
        <p:xfrm>
          <a:off x="719969" y="677434"/>
          <a:ext cx="7861717" cy="4373880"/>
        </p:xfrm>
        <a:graphic>
          <a:graphicData uri="http://schemas.openxmlformats.org/drawingml/2006/table">
            <a:tbl>
              <a:tblPr firstRow="1" bandRow="1">
                <a:tableStyleId>{5C22544A-7EE6-4342-B048-85BDC9FD1C3A}</a:tableStyleId>
              </a:tblPr>
              <a:tblGrid>
                <a:gridCol w="5010980">
                  <a:extLst>
                    <a:ext uri="{9D8B030D-6E8A-4147-A177-3AD203B41FA5}">
                      <a16:colId xmlns:a16="http://schemas.microsoft.com/office/drawing/2014/main" val="2305179158"/>
                    </a:ext>
                  </a:extLst>
                </a:gridCol>
                <a:gridCol w="768174">
                  <a:extLst>
                    <a:ext uri="{9D8B030D-6E8A-4147-A177-3AD203B41FA5}">
                      <a16:colId xmlns:a16="http://schemas.microsoft.com/office/drawing/2014/main" val="2013265548"/>
                    </a:ext>
                  </a:extLst>
                </a:gridCol>
                <a:gridCol w="822427">
                  <a:extLst>
                    <a:ext uri="{9D8B030D-6E8A-4147-A177-3AD203B41FA5}">
                      <a16:colId xmlns:a16="http://schemas.microsoft.com/office/drawing/2014/main" val="2909980693"/>
                    </a:ext>
                  </a:extLst>
                </a:gridCol>
                <a:gridCol w="660400">
                  <a:extLst>
                    <a:ext uri="{9D8B030D-6E8A-4147-A177-3AD203B41FA5}">
                      <a16:colId xmlns:a16="http://schemas.microsoft.com/office/drawing/2014/main" val="2433715231"/>
                    </a:ext>
                  </a:extLst>
                </a:gridCol>
                <a:gridCol w="599736">
                  <a:extLst>
                    <a:ext uri="{9D8B030D-6E8A-4147-A177-3AD203B41FA5}">
                      <a16:colId xmlns:a16="http://schemas.microsoft.com/office/drawing/2014/main" val="2048946462"/>
                    </a:ext>
                  </a:extLst>
                </a:gridCol>
              </a:tblGrid>
              <a:tr h="137160">
                <a:tc rowSpan="2">
                  <a:txBody>
                    <a:bodyPr/>
                    <a:lstStyle/>
                    <a:p>
                      <a:r>
                        <a:rPr lang="en-US" sz="1000"/>
                        <a:t>Feature</a:t>
                      </a:r>
                      <a:endParaRPr lang="en-US" sz="1000" dirty="0"/>
                    </a:p>
                  </a:txBody>
                  <a:tcPr/>
                </a:tc>
                <a:tc gridSpan="2">
                  <a:txBody>
                    <a:bodyPr/>
                    <a:lstStyle/>
                    <a:p>
                      <a:pPr algn="ctr"/>
                      <a:r>
                        <a:rPr lang="en-US" sz="1000" baseline="0"/>
                        <a:t>Profile M</a:t>
                      </a:r>
                      <a:endParaRPr lang="en-US" sz="1000" dirty="0"/>
                    </a:p>
                  </a:txBody>
                  <a:tcPr/>
                </a:tc>
                <a:tc hMerge="1">
                  <a:txBody>
                    <a:bodyPr/>
                    <a:lstStyle/>
                    <a:p>
                      <a:endParaRPr lang="sv-SE"/>
                    </a:p>
                  </a:txBody>
                  <a:tcPr/>
                </a:tc>
                <a:tc gridSpan="2">
                  <a:txBody>
                    <a:bodyPr/>
                    <a:lstStyle/>
                    <a:p>
                      <a:pPr algn="ctr"/>
                      <a:r>
                        <a:rPr lang="en-US" sz="1000" baseline="0"/>
                        <a:t>Profile T</a:t>
                      </a:r>
                      <a:endParaRPr lang="en-US" sz="1000" dirty="0"/>
                    </a:p>
                  </a:txBody>
                  <a:tcPr/>
                </a:tc>
                <a:tc hMerge="1">
                  <a:txBody>
                    <a:bodyPr/>
                    <a:lstStyle/>
                    <a:p>
                      <a:endParaRPr lang="en-US" sz="1200" dirty="0"/>
                    </a:p>
                  </a:txBody>
                  <a:tcPr/>
                </a:tc>
                <a:extLst>
                  <a:ext uri="{0D108BD9-81ED-4DB2-BD59-A6C34878D82A}">
                    <a16:rowId xmlns:a16="http://schemas.microsoft.com/office/drawing/2014/main" val="4178874359"/>
                  </a:ext>
                </a:extLst>
              </a:tr>
              <a:tr h="0">
                <a:tc vMerge="1">
                  <a:txBody>
                    <a:bodyPr/>
                    <a:lstStyle/>
                    <a:p>
                      <a:endParaRPr lang="sv-SE"/>
                    </a:p>
                  </a:txBody>
                  <a:tcPr/>
                </a:tc>
                <a:tc>
                  <a:txBody>
                    <a:bodyPr/>
                    <a:lstStyle/>
                    <a:p>
                      <a:pPr algn="ctr"/>
                      <a:r>
                        <a:rPr lang="en-US" sz="1000"/>
                        <a:t>Device</a:t>
                      </a:r>
                      <a:endParaRPr lang="en-US" sz="1000" dirty="0"/>
                    </a:p>
                  </a:txBody>
                  <a:tcPr/>
                </a:tc>
                <a:tc>
                  <a:txBody>
                    <a:bodyPr/>
                    <a:lstStyle/>
                    <a:p>
                      <a:pPr algn="ctr"/>
                      <a:r>
                        <a:rPr lang="en-US" sz="1000"/>
                        <a:t>Client</a:t>
                      </a:r>
                      <a:endParaRPr lang="en-US" sz="1000" dirty="0"/>
                    </a:p>
                  </a:txBody>
                  <a:tcPr/>
                </a:tc>
                <a:tc>
                  <a:txBody>
                    <a:bodyPr/>
                    <a:lstStyle/>
                    <a:p>
                      <a:pPr algn="ctr"/>
                      <a:r>
                        <a:rPr lang="en-US" sz="1000"/>
                        <a:t>Device</a:t>
                      </a:r>
                      <a:endParaRPr lang="en-US" sz="1000" dirty="0"/>
                    </a:p>
                  </a:txBody>
                  <a:tcPr/>
                </a:tc>
                <a:tc>
                  <a:txBody>
                    <a:bodyPr/>
                    <a:lstStyle/>
                    <a:p>
                      <a:pPr algn="ctr"/>
                      <a:r>
                        <a:rPr lang="en-US" sz="1000"/>
                        <a:t>Client</a:t>
                      </a:r>
                      <a:endParaRPr lang="en-US" sz="1000" dirty="0"/>
                    </a:p>
                  </a:txBody>
                  <a:tcPr/>
                </a:tc>
                <a:extLst>
                  <a:ext uri="{0D108BD9-81ED-4DB2-BD59-A6C34878D82A}">
                    <a16:rowId xmlns:a16="http://schemas.microsoft.com/office/drawing/2014/main" val="4120599595"/>
                  </a:ext>
                </a:extLst>
              </a:tr>
              <a:tr h="0">
                <a:tc>
                  <a:txBody>
                    <a:bodyPr/>
                    <a:lstStyle/>
                    <a:p>
                      <a:pPr marL="0" lvl="0" indent="0">
                        <a:buFont typeface="Arial" panose="020B0604020202020204" pitchFamily="34" charset="0"/>
                        <a:buNone/>
                      </a:pPr>
                      <a:r>
                        <a:rPr lang="sv-SE" sz="900">
                          <a:solidFill>
                            <a:srgbClr val="5A5A59"/>
                          </a:solidFill>
                        </a:rPr>
                        <a:t>1. Metadata streaming</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C</a:t>
                      </a:r>
                      <a:endParaRPr lang="en-US" sz="900" dirty="0">
                        <a:solidFill>
                          <a:srgbClr val="5A5A59"/>
                        </a:solidFill>
                      </a:endParaRPr>
                    </a:p>
                  </a:txBody>
                  <a:tcPr/>
                </a:tc>
                <a:extLst>
                  <a:ext uri="{0D108BD9-81ED-4DB2-BD59-A6C34878D82A}">
                    <a16:rowId xmlns:a16="http://schemas.microsoft.com/office/drawing/2014/main" val="458081946"/>
                  </a:ext>
                </a:extLst>
              </a:tr>
              <a:tr h="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solidFill>
                            <a:srgbClr val="5A5A59"/>
                          </a:solidFill>
                        </a:rPr>
                        <a:t>2. Media profile for metadata streaming out of the box</a:t>
                      </a: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1979493180"/>
                  </a:ext>
                </a:extLst>
              </a:tr>
              <a:tr h="0">
                <a:tc>
                  <a:txBody>
                    <a:bodyPr/>
                    <a:lstStyle/>
                    <a:p>
                      <a:pPr marL="0" lvl="0" indent="0">
                        <a:buFont typeface="Arial" panose="020B0604020202020204" pitchFamily="34" charset="0"/>
                        <a:buNone/>
                      </a:pPr>
                      <a:r>
                        <a:rPr lang="sv-SE" sz="900">
                          <a:solidFill>
                            <a:srgbClr val="5A5A59"/>
                          </a:solidFill>
                        </a:rPr>
                        <a:t>3. Metadata configuration</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O</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C</a:t>
                      </a:r>
                      <a:endParaRPr lang="en-US" sz="900" dirty="0">
                        <a:solidFill>
                          <a:srgbClr val="5A5A59"/>
                        </a:solidFill>
                      </a:endParaRPr>
                    </a:p>
                  </a:txBody>
                  <a:tcPr/>
                </a:tc>
                <a:extLst>
                  <a:ext uri="{0D108BD9-81ED-4DB2-BD59-A6C34878D82A}">
                    <a16:rowId xmlns:a16="http://schemas.microsoft.com/office/drawing/2014/main" val="1273277994"/>
                  </a:ext>
                </a:extLst>
              </a:tr>
              <a:tr h="0">
                <a:tc>
                  <a:txBody>
                    <a:bodyPr/>
                    <a:lstStyle/>
                    <a:p>
                      <a:pPr marL="0" lvl="0" indent="0">
                        <a:buFont typeface="Arial" panose="020B0604020202020204" pitchFamily="34" charset="0"/>
                        <a:buNone/>
                      </a:pPr>
                      <a:r>
                        <a:rPr lang="sv-SE" sz="900">
                          <a:solidFill>
                            <a:srgbClr val="5A5A59"/>
                          </a:solidFill>
                        </a:rPr>
                        <a:t>4. Supported metadata </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3159127755"/>
                  </a:ext>
                </a:extLst>
              </a:tr>
              <a:tr h="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solidFill>
                            <a:srgbClr val="5A5A59"/>
                          </a:solidFill>
                        </a:rPr>
                        <a:t>5. Image sending within metadata stream</a:t>
                      </a: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30430757"/>
                  </a:ext>
                </a:extLst>
              </a:tr>
              <a:tr h="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solidFill>
                            <a:srgbClr val="5A5A59"/>
                          </a:solidFill>
                        </a:rPr>
                        <a:t>6. Video streaming</a:t>
                      </a: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1820580214"/>
                  </a:ext>
                </a:extLst>
              </a:tr>
              <a:tr h="0">
                <a:tc>
                  <a:txBody>
                    <a:bodyPr/>
                    <a:lstStyle/>
                    <a:p>
                      <a:pPr marL="0" lvl="0" indent="0">
                        <a:buFont typeface="Arial" panose="020B0604020202020204" pitchFamily="34" charset="0"/>
                        <a:buNone/>
                      </a:pPr>
                      <a:r>
                        <a:rPr lang="sv-SE" sz="900">
                          <a:solidFill>
                            <a:srgbClr val="5A5A59"/>
                          </a:solidFill>
                        </a:rPr>
                        <a:t>7. Media profile for video streaming ready out of the box</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167580777"/>
                  </a:ext>
                </a:extLst>
              </a:tr>
              <a:tr h="0">
                <a:tc>
                  <a:txBody>
                    <a:bodyPr/>
                    <a:lstStyle/>
                    <a:p>
                      <a:pPr marL="0" lvl="0" indent="0">
                        <a:buFont typeface="Arial" panose="020B0604020202020204" pitchFamily="34" charset="0"/>
                        <a:buNone/>
                      </a:pPr>
                      <a:r>
                        <a:rPr lang="sv-SE" sz="900">
                          <a:solidFill>
                            <a:srgbClr val="5A5A59"/>
                          </a:solidFill>
                        </a:rPr>
                        <a:t>8. Event service (e.g. pull-point)</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2153747341"/>
                  </a:ext>
                </a:extLst>
              </a:tr>
              <a:tr h="0">
                <a:tc>
                  <a:txBody>
                    <a:bodyPr/>
                    <a:lstStyle/>
                    <a:p>
                      <a:pPr marL="0" lvl="0" indent="0">
                        <a:buFont typeface="Arial" panose="020B0604020202020204" pitchFamily="34" charset="0"/>
                        <a:buNone/>
                      </a:pPr>
                      <a:r>
                        <a:rPr lang="sv-SE" sz="900">
                          <a:solidFill>
                            <a:srgbClr val="5A5A59"/>
                          </a:solidFill>
                        </a:rPr>
                        <a:t>9. Event handling using MQTT</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3935725615"/>
                  </a:ext>
                </a:extLst>
              </a:tr>
              <a:tr h="0">
                <a:tc>
                  <a:txBody>
                    <a:bodyPr/>
                    <a:lstStyle/>
                    <a:p>
                      <a:pPr marL="0" lvl="0" indent="0">
                        <a:buFont typeface="Arial" panose="020B0604020202020204" pitchFamily="34" charset="0"/>
                        <a:buNone/>
                      </a:pPr>
                      <a:r>
                        <a:rPr lang="sv-SE" sz="900">
                          <a:solidFill>
                            <a:srgbClr val="5A5A59"/>
                          </a:solidFill>
                        </a:rPr>
                        <a:t>10. Analytics module | Analytics module configuration | Analytics profile configuration</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 | M | 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 | O | 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329821898"/>
                  </a:ext>
                </a:extLst>
              </a:tr>
              <a:tr h="0">
                <a:tc>
                  <a:txBody>
                    <a:bodyPr/>
                    <a:lstStyle/>
                    <a:p>
                      <a:pPr marL="0" lvl="0" indent="0">
                        <a:buFont typeface="Arial" panose="020B0604020202020204" pitchFamily="34" charset="0"/>
                        <a:buNone/>
                      </a:pPr>
                      <a:r>
                        <a:rPr lang="sv-SE" sz="900">
                          <a:solidFill>
                            <a:srgbClr val="5A5A59"/>
                          </a:solidFill>
                        </a:rPr>
                        <a:t>11. Rule / Rules configuration</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2003723590"/>
                  </a:ext>
                </a:extLst>
              </a:tr>
              <a:tr h="0">
                <a:tc>
                  <a:txBody>
                    <a:bodyPr/>
                    <a:lstStyle/>
                    <a:p>
                      <a:pPr marL="0" lvl="0" indent="0">
                        <a:buFont typeface="Arial" panose="020B0604020202020204" pitchFamily="34" charset="0"/>
                        <a:buNone/>
                      </a:pPr>
                      <a:r>
                        <a:rPr lang="sv-SE" sz="900">
                          <a:solidFill>
                            <a:srgbClr val="5A5A59"/>
                          </a:solidFill>
                        </a:rPr>
                        <a:t>12. Face recognition rule, License plate recognition rule, Line crossing counter rule </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904026468"/>
                  </a:ext>
                </a:extLst>
              </a:tr>
              <a:tr h="0">
                <a:tc>
                  <a:txBody>
                    <a:bodyPr/>
                    <a:lstStyle/>
                    <a:p>
                      <a:pPr marL="0" lvl="0" indent="0">
                        <a:buFont typeface="Arial" panose="020B0604020202020204" pitchFamily="34" charset="0"/>
                        <a:buNone/>
                      </a:pPr>
                      <a:r>
                        <a:rPr lang="sv-SE" sz="900">
                          <a:solidFill>
                            <a:srgbClr val="5A5A59"/>
                          </a:solidFill>
                        </a:rPr>
                        <a:t>13. Object classication</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a:t>
                      </a:r>
                      <a:endParaRPr lang="en-US" sz="900" dirty="0">
                        <a:solidFill>
                          <a:srgbClr val="5A5A59"/>
                        </a:solidFill>
                      </a:endParaRPr>
                    </a:p>
                  </a:txBody>
                  <a:tcPr/>
                </a:tc>
                <a:extLst>
                  <a:ext uri="{0D108BD9-81ED-4DB2-BD59-A6C34878D82A}">
                    <a16:rowId xmlns:a16="http://schemas.microsoft.com/office/drawing/2014/main" val="3737308386"/>
                  </a:ext>
                </a:extLst>
              </a:tr>
              <a:tr h="0">
                <a:tc>
                  <a:txBody>
                    <a:bodyPr/>
                    <a:lstStyle/>
                    <a:p>
                      <a:pPr marL="0" lvl="0" indent="0">
                        <a:buFont typeface="Arial" panose="020B0604020202020204" pitchFamily="34" charset="0"/>
                        <a:buNone/>
                      </a:pPr>
                      <a:r>
                        <a:rPr lang="sv-SE" sz="900">
                          <a:solidFill>
                            <a:srgbClr val="5A5A59"/>
                          </a:solidFill>
                        </a:rPr>
                        <a:t>14. System settings (e.g. factory default, set date and time)</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C</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C</a:t>
                      </a:r>
                      <a:endParaRPr lang="en-US" sz="900" dirty="0">
                        <a:solidFill>
                          <a:srgbClr val="5A5A59"/>
                        </a:solidFill>
                      </a:endParaRPr>
                    </a:p>
                  </a:txBody>
                  <a:tcPr/>
                </a:tc>
                <a:extLst>
                  <a:ext uri="{0D108BD9-81ED-4DB2-BD59-A6C34878D82A}">
                    <a16:rowId xmlns:a16="http://schemas.microsoft.com/office/drawing/2014/main" val="2721943021"/>
                  </a:ext>
                </a:extLst>
              </a:tr>
              <a:tr h="0">
                <a:tc>
                  <a:txBody>
                    <a:bodyPr/>
                    <a:lstStyle/>
                    <a:p>
                      <a:pPr marL="0" lvl="0" indent="0">
                        <a:buFont typeface="Arial" panose="020B0604020202020204" pitchFamily="34" charset="0"/>
                        <a:buNone/>
                      </a:pPr>
                      <a:r>
                        <a:rPr lang="sv-SE" sz="900">
                          <a:solidFill>
                            <a:srgbClr val="5A5A59"/>
                          </a:solidFill>
                        </a:rPr>
                        <a:t>15. Device discovery</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O</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1604230933"/>
                  </a:ext>
                </a:extLst>
              </a:tr>
              <a:tr h="0">
                <a:tc>
                  <a:txBody>
                    <a:bodyPr/>
                    <a:lstStyle/>
                    <a:p>
                      <a:pPr marL="0" lvl="0" indent="0">
                        <a:buFont typeface="Arial" panose="020B0604020202020204" pitchFamily="34" charset="0"/>
                        <a:buNone/>
                      </a:pPr>
                      <a:r>
                        <a:rPr lang="sv-SE" sz="900">
                          <a:solidFill>
                            <a:srgbClr val="5A5A59"/>
                          </a:solidFill>
                        </a:rPr>
                        <a:t>16. Network configuration</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444941516"/>
                  </a:ext>
                </a:extLst>
              </a:tr>
              <a:tr h="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solidFill>
                            <a:srgbClr val="5A5A59"/>
                          </a:solidFill>
                        </a:rPr>
                        <a:t>17. Media transport: RTP/UDP/RTSP/HTTP/TCP</a:t>
                      </a: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sv-SE" sz="900">
                          <a:solidFill>
                            <a:srgbClr val="5A5A59"/>
                          </a:solidFill>
                        </a:rPr>
                        <a:t>M</a:t>
                      </a:r>
                      <a:endParaRPr lang="sv-SE"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tc>
                  <a:txBody>
                    <a:bodyPr/>
                    <a:lstStyle/>
                    <a:p>
                      <a:pPr marL="0" lvl="0" indent="0" algn="ctr">
                        <a:buFont typeface="Arial" panose="020B0604020202020204" pitchFamily="34" charset="0"/>
                        <a:buNone/>
                      </a:pPr>
                      <a:r>
                        <a:rPr lang="en-US" sz="900">
                          <a:solidFill>
                            <a:srgbClr val="5A5A59"/>
                          </a:solidFill>
                        </a:rPr>
                        <a:t>M</a:t>
                      </a:r>
                      <a:endParaRPr lang="en-US" sz="900" dirty="0">
                        <a:solidFill>
                          <a:srgbClr val="5A5A59"/>
                        </a:solidFill>
                      </a:endParaRPr>
                    </a:p>
                  </a:txBody>
                  <a:tcPr/>
                </a:tc>
                <a:extLst>
                  <a:ext uri="{0D108BD9-81ED-4DB2-BD59-A6C34878D82A}">
                    <a16:rowId xmlns:a16="http://schemas.microsoft.com/office/drawing/2014/main" val="48368436"/>
                  </a:ext>
                </a:extLst>
              </a:tr>
            </a:tbl>
          </a:graphicData>
        </a:graphic>
      </p:graphicFrame>
    </p:spTree>
    <p:extLst>
      <p:ext uri="{BB962C8B-B14F-4D97-AF65-F5344CB8AC3E}">
        <p14:creationId xmlns:p14="http://schemas.microsoft.com/office/powerpoint/2010/main" val="457929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BD260-5A84-4B6C-81ED-717DE2CDC908}"/>
              </a:ext>
            </a:extLst>
          </p:cNvPr>
          <p:cNvSpPr>
            <a:spLocks noGrp="1"/>
          </p:cNvSpPr>
          <p:nvPr>
            <p:ph idx="23"/>
          </p:nvPr>
        </p:nvSpPr>
        <p:spPr/>
        <p:txBody>
          <a:bodyPr/>
          <a:lstStyle/>
          <a:p>
            <a:r>
              <a:rPr lang="sv-SE"/>
              <a:t>How to know what features are supported by a conformant product</a:t>
            </a:r>
            <a:endParaRPr lang="sv-SE" sz="1400"/>
          </a:p>
        </p:txBody>
      </p:sp>
    </p:spTree>
    <p:extLst>
      <p:ext uri="{BB962C8B-B14F-4D97-AF65-F5344CB8AC3E}">
        <p14:creationId xmlns:p14="http://schemas.microsoft.com/office/powerpoint/2010/main" val="2475812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e&#10;&#10;Description automatically generated">
            <a:extLst>
              <a:ext uri="{FF2B5EF4-FFF2-40B4-BE49-F238E27FC236}">
                <a16:creationId xmlns:a16="http://schemas.microsoft.com/office/drawing/2014/main" id="{E10A1D53-34AC-48C9-85D4-C9F64D10053F}"/>
              </a:ext>
            </a:extLst>
          </p:cNvPr>
          <p:cNvPicPr>
            <a:picLocks noGrp="1" noChangeAspect="1"/>
          </p:cNvPicPr>
          <p:nvPr>
            <p:ph idx="1"/>
          </p:nvPr>
        </p:nvPicPr>
        <p:blipFill rotWithShape="1">
          <a:blip r:embed="rId3"/>
          <a:srcRect r="12729"/>
          <a:stretch/>
        </p:blipFill>
        <p:spPr>
          <a:xfrm>
            <a:off x="665488" y="893149"/>
            <a:ext cx="4816499" cy="2392310"/>
          </a:xfrm>
        </p:spPr>
      </p:pic>
      <p:sp>
        <p:nvSpPr>
          <p:cNvPr id="3" name="Title 2">
            <a:extLst>
              <a:ext uri="{FF2B5EF4-FFF2-40B4-BE49-F238E27FC236}">
                <a16:creationId xmlns:a16="http://schemas.microsoft.com/office/drawing/2014/main" id="{5E63DB3E-5AF5-40AE-96C9-47E4B3523F74}"/>
              </a:ext>
            </a:extLst>
          </p:cNvPr>
          <p:cNvSpPr>
            <a:spLocks noGrp="1"/>
          </p:cNvSpPr>
          <p:nvPr>
            <p:ph type="title"/>
          </p:nvPr>
        </p:nvSpPr>
        <p:spPr>
          <a:xfrm>
            <a:off x="719969" y="274304"/>
            <a:ext cx="8217554" cy="428580"/>
          </a:xfrm>
        </p:spPr>
        <p:txBody>
          <a:bodyPr/>
          <a:lstStyle/>
          <a:p>
            <a:r>
              <a:rPr lang="sv-SE"/>
              <a:t>Information on DoC (Declaration of Conformance)</a:t>
            </a:r>
          </a:p>
        </p:txBody>
      </p:sp>
      <p:grpSp>
        <p:nvGrpSpPr>
          <p:cNvPr id="19" name="Group 18">
            <a:extLst>
              <a:ext uri="{FF2B5EF4-FFF2-40B4-BE49-F238E27FC236}">
                <a16:creationId xmlns:a16="http://schemas.microsoft.com/office/drawing/2014/main" id="{C93CA391-C808-414E-B31B-262161E09E2E}"/>
              </a:ext>
            </a:extLst>
          </p:cNvPr>
          <p:cNvGrpSpPr/>
          <p:nvPr/>
        </p:nvGrpSpPr>
        <p:grpSpPr>
          <a:xfrm>
            <a:off x="5821968" y="820865"/>
            <a:ext cx="2683380" cy="3695403"/>
            <a:chOff x="5821968" y="820865"/>
            <a:chExt cx="2683380" cy="3695403"/>
          </a:xfrm>
        </p:grpSpPr>
        <p:pic>
          <p:nvPicPr>
            <p:cNvPr id="10" name="Picture 9" descr="Text&#10;&#10;Description automatically generated with medium confidence">
              <a:extLst>
                <a:ext uri="{FF2B5EF4-FFF2-40B4-BE49-F238E27FC236}">
                  <a16:creationId xmlns:a16="http://schemas.microsoft.com/office/drawing/2014/main" id="{D2ED38D7-B0C7-4670-BD1C-7CE7690D0ECC}"/>
                </a:ext>
              </a:extLst>
            </p:cNvPr>
            <p:cNvPicPr>
              <a:picLocks noChangeAspect="1"/>
            </p:cNvPicPr>
            <p:nvPr/>
          </p:nvPicPr>
          <p:blipFill>
            <a:blip r:embed="rId4"/>
            <a:stretch>
              <a:fillRect/>
            </a:stretch>
          </p:blipFill>
          <p:spPr>
            <a:xfrm>
              <a:off x="5821968" y="1069966"/>
              <a:ext cx="2683380" cy="3446302"/>
            </a:xfrm>
            <a:prstGeom prst="rect">
              <a:avLst/>
            </a:prstGeom>
            <a:ln>
              <a:solidFill>
                <a:schemeClr val="tx1"/>
              </a:solidFill>
            </a:ln>
          </p:spPr>
        </p:pic>
        <p:pic>
          <p:nvPicPr>
            <p:cNvPr id="12" name="Picture 11">
              <a:extLst>
                <a:ext uri="{FF2B5EF4-FFF2-40B4-BE49-F238E27FC236}">
                  <a16:creationId xmlns:a16="http://schemas.microsoft.com/office/drawing/2014/main" id="{ADDBB0DC-8B12-4674-AAFE-55C4FE4E0974}"/>
                </a:ext>
              </a:extLst>
            </p:cNvPr>
            <p:cNvPicPr>
              <a:picLocks noChangeAspect="1"/>
            </p:cNvPicPr>
            <p:nvPr/>
          </p:nvPicPr>
          <p:blipFill>
            <a:blip r:embed="rId5"/>
            <a:stretch>
              <a:fillRect/>
            </a:stretch>
          </p:blipFill>
          <p:spPr>
            <a:xfrm>
              <a:off x="5821968" y="820865"/>
              <a:ext cx="1351032" cy="319982"/>
            </a:xfrm>
            <a:prstGeom prst="rect">
              <a:avLst/>
            </a:prstGeom>
          </p:spPr>
        </p:pic>
      </p:grpSp>
      <p:grpSp>
        <p:nvGrpSpPr>
          <p:cNvPr id="18" name="Group 17">
            <a:extLst>
              <a:ext uri="{FF2B5EF4-FFF2-40B4-BE49-F238E27FC236}">
                <a16:creationId xmlns:a16="http://schemas.microsoft.com/office/drawing/2014/main" id="{01509B41-6DFD-413E-9FBF-08AB78A98535}"/>
              </a:ext>
            </a:extLst>
          </p:cNvPr>
          <p:cNvGrpSpPr/>
          <p:nvPr/>
        </p:nvGrpSpPr>
        <p:grpSpPr>
          <a:xfrm>
            <a:off x="887115" y="3224980"/>
            <a:ext cx="4934853" cy="1291294"/>
            <a:chOff x="887115" y="3224980"/>
            <a:chExt cx="4934853" cy="1291294"/>
          </a:xfrm>
        </p:grpSpPr>
        <p:pic>
          <p:nvPicPr>
            <p:cNvPr id="8" name="Picture 7" descr="Graphical user interface, text, application, email&#10;&#10;Description automatically generated">
              <a:extLst>
                <a:ext uri="{FF2B5EF4-FFF2-40B4-BE49-F238E27FC236}">
                  <a16:creationId xmlns:a16="http://schemas.microsoft.com/office/drawing/2014/main" id="{E99F869A-7373-4DB6-8E6C-A954D4AAD1F2}"/>
                </a:ext>
              </a:extLst>
            </p:cNvPr>
            <p:cNvPicPr>
              <a:picLocks noChangeAspect="1"/>
            </p:cNvPicPr>
            <p:nvPr/>
          </p:nvPicPr>
          <p:blipFill>
            <a:blip r:embed="rId6"/>
            <a:stretch>
              <a:fillRect/>
            </a:stretch>
          </p:blipFill>
          <p:spPr>
            <a:xfrm>
              <a:off x="887115" y="3686796"/>
              <a:ext cx="4594872" cy="829478"/>
            </a:xfrm>
            <a:prstGeom prst="rect">
              <a:avLst/>
            </a:prstGeom>
            <a:ln>
              <a:solidFill>
                <a:schemeClr val="tx1"/>
              </a:solidFill>
            </a:ln>
          </p:spPr>
        </p:pic>
        <p:cxnSp>
          <p:nvCxnSpPr>
            <p:cNvPr id="15" name="Straight Arrow Connector 14">
              <a:extLst>
                <a:ext uri="{FF2B5EF4-FFF2-40B4-BE49-F238E27FC236}">
                  <a16:creationId xmlns:a16="http://schemas.microsoft.com/office/drawing/2014/main" id="{4FA4990B-B789-424E-B26D-89439A7DFDA0}"/>
                </a:ext>
              </a:extLst>
            </p:cNvPr>
            <p:cNvCxnSpPr>
              <a:cxnSpLocks/>
            </p:cNvCxnSpPr>
            <p:nvPr/>
          </p:nvCxnSpPr>
          <p:spPr>
            <a:xfrm flipH="1">
              <a:off x="2809950" y="3224980"/>
              <a:ext cx="1" cy="461816"/>
            </a:xfrm>
            <a:prstGeom prst="straightConnector1">
              <a:avLst/>
            </a:prstGeom>
            <a:ln>
              <a:solidFill>
                <a:srgbClr val="5A5A59"/>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4E48687-8973-4B8D-B115-E94165DEAEDA}"/>
                </a:ext>
              </a:extLst>
            </p:cNvPr>
            <p:cNvCxnSpPr>
              <a:stCxn id="8" idx="3"/>
            </p:cNvCxnSpPr>
            <p:nvPr/>
          </p:nvCxnSpPr>
          <p:spPr>
            <a:xfrm>
              <a:off x="5481987" y="4101535"/>
              <a:ext cx="339981" cy="0"/>
            </a:xfrm>
            <a:prstGeom prst="straightConnector1">
              <a:avLst/>
            </a:prstGeom>
            <a:ln>
              <a:solidFill>
                <a:srgbClr val="5A5A59"/>
              </a:solidFill>
              <a:tailEnd type="triangle"/>
            </a:ln>
          </p:spPr>
          <p:style>
            <a:lnRef idx="2">
              <a:schemeClr val="accent1"/>
            </a:lnRef>
            <a:fillRef idx="0">
              <a:schemeClr val="accent1"/>
            </a:fillRef>
            <a:effectRef idx="1">
              <a:schemeClr val="accent1"/>
            </a:effectRef>
            <a:fontRef idx="minor">
              <a:schemeClr val="tx1"/>
            </a:fontRef>
          </p:style>
        </p:cxnSp>
      </p:grpSp>
      <p:sp>
        <p:nvSpPr>
          <p:cNvPr id="2" name="Rectangle: Rounded Corners 1">
            <a:extLst>
              <a:ext uri="{FF2B5EF4-FFF2-40B4-BE49-F238E27FC236}">
                <a16:creationId xmlns:a16="http://schemas.microsoft.com/office/drawing/2014/main" id="{524F2879-AFC9-4857-8E0D-439E1DA1F755}"/>
              </a:ext>
            </a:extLst>
          </p:cNvPr>
          <p:cNvSpPr/>
          <p:nvPr/>
        </p:nvSpPr>
        <p:spPr>
          <a:xfrm>
            <a:off x="2584704" y="2987040"/>
            <a:ext cx="414528" cy="237940"/>
          </a:xfrm>
          <a:prstGeom prst="roundRect">
            <a:avLst/>
          </a:prstGeom>
          <a:noFill/>
          <a:ln w="28575">
            <a:solidFill>
              <a:srgbClr val="5A5A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0707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id="{1125492F-1C40-43B6-A5D0-732DE41A583C}"/>
              </a:ext>
            </a:extLst>
          </p:cNvPr>
          <p:cNvPicPr>
            <a:picLocks noChangeAspect="1"/>
          </p:cNvPicPr>
          <p:nvPr/>
        </p:nvPicPr>
        <p:blipFill>
          <a:blip r:embed="rId3"/>
          <a:stretch>
            <a:fillRect/>
          </a:stretch>
        </p:blipFill>
        <p:spPr>
          <a:xfrm>
            <a:off x="4048402" y="425019"/>
            <a:ext cx="4462272" cy="4171542"/>
          </a:xfrm>
          <a:prstGeom prst="rect">
            <a:avLst/>
          </a:prstGeom>
        </p:spPr>
      </p:pic>
      <p:sp>
        <p:nvSpPr>
          <p:cNvPr id="13" name="Rectangle: Rounded Corners 12">
            <a:extLst>
              <a:ext uri="{FF2B5EF4-FFF2-40B4-BE49-F238E27FC236}">
                <a16:creationId xmlns:a16="http://schemas.microsoft.com/office/drawing/2014/main" id="{2ADAA0B1-1C57-4C28-86AC-D5E78F2B7696}"/>
              </a:ext>
            </a:extLst>
          </p:cNvPr>
          <p:cNvSpPr/>
          <p:nvPr/>
        </p:nvSpPr>
        <p:spPr>
          <a:xfrm>
            <a:off x="4198621" y="1356714"/>
            <a:ext cx="1844040" cy="2758085"/>
          </a:xfrm>
          <a:prstGeom prst="roundRect">
            <a:avLst/>
          </a:prstGeom>
          <a:solidFill>
            <a:srgbClr val="FFFF00">
              <a:alpha val="6000"/>
            </a:srgbClr>
          </a:solidFill>
          <a:ln w="19050">
            <a:solidFill>
              <a:srgbClr val="2130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Rectangle: Rounded Corners 14">
            <a:extLst>
              <a:ext uri="{FF2B5EF4-FFF2-40B4-BE49-F238E27FC236}">
                <a16:creationId xmlns:a16="http://schemas.microsoft.com/office/drawing/2014/main" id="{668A3E22-3B00-43BA-A7E9-3C7F073E0DF8}"/>
              </a:ext>
            </a:extLst>
          </p:cNvPr>
          <p:cNvSpPr/>
          <p:nvPr/>
        </p:nvSpPr>
        <p:spPr>
          <a:xfrm>
            <a:off x="4461373" y="2688281"/>
            <a:ext cx="1470660" cy="1426518"/>
          </a:xfrm>
          <a:prstGeom prst="roundRect">
            <a:avLst/>
          </a:prstGeom>
          <a:solidFill>
            <a:srgbClr val="FFFF00">
              <a:alpha val="18000"/>
            </a:srgbClr>
          </a:solidFill>
          <a:ln w="19050">
            <a:solidFill>
              <a:srgbClr val="2130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 name="Title 2">
            <a:extLst>
              <a:ext uri="{FF2B5EF4-FFF2-40B4-BE49-F238E27FC236}">
                <a16:creationId xmlns:a16="http://schemas.microsoft.com/office/drawing/2014/main" id="{2471759C-AA23-4B06-B2A3-CC1B3E8E6ACC}"/>
              </a:ext>
            </a:extLst>
          </p:cNvPr>
          <p:cNvSpPr>
            <a:spLocks noGrp="1"/>
          </p:cNvSpPr>
          <p:nvPr>
            <p:ph type="title"/>
          </p:nvPr>
        </p:nvSpPr>
        <p:spPr/>
        <p:txBody>
          <a:bodyPr/>
          <a:lstStyle/>
          <a:p>
            <a:r>
              <a:rPr lang="sv-SE"/>
              <a:t>Use of test tool</a:t>
            </a:r>
          </a:p>
        </p:txBody>
      </p:sp>
      <p:sp>
        <p:nvSpPr>
          <p:cNvPr id="7" name="Rectangle: Rounded Corners 6">
            <a:extLst>
              <a:ext uri="{FF2B5EF4-FFF2-40B4-BE49-F238E27FC236}">
                <a16:creationId xmlns:a16="http://schemas.microsoft.com/office/drawing/2014/main" id="{6365580A-51BC-4DCC-8D5B-55D1E245AA0B}"/>
              </a:ext>
            </a:extLst>
          </p:cNvPr>
          <p:cNvSpPr/>
          <p:nvPr/>
        </p:nvSpPr>
        <p:spPr>
          <a:xfrm>
            <a:off x="5508503" y="812934"/>
            <a:ext cx="624489" cy="139792"/>
          </a:xfrm>
          <a:prstGeom prst="roundRect">
            <a:avLst/>
          </a:prstGeom>
          <a:noFill/>
          <a:ln w="28575">
            <a:solidFill>
              <a:srgbClr val="2130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Rectangle: Rounded Corners 7">
            <a:extLst>
              <a:ext uri="{FF2B5EF4-FFF2-40B4-BE49-F238E27FC236}">
                <a16:creationId xmlns:a16="http://schemas.microsoft.com/office/drawing/2014/main" id="{1A7D2E21-DC5A-4AE1-94F4-78D677E75F6C}"/>
              </a:ext>
            </a:extLst>
          </p:cNvPr>
          <p:cNvSpPr/>
          <p:nvPr/>
        </p:nvSpPr>
        <p:spPr>
          <a:xfrm>
            <a:off x="4533557" y="3297881"/>
            <a:ext cx="928129" cy="532714"/>
          </a:xfrm>
          <a:prstGeom prst="roundRect">
            <a:avLst/>
          </a:prstGeom>
          <a:noFill/>
          <a:ln w="12700">
            <a:solidFill>
              <a:srgbClr val="15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Rectangle: Rounded Corners 8">
            <a:extLst>
              <a:ext uri="{FF2B5EF4-FFF2-40B4-BE49-F238E27FC236}">
                <a16:creationId xmlns:a16="http://schemas.microsoft.com/office/drawing/2014/main" id="{925445E9-AAF2-4FF4-9699-4F5651C62234}"/>
              </a:ext>
            </a:extLst>
          </p:cNvPr>
          <p:cNvSpPr/>
          <p:nvPr/>
        </p:nvSpPr>
        <p:spPr>
          <a:xfrm>
            <a:off x="6860747" y="3080950"/>
            <a:ext cx="1297458" cy="497017"/>
          </a:xfrm>
          <a:prstGeom prst="roundRect">
            <a:avLst/>
          </a:prstGeom>
          <a:noFill/>
          <a:ln w="12700">
            <a:solidFill>
              <a:srgbClr val="15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Rectangle: Rounded Corners 11">
            <a:extLst>
              <a:ext uri="{FF2B5EF4-FFF2-40B4-BE49-F238E27FC236}">
                <a16:creationId xmlns:a16="http://schemas.microsoft.com/office/drawing/2014/main" id="{43A148B7-1405-4C87-AC0C-139E1423A41B}"/>
              </a:ext>
            </a:extLst>
          </p:cNvPr>
          <p:cNvSpPr/>
          <p:nvPr/>
        </p:nvSpPr>
        <p:spPr>
          <a:xfrm>
            <a:off x="6537961" y="948685"/>
            <a:ext cx="2202180" cy="3769796"/>
          </a:xfrm>
          <a:prstGeom prst="roundRect">
            <a:avLst/>
          </a:prstGeom>
          <a:noFill/>
          <a:ln w="28575">
            <a:solidFill>
              <a:srgbClr val="2130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Rectangle: Rounded Corners 13">
            <a:extLst>
              <a:ext uri="{FF2B5EF4-FFF2-40B4-BE49-F238E27FC236}">
                <a16:creationId xmlns:a16="http://schemas.microsoft.com/office/drawing/2014/main" id="{12E47239-348D-4809-9627-D5989BBB8676}"/>
              </a:ext>
            </a:extLst>
          </p:cNvPr>
          <p:cNvSpPr/>
          <p:nvPr/>
        </p:nvSpPr>
        <p:spPr>
          <a:xfrm>
            <a:off x="4450080" y="1706880"/>
            <a:ext cx="1470660" cy="981401"/>
          </a:xfrm>
          <a:prstGeom prst="roundRect">
            <a:avLst/>
          </a:prstGeom>
          <a:solidFill>
            <a:srgbClr val="FFFF00">
              <a:alpha val="8000"/>
            </a:srgbClr>
          </a:solidFill>
          <a:ln w="19050">
            <a:solidFill>
              <a:srgbClr val="2130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Content Placeholder 1">
            <a:extLst>
              <a:ext uri="{FF2B5EF4-FFF2-40B4-BE49-F238E27FC236}">
                <a16:creationId xmlns:a16="http://schemas.microsoft.com/office/drawing/2014/main" id="{6F02E075-531C-4582-B3D3-49C9984AE04A}"/>
              </a:ext>
            </a:extLst>
          </p:cNvPr>
          <p:cNvSpPr>
            <a:spLocks noGrp="1"/>
          </p:cNvSpPr>
          <p:nvPr>
            <p:ph idx="1"/>
          </p:nvPr>
        </p:nvSpPr>
        <p:spPr>
          <a:xfrm>
            <a:off x="719969" y="1149063"/>
            <a:ext cx="3091960" cy="3394472"/>
          </a:xfrm>
        </p:spPr>
        <p:txBody>
          <a:bodyPr>
            <a:normAutofit/>
          </a:bodyPr>
          <a:lstStyle/>
          <a:p>
            <a:r>
              <a:rPr lang="en-US" sz="1400"/>
              <a:t>Open test tool, which shows Profile M’s list of mandatory and conditional features</a:t>
            </a:r>
          </a:p>
          <a:p>
            <a:r>
              <a:rPr lang="en-US" sz="1400"/>
              <a:t>Connect tool to device’s IP address and click on “Refresh Features” for Output of results</a:t>
            </a:r>
            <a:endParaRPr lang="en-US" sz="1200" dirty="0"/>
          </a:p>
          <a:p>
            <a:endParaRPr lang="en-US" sz="1200" dirty="0"/>
          </a:p>
        </p:txBody>
      </p:sp>
    </p:spTree>
    <p:extLst>
      <p:ext uri="{BB962C8B-B14F-4D97-AF65-F5344CB8AC3E}">
        <p14:creationId xmlns:p14="http://schemas.microsoft.com/office/powerpoint/2010/main" val="120158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200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300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grpId="0" nodeType="withEffect">
                                  <p:stCondLst>
                                    <p:cond delay="3000"/>
                                  </p:stCondLst>
                                  <p:childTnLst>
                                    <p:set>
                                      <p:cBhvr>
                                        <p:cTn id="17" dur="1" fill="hold">
                                          <p:stCondLst>
                                            <p:cond delay="0"/>
                                          </p:stCondLst>
                                        </p:cTn>
                                        <p:tgtEl>
                                          <p:spTgt spid="12"/>
                                        </p:tgtEl>
                                        <p:attrNameLst>
                                          <p:attrName>style.visibility</p:attrName>
                                        </p:attrNameLst>
                                      </p:cBhvr>
                                      <p:to>
                                        <p:strVal val="visible"/>
                                      </p:to>
                                    </p:set>
                                  </p:childTnLst>
                                </p:cTn>
                              </p:par>
                            </p:childTnLst>
                          </p:cTn>
                        </p:par>
                        <p:par>
                          <p:cTn id="18" fill="hold">
                            <p:stCondLst>
                              <p:cond delay="6500"/>
                            </p:stCondLst>
                            <p:childTnLst>
                              <p:par>
                                <p:cTn id="19" presetID="1" presetClass="entr" presetSubtype="0" fill="hold" grpId="0" nodeType="afterEffect">
                                  <p:stCondLst>
                                    <p:cond delay="1500"/>
                                  </p:stCondLst>
                                  <p:childTnLst>
                                    <p:set>
                                      <p:cBhvr>
                                        <p:cTn id="20" dur="1" fill="hold">
                                          <p:stCondLst>
                                            <p:cond delay="0"/>
                                          </p:stCondLst>
                                        </p:cTn>
                                        <p:tgtEl>
                                          <p:spTgt spid="8"/>
                                        </p:tgtEl>
                                        <p:attrNameLst>
                                          <p:attrName>style.visibility</p:attrName>
                                        </p:attrNameLst>
                                      </p:cBhvr>
                                      <p:to>
                                        <p:strVal val="visible"/>
                                      </p:to>
                                    </p:set>
                                  </p:childTnLst>
                                </p:cTn>
                              </p:par>
                            </p:childTnLst>
                          </p:cTn>
                        </p:par>
                        <p:par>
                          <p:cTn id="21" fill="hold">
                            <p:stCondLst>
                              <p:cond delay="8000"/>
                            </p:stCondLst>
                            <p:childTnLst>
                              <p:par>
                                <p:cTn id="22" presetID="1" presetClass="entr" presetSubtype="0" fill="hold" grpId="0" nodeType="afterEffect">
                                  <p:stCondLst>
                                    <p:cond delay="100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7" grpId="0" animBg="1"/>
      <p:bldP spid="8" grpId="0" animBg="1"/>
      <p:bldP spid="9"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688182"/>
      </p:ext>
    </p:extLst>
  </p:cSld>
  <p:clrMapOvr>
    <a:masterClrMapping/>
  </p:clrMapOvr>
</p:sld>
</file>

<file path=ppt/theme/theme1.xml><?xml version="1.0" encoding="utf-8"?>
<a:theme xmlns:a="http://schemas.openxmlformats.org/drawingml/2006/main" name="Office Theme">
  <a:themeElements>
    <a:clrScheme name="Custom 2">
      <a:dk1>
        <a:srgbClr val="00A3E6"/>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schemas.microsoft.com/office/2006/documentManagement/types"/>
    <ds:schemaRef ds:uri="http://purl.org/dc/terms/"/>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sharepoint/v3/fields"/>
    <ds:schemaRef ds:uri="http://purl.org/dc/dcmitype/"/>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5619</TotalTime>
  <Words>3439</Words>
  <Application>Microsoft Office PowerPoint</Application>
  <PresentationFormat>On-screen Show (16:9)</PresentationFormat>
  <Paragraphs>289</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Interoperability demands for analytics applications</vt:lpstr>
      <vt:lpstr>ONVIF Profile M – Summary </vt:lpstr>
      <vt:lpstr>ONVIF Profile M – Benefits</vt:lpstr>
      <vt:lpstr>ONVIF Profile M – Supported Metadata </vt:lpstr>
      <vt:lpstr>ONVIF Profile M – Supported Events</vt:lpstr>
      <vt:lpstr>Profile M – Streaming Metadata &amp; Sending Events</vt:lpstr>
      <vt:lpstr>ONVIF Profile M – For IoT Systems</vt:lpstr>
      <vt:lpstr>PowerPoint Presentation</vt:lpstr>
      <vt:lpstr>Profile M vs. Profile T feature list</vt:lpstr>
      <vt:lpstr>PowerPoint Presentation</vt:lpstr>
      <vt:lpstr>Information on DoC (Declaration of Conformance)</vt:lpstr>
      <vt:lpstr>Use of test tool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ONVIF Profile M</dc:title>
  <dc:creator/>
  <cp:lastModifiedBy>Shi-lin Chan</cp:lastModifiedBy>
  <cp:revision>395</cp:revision>
  <dcterms:created xsi:type="dcterms:W3CDTF">2010-04-12T23:12:02Z</dcterms:created>
  <dcterms:modified xsi:type="dcterms:W3CDTF">2022-05-20T08:15:05Z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